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12" y="-18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11/17/2014</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hyperlink" Target="http://www.desirablecharlestonhomes.com/" TargetMode="External"/><Relationship Id="rId18" Type="http://schemas.openxmlformats.org/officeDocument/2006/relationships/image" Target="../media/image14.jpeg"/><Relationship Id="rId3" Type="http://schemas.openxmlformats.org/officeDocument/2006/relationships/image" Target="../media/image1.jpeg"/><Relationship Id="rId7" Type="http://schemas.openxmlformats.org/officeDocument/2006/relationships/image" Target="../media/image5.png"/><Relationship Id="rId12" Type="http://schemas.openxmlformats.org/officeDocument/2006/relationships/hyperlink" Target="mailto:debbieschuyler@gmail.com" TargetMode="External"/><Relationship Id="rId17" Type="http://schemas.openxmlformats.org/officeDocument/2006/relationships/image" Target="../media/image13.jpeg"/><Relationship Id="rId2" Type="http://schemas.openxmlformats.org/officeDocument/2006/relationships/hyperlink" Target="http://www.myhamlinplantation.com/" TargetMode="External"/><Relationship Id="rId16"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png"/><Relationship Id="rId5" Type="http://schemas.openxmlformats.org/officeDocument/2006/relationships/image" Target="../media/image3.jpg"/><Relationship Id="rId15" Type="http://schemas.openxmlformats.org/officeDocument/2006/relationships/image" Target="../media/image11.jpe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 Id="rId1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05001" y="3923435"/>
            <a:ext cx="5867399" cy="3360789"/>
          </a:xfrm>
        </p:spPr>
        <p:txBody>
          <a:bodyPr>
            <a:normAutofit fontScale="70000" lnSpcReduction="20000"/>
          </a:bodyPr>
          <a:lstStyle/>
          <a:p>
            <a:r>
              <a:rPr lang="en-US" sz="2000" b="1" dirty="0">
                <a:solidFill>
                  <a:schemeClr val="tx1">
                    <a:lumMod val="85000"/>
                    <a:lumOff val="15000"/>
                  </a:schemeClr>
                </a:solidFill>
                <a:latin typeface="Arial" panose="020B0604020202020204" pitchFamily="34" charset="0"/>
                <a:cs typeface="Arial" panose="020B0604020202020204" pitchFamily="34" charset="0"/>
              </a:rPr>
              <a:t>4046 </a:t>
            </a:r>
            <a:r>
              <a:rPr lang="en-US" sz="2000" b="1" dirty="0" err="1">
                <a:solidFill>
                  <a:schemeClr val="tx1">
                    <a:lumMod val="85000"/>
                    <a:lumOff val="15000"/>
                  </a:schemeClr>
                </a:solidFill>
                <a:latin typeface="Arial" panose="020B0604020202020204" pitchFamily="34" charset="0"/>
                <a:cs typeface="Arial" panose="020B0604020202020204" pitchFamily="34" charset="0"/>
              </a:rPr>
              <a:t>Blackmoor</a:t>
            </a:r>
            <a:r>
              <a:rPr lang="en-US" sz="2000" b="1" dirty="0">
                <a:solidFill>
                  <a:schemeClr val="tx1">
                    <a:lumMod val="85000"/>
                    <a:lumOff val="15000"/>
                  </a:schemeClr>
                </a:solidFill>
                <a:latin typeface="Arial" panose="020B0604020202020204" pitchFamily="34" charset="0"/>
                <a:cs typeface="Arial" panose="020B0604020202020204" pitchFamily="34" charset="0"/>
              </a:rPr>
              <a:t> </a:t>
            </a:r>
            <a:r>
              <a:rPr lang="en-US" sz="2000" b="1" dirty="0" smtClean="0">
                <a:solidFill>
                  <a:schemeClr val="tx1">
                    <a:lumMod val="85000"/>
                    <a:lumOff val="15000"/>
                  </a:schemeClr>
                </a:solidFill>
                <a:latin typeface="Arial" panose="020B0604020202020204" pitchFamily="34" charset="0"/>
                <a:cs typeface="Arial" panose="020B0604020202020204" pitchFamily="34" charset="0"/>
              </a:rPr>
              <a:t>St</a:t>
            </a:r>
            <a:br>
              <a:rPr lang="en-US" sz="2000" b="1" dirty="0" smtClean="0">
                <a:solidFill>
                  <a:schemeClr val="tx1">
                    <a:lumMod val="85000"/>
                    <a:lumOff val="15000"/>
                  </a:schemeClr>
                </a:solidFill>
                <a:latin typeface="Arial" panose="020B0604020202020204" pitchFamily="34" charset="0"/>
                <a:cs typeface="Arial" panose="020B0604020202020204" pitchFamily="34" charset="0"/>
              </a:rPr>
            </a:br>
            <a:r>
              <a:rPr lang="en-US" sz="1600" dirty="0" smtClean="0">
                <a:solidFill>
                  <a:schemeClr val="tx1">
                    <a:lumMod val="85000"/>
                    <a:lumOff val="15000"/>
                  </a:schemeClr>
                </a:solidFill>
                <a:latin typeface="Arial" panose="020B0604020202020204" pitchFamily="34" charset="0"/>
                <a:cs typeface="Arial" panose="020B0604020202020204" pitchFamily="34" charset="0"/>
              </a:rPr>
              <a:t>MLS</a:t>
            </a:r>
            <a:r>
              <a:rPr lang="en-US" sz="1600" dirty="0">
                <a:solidFill>
                  <a:schemeClr val="tx1">
                    <a:lumMod val="85000"/>
                    <a:lumOff val="15000"/>
                  </a:schemeClr>
                </a:solidFill>
                <a:latin typeface="Arial" panose="020B0604020202020204" pitchFamily="34" charset="0"/>
                <a:cs typeface="Arial" panose="020B0604020202020204" pitchFamily="34" charset="0"/>
              </a:rPr>
              <a:t># 14029041</a:t>
            </a:r>
            <a:endParaRPr lang="en-US" sz="1600" dirty="0" smtClean="0">
              <a:solidFill>
                <a:schemeClr val="tx1">
                  <a:lumMod val="85000"/>
                  <a:lumOff val="15000"/>
                </a:schemeClr>
              </a:solidFill>
              <a:latin typeface="Arial" panose="020B0604020202020204" pitchFamily="34" charset="0"/>
              <a:cs typeface="Arial" panose="020B0604020202020204" pitchFamily="34" charset="0"/>
            </a:endParaRPr>
          </a:p>
          <a:p>
            <a:endParaRPr lang="en-US" sz="1600" dirty="0" smtClean="0">
              <a:solidFill>
                <a:schemeClr val="tx1">
                  <a:lumMod val="85000"/>
                  <a:lumOff val="15000"/>
                </a:schemeClr>
              </a:solidFill>
              <a:latin typeface="Arial" panose="020B0604020202020204" pitchFamily="34" charset="0"/>
              <a:cs typeface="Arial" panose="020B0604020202020204" pitchFamily="34" charset="0"/>
            </a:endParaRPr>
          </a:p>
          <a:p>
            <a:r>
              <a:rPr lang="en-US" sz="1600" dirty="0">
                <a:solidFill>
                  <a:schemeClr val="tx1">
                    <a:lumMod val="85000"/>
                    <a:lumOff val="15000"/>
                  </a:schemeClr>
                </a:solidFill>
                <a:latin typeface="Arial" panose="020B0604020202020204" pitchFamily="34" charset="0"/>
                <a:cs typeface="Arial" panose="020B0604020202020204" pitchFamily="34" charset="0"/>
              </a:rPr>
              <a:t>This new construction customized home was bought by the owner in 2013. It looks LIKE NEW and is absolutely move-in ready. The full front porch has copper lights and a nice view of the neighborhood. Just inside, a study and formal dining room are off the foyer. The gorgeous custom kitchen is open to the living room and adjoining breakfast area. All face the backyard for privacy and great views. The living room features a fireplace and built in shelves. There is a bedroom with full bath on the first floor. The second floor features four bedrooms, including the master suite, along with three full bathrooms.</a:t>
            </a:r>
          </a:p>
          <a:p>
            <a:endParaRPr lang="en-US" sz="1600" dirty="0">
              <a:solidFill>
                <a:schemeClr val="tx1">
                  <a:lumMod val="85000"/>
                  <a:lumOff val="15000"/>
                </a:schemeClr>
              </a:solidFill>
              <a:latin typeface="Arial" panose="020B0604020202020204" pitchFamily="34" charset="0"/>
              <a:cs typeface="Arial" panose="020B0604020202020204" pitchFamily="34" charset="0"/>
            </a:endParaRPr>
          </a:p>
          <a:p>
            <a:r>
              <a:rPr lang="en-US" sz="1600" dirty="0">
                <a:solidFill>
                  <a:schemeClr val="tx1">
                    <a:lumMod val="85000"/>
                    <a:lumOff val="15000"/>
                  </a:schemeClr>
                </a:solidFill>
                <a:latin typeface="Arial" panose="020B0604020202020204" pitchFamily="34" charset="0"/>
                <a:cs typeface="Arial" panose="020B0604020202020204" pitchFamily="34" charset="0"/>
              </a:rPr>
              <a:t>The master suite is complete with trey ceiling, his and hers closets, dual vanities and separate shower and garden tub. Also on the second floor is a large media/entertainment room looking over the back of the property. Finally, the third floor has a full bath and office or sixth bedroom.</a:t>
            </a:r>
          </a:p>
          <a:p>
            <a:r>
              <a:rPr lang="en-US" sz="1600" dirty="0">
                <a:solidFill>
                  <a:schemeClr val="tx1">
                    <a:lumMod val="85000"/>
                    <a:lumOff val="15000"/>
                  </a:schemeClr>
                </a:solidFill>
                <a:latin typeface="Arial" panose="020B0604020202020204" pitchFamily="34" charset="0"/>
                <a:cs typeface="Arial" panose="020B0604020202020204" pitchFamily="34" charset="0"/>
              </a:rPr>
              <a:t>The back of the house has a custom deck and screened porch off of the main living area.</a:t>
            </a:r>
          </a:p>
          <a:p>
            <a:endParaRPr lang="en-US" sz="1600" dirty="0">
              <a:solidFill>
                <a:schemeClr val="tx1">
                  <a:lumMod val="85000"/>
                  <a:lumOff val="15000"/>
                </a:schemeClr>
              </a:solidFill>
              <a:latin typeface="Arial" panose="020B0604020202020204" pitchFamily="34" charset="0"/>
              <a:cs typeface="Arial" panose="020B0604020202020204" pitchFamily="34" charset="0"/>
            </a:endParaRPr>
          </a:p>
          <a:p>
            <a:r>
              <a:rPr lang="en-US" sz="1600" dirty="0" smtClean="0">
                <a:solidFill>
                  <a:schemeClr val="tx1">
                    <a:lumMod val="85000"/>
                    <a:lumOff val="15000"/>
                  </a:schemeClr>
                </a:solidFill>
                <a:latin typeface="Arial" panose="020B0604020202020204" pitchFamily="34" charset="0"/>
                <a:cs typeface="Arial" panose="020B0604020202020204" pitchFamily="34" charset="0"/>
                <a:hlinkClick r:id="rId2"/>
              </a:rPr>
              <a:t>www.myhamlinplantation.com</a:t>
            </a:r>
            <a:r>
              <a:rPr lang="en-US" sz="1600" dirty="0" smtClean="0">
                <a:solidFill>
                  <a:schemeClr val="tx1">
                    <a:lumMod val="85000"/>
                    <a:lumOff val="15000"/>
                  </a:schemeClr>
                </a:solidFill>
                <a:latin typeface="Arial" panose="020B0604020202020204" pitchFamily="34" charset="0"/>
                <a:cs typeface="Arial" panose="020B0604020202020204" pitchFamily="34" charset="0"/>
              </a:rPr>
              <a:t> for </a:t>
            </a:r>
            <a:r>
              <a:rPr lang="en-US" sz="1600" dirty="0">
                <a:solidFill>
                  <a:schemeClr val="tx1">
                    <a:lumMod val="85000"/>
                    <a:lumOff val="15000"/>
                  </a:schemeClr>
                </a:solidFill>
                <a:latin typeface="Arial" panose="020B0604020202020204" pitchFamily="34" charset="0"/>
                <a:cs typeface="Arial" panose="020B0604020202020204" pitchFamily="34" charset="0"/>
              </a:rPr>
              <a:t>amenities and HOA documents.</a:t>
            </a:r>
          </a:p>
          <a:p>
            <a:endParaRPr lang="en-US" sz="1600" dirty="0">
              <a:solidFill>
                <a:schemeClr val="tx1">
                  <a:lumMod val="85000"/>
                  <a:lumOff val="15000"/>
                </a:schemeClr>
              </a:solidFill>
              <a:latin typeface="Arial" panose="020B0604020202020204" pitchFamily="34" charset="0"/>
              <a:cs typeface="Arial" panose="020B0604020202020204" pitchFamily="34" charset="0"/>
            </a:endParaRPr>
          </a:p>
          <a:p>
            <a:r>
              <a:rPr lang="en-US" sz="1600" dirty="0">
                <a:solidFill>
                  <a:schemeClr val="tx1">
                    <a:lumMod val="85000"/>
                    <a:lumOff val="15000"/>
                  </a:schemeClr>
                </a:solidFill>
                <a:latin typeface="Arial" panose="020B0604020202020204" pitchFamily="34" charset="0"/>
                <a:cs typeface="Arial" panose="020B0604020202020204" pitchFamily="34" charset="0"/>
              </a:rPr>
              <a:t>''Special financing incentives available on this property from SIRVA's preferred lender.''--see flyer.</a:t>
            </a:r>
          </a:p>
        </p:txBody>
      </p:sp>
      <p:sp>
        <p:nvSpPr>
          <p:cNvPr id="4" name="Rectangle 3"/>
          <p:cNvSpPr/>
          <p:nvPr/>
        </p:nvSpPr>
        <p:spPr>
          <a:xfrm>
            <a:off x="0" y="-1"/>
            <a:ext cx="1905000" cy="1005957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7011"/>
          <a:stretch/>
        </p:blipFill>
        <p:spPr bwMode="auto">
          <a:xfrm>
            <a:off x="147499" y="152400"/>
            <a:ext cx="1609344" cy="1076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47170" y="2502252"/>
            <a:ext cx="1610002" cy="1076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905001" y="0"/>
            <a:ext cx="5867398" cy="39224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47170" y="3677178"/>
            <a:ext cx="1610002" cy="1076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6629400" y="8908877"/>
            <a:ext cx="11430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64044" y="8595539"/>
            <a:ext cx="976909" cy="14640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20100" y="8544558"/>
            <a:ext cx="360681" cy="3606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695440" y="8544559"/>
            <a:ext cx="360681" cy="3606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4" name="Picture 10"/>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24400" y="8979575"/>
            <a:ext cx="1361440" cy="10016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905000" y="8582245"/>
            <a:ext cx="3429000" cy="1477328"/>
          </a:xfrm>
          <a:prstGeom prst="rect">
            <a:avLst/>
          </a:prstGeom>
        </p:spPr>
        <p:txBody>
          <a:bodyPr wrap="square" anchor="ctr">
            <a:spAutoFit/>
          </a:bodyPr>
          <a:lstStyle/>
          <a:p>
            <a:r>
              <a:rPr lang="en-US" sz="1400" b="1" dirty="0">
                <a:latin typeface="Arial" panose="020B0604020202020204" pitchFamily="34" charset="0"/>
                <a:cs typeface="Arial" panose="020B0604020202020204" pitchFamily="34" charset="0"/>
              </a:rPr>
              <a:t>Debora Schuyler</a:t>
            </a:r>
          </a:p>
          <a:p>
            <a:r>
              <a:rPr lang="en-US" sz="1100" i="1" dirty="0">
                <a:latin typeface="Arial" panose="020B0604020202020204" pitchFamily="34" charset="0"/>
                <a:cs typeface="Arial" panose="020B0604020202020204" pitchFamily="34" charset="0"/>
              </a:rPr>
              <a:t>Broker Associate, Broker, ABR,CIAS,GRI </a:t>
            </a:r>
          </a:p>
          <a:p>
            <a:r>
              <a:rPr lang="en-US" sz="1100" dirty="0">
                <a:latin typeface="Arial" panose="020B0604020202020204" pitchFamily="34" charset="0"/>
                <a:cs typeface="Arial" panose="020B0604020202020204" pitchFamily="34" charset="0"/>
              </a:rPr>
              <a:t>Office Phone: (843) 323-7043 </a:t>
            </a:r>
          </a:p>
          <a:p>
            <a:r>
              <a:rPr lang="en-US" sz="1100" dirty="0">
                <a:latin typeface="Arial" panose="020B0604020202020204" pitchFamily="34" charset="0"/>
                <a:cs typeface="Arial" panose="020B0604020202020204" pitchFamily="34" charset="0"/>
              </a:rPr>
              <a:t>Cell Phone: (843) 323-7043 </a:t>
            </a:r>
          </a:p>
          <a:p>
            <a:r>
              <a:rPr lang="en-US" sz="1100" dirty="0">
                <a:latin typeface="Arial" panose="020B0604020202020204" pitchFamily="34" charset="0"/>
                <a:cs typeface="Arial" panose="020B0604020202020204" pitchFamily="34" charset="0"/>
              </a:rPr>
              <a:t>Fax: (843) </a:t>
            </a:r>
            <a:r>
              <a:rPr lang="en-US" sz="1100" dirty="0" smtClean="0">
                <a:latin typeface="Arial" panose="020B0604020202020204" pitchFamily="34" charset="0"/>
                <a:cs typeface="Arial" panose="020B0604020202020204" pitchFamily="34" charset="0"/>
              </a:rPr>
              <a:t>266-8066</a:t>
            </a:r>
          </a:p>
          <a:p>
            <a:r>
              <a:rPr lang="en-US" sz="1100" dirty="0" smtClean="0">
                <a:latin typeface="Arial" panose="020B0604020202020204" pitchFamily="34" charset="0"/>
                <a:cs typeface="Arial" panose="020B0604020202020204" pitchFamily="34" charset="0"/>
                <a:hlinkClick r:id="rId12"/>
              </a:rPr>
              <a:t>debbieschuyler@gmail.com</a:t>
            </a:r>
            <a:r>
              <a:rPr lang="en-US" sz="1100" dirty="0" smtClean="0">
                <a:latin typeface="Arial" panose="020B0604020202020204" pitchFamily="34" charset="0"/>
                <a:cs typeface="Arial" panose="020B0604020202020204" pitchFamily="34" charset="0"/>
              </a:rPr>
              <a:t/>
            </a:r>
            <a:br>
              <a:rPr lang="en-US" sz="1100" dirty="0" smtClean="0">
                <a:latin typeface="Arial" panose="020B0604020202020204" pitchFamily="34" charset="0"/>
                <a:cs typeface="Arial" panose="020B0604020202020204" pitchFamily="34" charset="0"/>
              </a:rPr>
            </a:br>
            <a:r>
              <a:rPr lang="en-US" sz="1100" dirty="0" smtClean="0">
                <a:latin typeface="Arial" panose="020B0604020202020204" pitchFamily="34" charset="0"/>
                <a:cs typeface="Arial" panose="020B0604020202020204" pitchFamily="34" charset="0"/>
                <a:hlinkClick r:id="rId13"/>
              </a:rPr>
              <a:t>www.desirablecharlestonhomes.com</a:t>
            </a:r>
            <a:r>
              <a:rPr lang="en-US" sz="1100" dirty="0" smtClean="0">
                <a:latin typeface="Arial" panose="020B0604020202020204" pitchFamily="34" charset="0"/>
                <a:cs typeface="Arial" panose="020B0604020202020204" pitchFamily="34" charset="0"/>
              </a:rPr>
              <a:t> </a:t>
            </a:r>
            <a:br>
              <a:rPr lang="en-US" sz="11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Coldwell </a:t>
            </a:r>
            <a:r>
              <a:rPr lang="en-US" sz="1000" dirty="0">
                <a:latin typeface="Arial" panose="020B0604020202020204" pitchFamily="34" charset="0"/>
                <a:cs typeface="Arial" panose="020B0604020202020204" pitchFamily="34" charset="0"/>
              </a:rPr>
              <a:t>Banker United, </a:t>
            </a:r>
            <a:r>
              <a:rPr lang="en-US" sz="1000" dirty="0" smtClean="0">
                <a:latin typeface="Arial" panose="020B0604020202020204" pitchFamily="34" charset="0"/>
                <a:cs typeface="Arial" panose="020B0604020202020204" pitchFamily="34" charset="0"/>
              </a:rPr>
              <a:t>REALTORS</a:t>
            </a:r>
            <a:endParaRPr lang="en-US" sz="1000" dirty="0">
              <a:latin typeface="Arial" panose="020B0604020202020204" pitchFamily="34" charset="0"/>
              <a:cs typeface="Arial" panose="020B0604020202020204" pitchFamily="34" charset="0"/>
            </a:endParaRPr>
          </a:p>
        </p:txBody>
      </p:sp>
      <p:sp>
        <p:nvSpPr>
          <p:cNvPr id="6" name="Rectangle 5"/>
          <p:cNvSpPr/>
          <p:nvPr/>
        </p:nvSpPr>
        <p:spPr>
          <a:xfrm>
            <a:off x="-329" y="6027030"/>
            <a:ext cx="1905000" cy="2462213"/>
          </a:xfrm>
          <a:prstGeom prst="rect">
            <a:avLst/>
          </a:prstGeom>
        </p:spPr>
        <p:txBody>
          <a:bodyPr wrap="square">
            <a:spAutoFit/>
          </a:bodyPr>
          <a:lstStyle/>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$645,000 </a:t>
            </a:r>
            <a:endParaRPr lang="en-US" sz="1400"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a:solidFill>
                  <a:schemeClr val="bg1"/>
                </a:solidFill>
                <a:latin typeface="Arial" panose="020B0604020202020204" pitchFamily="34" charset="0"/>
                <a:cs typeface="Arial" panose="020B0604020202020204" pitchFamily="34" charset="0"/>
              </a:rPr>
              <a:t>6</a:t>
            </a:r>
            <a:r>
              <a:rPr lang="en-US" sz="1400" dirty="0" smtClean="0">
                <a:solidFill>
                  <a:schemeClr val="bg1"/>
                </a:solidFill>
                <a:latin typeface="Arial" panose="020B0604020202020204" pitchFamily="34" charset="0"/>
                <a:cs typeface="Arial" panose="020B0604020202020204" pitchFamily="34" charset="0"/>
              </a:rPr>
              <a:t> </a:t>
            </a:r>
            <a:r>
              <a:rPr lang="en-US" sz="1400" dirty="0">
                <a:solidFill>
                  <a:schemeClr val="bg1"/>
                </a:solidFill>
                <a:latin typeface="Arial" panose="020B0604020202020204" pitchFamily="34" charset="0"/>
                <a:cs typeface="Arial" panose="020B0604020202020204" pitchFamily="34" charset="0"/>
              </a:rPr>
              <a:t>Bedrooms</a:t>
            </a: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5 </a:t>
            </a:r>
            <a:r>
              <a:rPr lang="en-US" sz="1400" dirty="0">
                <a:solidFill>
                  <a:schemeClr val="bg1"/>
                </a:solidFill>
                <a:latin typeface="Arial" panose="020B0604020202020204" pitchFamily="34" charset="0"/>
                <a:cs typeface="Arial" panose="020B0604020202020204" pitchFamily="34" charset="0"/>
              </a:rPr>
              <a:t>Full Baths</a:t>
            </a: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Waverly Section</a:t>
            </a:r>
            <a:endParaRPr lang="en-US" sz="1400"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Elevated Home</a:t>
            </a:r>
            <a:endParaRPr lang="en-US" sz="1400"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3 </a:t>
            </a:r>
            <a:r>
              <a:rPr lang="en-US" sz="1400" dirty="0">
                <a:solidFill>
                  <a:schemeClr val="bg1"/>
                </a:solidFill>
                <a:latin typeface="Arial" panose="020B0604020202020204" pitchFamily="34" charset="0"/>
                <a:cs typeface="Arial" panose="020B0604020202020204" pitchFamily="34" charset="0"/>
              </a:rPr>
              <a:t>Story</a:t>
            </a: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Cement Plank Exterior</a:t>
            </a:r>
            <a:endParaRPr lang="en-US" sz="1400"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Built </a:t>
            </a:r>
            <a:r>
              <a:rPr lang="en-US" sz="1400" dirty="0">
                <a:solidFill>
                  <a:schemeClr val="bg1"/>
                </a:solidFill>
                <a:latin typeface="Arial" panose="020B0604020202020204" pitchFamily="34" charset="0"/>
                <a:cs typeface="Arial" panose="020B0604020202020204" pitchFamily="34" charset="0"/>
              </a:rPr>
              <a:t>in </a:t>
            </a:r>
            <a:r>
              <a:rPr lang="en-US" sz="1400" dirty="0" smtClean="0">
                <a:solidFill>
                  <a:schemeClr val="bg1"/>
                </a:solidFill>
                <a:latin typeface="Arial" panose="020B0604020202020204" pitchFamily="34" charset="0"/>
                <a:cs typeface="Arial" panose="020B0604020202020204" pitchFamily="34" charset="0"/>
              </a:rPr>
              <a:t>2013</a:t>
            </a:r>
            <a:endParaRPr lang="en-US" sz="1400"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3,523 </a:t>
            </a:r>
            <a:r>
              <a:rPr lang="en-US" sz="1400" dirty="0" err="1">
                <a:solidFill>
                  <a:schemeClr val="bg1"/>
                </a:solidFill>
                <a:latin typeface="Arial" panose="020B0604020202020204" pitchFamily="34" charset="0"/>
                <a:cs typeface="Arial" panose="020B0604020202020204" pitchFamily="34" charset="0"/>
              </a:rPr>
              <a:t>SqFt</a:t>
            </a:r>
            <a:endParaRPr lang="en-US" sz="1400" dirty="0">
              <a:solidFill>
                <a:schemeClr val="bg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400" dirty="0" smtClean="0">
                <a:solidFill>
                  <a:schemeClr val="bg1"/>
                </a:solidFill>
                <a:latin typeface="Arial" panose="020B0604020202020204" pitchFamily="34" charset="0"/>
                <a:cs typeface="Arial" panose="020B0604020202020204" pitchFamily="34" charset="0"/>
              </a:rPr>
              <a:t>2 </a:t>
            </a:r>
            <a:r>
              <a:rPr lang="en-US" sz="1400" dirty="0">
                <a:solidFill>
                  <a:schemeClr val="bg1"/>
                </a:solidFill>
                <a:latin typeface="Arial" panose="020B0604020202020204" pitchFamily="34" charset="0"/>
                <a:cs typeface="Arial" panose="020B0604020202020204" pitchFamily="34" charset="0"/>
              </a:rPr>
              <a:t>Car Garage</a:t>
            </a:r>
          </a:p>
        </p:txBody>
      </p:sp>
      <p:sp>
        <p:nvSpPr>
          <p:cNvPr id="2" name="Title 1"/>
          <p:cNvSpPr>
            <a:spLocks noGrp="1"/>
          </p:cNvSpPr>
          <p:nvPr>
            <p:ph type="ctrTitle"/>
          </p:nvPr>
        </p:nvSpPr>
        <p:spPr>
          <a:xfrm>
            <a:off x="1905000" y="0"/>
            <a:ext cx="5867400" cy="595476"/>
          </a:xfrm>
          <a:solidFill>
            <a:schemeClr val="tx2"/>
          </a:solidFill>
          <a:ln>
            <a:noFill/>
          </a:ln>
        </p:spPr>
        <p:txBody>
          <a:bodyPr>
            <a:normAutofit fontScale="90000"/>
          </a:bodyPr>
          <a:lstStyle/>
          <a:p>
            <a:r>
              <a:rPr lang="en-US"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Better than </a:t>
            </a:r>
            <a:r>
              <a:rPr lang="en-US"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new…</a:t>
            </a:r>
            <a:endParaRPr lang="en-US" sz="36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7" name="Rectangle 6"/>
          <p:cNvSpPr/>
          <p:nvPr/>
        </p:nvSpPr>
        <p:spPr>
          <a:xfrm>
            <a:off x="1905001" y="3505200"/>
            <a:ext cx="5867399" cy="400110"/>
          </a:xfrm>
          <a:prstGeom prst="rect">
            <a:avLst/>
          </a:prstGeom>
        </p:spPr>
        <p:txBody>
          <a:bodyPr wrap="square">
            <a:spAutoFit/>
          </a:bodyPr>
          <a:lstStyle/>
          <a:p>
            <a:pPr algn="ctr"/>
            <a:r>
              <a:rPr lang="en-US" sz="2000" i="1"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Nice </a:t>
            </a:r>
            <a:r>
              <a:rPr lang="en-US" sz="2000" i="1" dirty="0" smtClean="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Marsh Lot </a:t>
            </a:r>
            <a:r>
              <a:rPr lang="en-US" sz="2000" i="1"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Hamlin Plantation</a:t>
            </a:r>
            <a:endParaRPr lang="en-US" sz="2000" b="1" i="1" dirty="0">
              <a:solidFill>
                <a:schemeClr val="tx2"/>
              </a:solidFill>
              <a:effectLst>
                <a:outerShdw blurRad="38100" dist="38100" dir="2700000" algn="tl">
                  <a:srgbClr val="000000">
                    <a:alpha val="43137"/>
                  </a:srgbClr>
                </a:outerShdw>
              </a:effectLst>
            </a:endParaRPr>
          </a:p>
        </p:txBody>
      </p:sp>
      <p:pic>
        <p:nvPicPr>
          <p:cNvPr id="17" name="Picture 2"/>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47170" y="1327326"/>
            <a:ext cx="1610002" cy="1076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2009497" y="7284225"/>
            <a:ext cx="1802505" cy="12050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3943887" y="7284226"/>
            <a:ext cx="1802504" cy="1205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5"/>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5878277" y="7284226"/>
            <a:ext cx="1802504" cy="1205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5"/>
          <p:cNvPicPr>
            <a:picLocks noChangeAspect="1" noChangeArrowheads="1"/>
          </p:cNvPicPr>
          <p:nvPr/>
        </p:nvPicPr>
        <p:blipFill>
          <a:blip r:embed="rId18" cstate="print">
            <a:extLst>
              <a:ext uri="{28A0092B-C50C-407E-A947-70E740481C1C}">
                <a14:useLocalDpi xmlns:a14="http://schemas.microsoft.com/office/drawing/2010/main" val="0"/>
              </a:ext>
            </a:extLst>
          </a:blip>
          <a:stretch>
            <a:fillRect/>
          </a:stretch>
        </p:blipFill>
        <p:spPr bwMode="auto">
          <a:xfrm>
            <a:off x="162866" y="4852104"/>
            <a:ext cx="1578610" cy="1076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00729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66</Words>
  <Application>Microsoft Office PowerPoint</Application>
  <PresentationFormat>Custom</PresentationFormat>
  <Paragraphs>28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Better than new…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6</cp:revision>
  <dcterms:created xsi:type="dcterms:W3CDTF">2006-08-16T00:00:00Z</dcterms:created>
  <dcterms:modified xsi:type="dcterms:W3CDTF">2014-11-17T20:20:14Z</dcterms:modified>
</cp:coreProperties>
</file>