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24" y="-153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4/12/2017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1"/>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718" y="5956991"/>
            <a:ext cx="7316917" cy="1663009"/>
          </a:xfrm>
        </p:spPr>
        <p:txBody>
          <a:bodyPr anchor="ctr">
            <a:noAutofit/>
          </a:bodyPr>
          <a:lstStyle/>
          <a:p>
            <a:r>
              <a:rPr lang="en-US" sz="1200" dirty="0">
                <a:solidFill>
                  <a:schemeClr val="tx2">
                    <a:lumMod val="75000"/>
                  </a:schemeClr>
                </a:solidFill>
                <a:latin typeface="Trebuchet MS" panose="020B0603020202020204" pitchFamily="34" charset="0"/>
              </a:rPr>
              <a:t>This is all but a one of a kind remaining deep water lot with dock located on coveted Hamlin Creek. The almost 1/3 acre lot boast of natural Palms and Palmetto trees. The 95 feet of water frontage provides panoramic views of Hamlin Creek as well as pristine marshes and inter-coastal waterway. Located on a </a:t>
            </a:r>
            <a:r>
              <a:rPr lang="en-US" sz="1200" dirty="0" err="1">
                <a:solidFill>
                  <a:schemeClr val="tx2">
                    <a:lumMod val="75000"/>
                  </a:schemeClr>
                </a:solidFill>
                <a:latin typeface="Trebuchet MS" panose="020B0603020202020204" pitchFamily="34" charset="0"/>
              </a:rPr>
              <a:t>cul</a:t>
            </a:r>
            <a:r>
              <a:rPr lang="en-US" sz="1200" dirty="0">
                <a:solidFill>
                  <a:schemeClr val="tx2">
                    <a:lumMod val="75000"/>
                  </a:schemeClr>
                </a:solidFill>
                <a:latin typeface="Trebuchet MS" panose="020B0603020202020204" pitchFamily="34" charset="0"/>
              </a:rPr>
              <a:t> de sac off the beaten track provides unsurpassed privacy. The property has been cleared, filled and prepped for construction. Owner has paid for and has extended the sewer to the property providing the convenience of both public water and sewer. Owner has House Plans done by a renowned architectural firm which can convey, if desired. The afternoon sunsets are breath taking from the lot and/or dock locations. This is truly a rare find and will make someone's dreams come true.</a:t>
            </a:r>
          </a:p>
        </p:txBody>
      </p:sp>
      <p:sp>
        <p:nvSpPr>
          <p:cNvPr id="2" name="Title 1"/>
          <p:cNvSpPr>
            <a:spLocks noGrp="1"/>
          </p:cNvSpPr>
          <p:nvPr>
            <p:ph type="ctrTitle"/>
          </p:nvPr>
        </p:nvSpPr>
        <p:spPr>
          <a:xfrm>
            <a:off x="1" y="3789521"/>
            <a:ext cx="7312912" cy="77794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reflection blurRad="6350" stA="60000" endA="900" endPos="60000" dist="60007" dir="5400000" sy="-100000" algn="bl" rotWithShape="0"/>
                </a:effectLst>
                <a:latin typeface="Trebuchet MS" panose="020B0603020202020204" pitchFamily="34" charset="0"/>
              </a:rPr>
              <a:t>405 Merritt Boulevard</a:t>
            </a:r>
            <a:br>
              <a:rPr lang="en-US" sz="2400" cap="none" dirty="0">
                <a:ln w="10541" cmpd="sng">
                  <a:noFill/>
                  <a:prstDash val="solid"/>
                </a:ln>
                <a:solidFill>
                  <a:schemeClr val="bg1"/>
                </a:solidFill>
                <a:effectLst>
                  <a:reflection blurRad="6350" stA="60000" endA="900" endPos="60000" dist="60007" dir="5400000" sy="-100000" algn="bl" rotWithShape="0"/>
                </a:effectLst>
                <a:latin typeface="Trebuchet MS" panose="020B0603020202020204" pitchFamily="34" charset="0"/>
              </a:rPr>
            </a:br>
            <a:br>
              <a:rPr lang="en-US" sz="2000" cap="none" dirty="0">
                <a:ln w="10541" cmpd="sng">
                  <a:noFill/>
                  <a:prstDash val="solid"/>
                </a:ln>
                <a:solidFill>
                  <a:schemeClr val="bg1"/>
                </a:solidFill>
                <a:effectLst>
                  <a:reflection blurRad="6350" stA="60000" endA="900" endPos="60000" dist="60007" dir="5400000" sy="-100000" algn="bl" rotWithShape="0"/>
                </a:effectLst>
                <a:latin typeface="Trebuchet MS" panose="020B0603020202020204" pitchFamily="34" charset="0"/>
              </a:rPr>
            </a:br>
            <a:r>
              <a:rPr lang="en-US" sz="1600" cap="none" dirty="0">
                <a:ln w="10541" cmpd="sng">
                  <a:noFill/>
                  <a:prstDash val="solid"/>
                </a:ln>
                <a:solidFill>
                  <a:schemeClr val="bg1"/>
                </a:solidFill>
                <a:effectLst>
                  <a:reflection blurRad="6350" stA="60000" endA="900" endPos="60000" dist="60007" dir="5400000" sy="-100000" algn="bl" rotWithShape="0"/>
                </a:effectLst>
                <a:latin typeface="Trebuchet MS" panose="020B0603020202020204" pitchFamily="34" charset="0"/>
              </a:rPr>
              <a:t>Isle of Palms, SC 29451 · MLS# 17009738 · $2,100,000</a:t>
            </a:r>
            <a:endParaRPr lang="en-US" sz="1400" cap="none" dirty="0">
              <a:ln w="10541" cmpd="sng">
                <a:noFill/>
                <a:prstDash val="solid"/>
              </a:ln>
              <a:solidFill>
                <a:schemeClr val="bg1"/>
              </a:solidFill>
              <a:effectLst>
                <a:reflection blurRad="6350" stA="60000" endA="900" endPos="60000" dist="60007" dir="5400000" sy="-100000" algn="bl" rotWithShape="0"/>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61555"/>
            <a:ext cx="7315200" cy="830997"/>
          </a:xfrm>
          <a:prstGeom prst="rect">
            <a:avLst/>
          </a:prstGeom>
        </p:spPr>
        <p:txBody>
          <a:bodyPr wrap="square" anchor="ctr">
            <a:spAutoFit/>
          </a:bodyPr>
          <a:lstStyle/>
          <a:p>
            <a:pPr algn="ct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One of a kind remaining deep water lot with dock located on coveted Hamlin Creek.</a:t>
            </a:r>
            <a:endParaRPr lang="en-US"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36" name="Picture 3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52399" y="7620000"/>
            <a:ext cx="1371600" cy="914400"/>
          </a:xfrm>
          <a:prstGeom prst="rect">
            <a:avLst/>
          </a:prstGeom>
          <a:ln>
            <a:noFill/>
          </a:ln>
          <a:effectLst>
            <a:outerShdw blurRad="63500" sx="102000" sy="102000" algn="ctr" rotWithShape="0">
              <a:prstClr val="black">
                <a:alpha val="40000"/>
              </a:prstClr>
            </a:outerShdw>
          </a:effectLst>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742958" y="5029200"/>
            <a:ext cx="1371600" cy="914400"/>
          </a:xfrm>
          <a:prstGeom prst="rect">
            <a:avLst/>
          </a:prstGeom>
          <a:ln>
            <a:noFill/>
          </a:ln>
          <a:effectLst>
            <a:outerShdw blurRad="63500" sx="102000" sy="102000" algn="ctr" rotWithShape="0">
              <a:prstClr val="black">
                <a:alpha val="40000"/>
              </a:prstClr>
            </a:outerShdw>
          </a:effectLst>
        </p:spPr>
      </p:pic>
      <p:pic>
        <p:nvPicPr>
          <p:cNvPr id="38" name="Picture 37"/>
          <p:cNvPicPr>
            <a:picLocks noChangeAspect="1"/>
          </p:cNvPicPr>
          <p:nvPr/>
        </p:nvPicPr>
        <p:blipFill rotWithShape="1">
          <a:blip r:embed="rId7" cstate="print">
            <a:extLst>
              <a:ext uri="{28A0092B-C50C-407E-A947-70E740481C1C}">
                <a14:useLocalDpi xmlns:a14="http://schemas.microsoft.com/office/drawing/2010/main" val="0"/>
              </a:ext>
            </a:extLst>
          </a:blip>
          <a:srcRect b="11111"/>
          <a:stretch/>
        </p:blipFill>
        <p:spPr>
          <a:xfrm>
            <a:off x="152399" y="5029200"/>
            <a:ext cx="1371600" cy="914400"/>
          </a:xfrm>
          <a:prstGeom prst="rect">
            <a:avLst/>
          </a:prstGeom>
          <a:ln>
            <a:noFill/>
          </a:ln>
          <a:effectLst>
            <a:outerShdw blurRad="63500" sx="102000" sy="102000" algn="ctr" rotWithShape="0">
              <a:prstClr val="black">
                <a:alpha val="40000"/>
              </a:prstClr>
            </a:outerShdw>
          </a:effectLst>
        </p:spPr>
      </p:pic>
      <p:pic>
        <p:nvPicPr>
          <p:cNvPr id="39" name="Picture 3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3879438" y="5029200"/>
            <a:ext cx="1371600" cy="914400"/>
          </a:xfrm>
          <a:prstGeom prst="rect">
            <a:avLst/>
          </a:prstGeom>
          <a:ln>
            <a:noFill/>
          </a:ln>
          <a:effectLst>
            <a:outerShdw blurRad="63500" sx="102000" sy="102000" algn="ctr" rotWithShape="0">
              <a:prstClr val="black">
                <a:alpha val="40000"/>
              </a:prstClr>
            </a:outerShdw>
          </a:effectLst>
        </p:spPr>
      </p:pic>
      <p:pic>
        <p:nvPicPr>
          <p:cNvPr id="40" name="Picture 3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015919" y="5029200"/>
            <a:ext cx="1371600" cy="914400"/>
          </a:xfrm>
          <a:prstGeom prst="rect">
            <a:avLst/>
          </a:prstGeom>
          <a:ln>
            <a:noFill/>
          </a:ln>
          <a:effectLst>
            <a:outerShdw blurRad="63500" sx="102000" sy="102000" algn="ctr" rotWithShape="0">
              <a:prstClr val="black">
                <a:alpha val="40000"/>
              </a:prstClr>
            </a:outerShdw>
          </a:effectLst>
        </p:spPr>
      </p:pic>
      <p:pic>
        <p:nvPicPr>
          <p:cNvPr id="43" name="Picture 4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5919" y="7620000"/>
            <a:ext cx="1371600" cy="914400"/>
          </a:xfrm>
          <a:prstGeom prst="rect">
            <a:avLst/>
          </a:prstGeom>
          <a:ln>
            <a:noFill/>
          </a:ln>
          <a:effectLst>
            <a:outerShdw blurRad="63500" sx="102000" sy="102000" algn="ctr" rotWithShape="0">
              <a:prstClr val="black">
                <a:alpha val="40000"/>
              </a:prstClr>
            </a:outerShdw>
          </a:effectLst>
        </p:spPr>
      </p:pic>
      <p:pic>
        <p:nvPicPr>
          <p:cNvPr id="44" name="Picture 4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879439" y="7620000"/>
            <a:ext cx="1371600" cy="914400"/>
          </a:xfrm>
          <a:prstGeom prst="rect">
            <a:avLst/>
          </a:prstGeom>
          <a:ln>
            <a:noFill/>
          </a:ln>
          <a:effectLst>
            <a:outerShdw blurRad="63500" sx="102000" sy="102000" algn="ctr" rotWithShape="0">
              <a:prstClr val="black">
                <a:alpha val="40000"/>
              </a:prstClr>
            </a:outerShdw>
          </a:effectLst>
        </p:spPr>
      </p:pic>
      <p:pic>
        <p:nvPicPr>
          <p:cNvPr id="45" name="Picture 4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742958" y="7620000"/>
            <a:ext cx="1371600" cy="914400"/>
          </a:xfrm>
          <a:prstGeom prst="rect">
            <a:avLst/>
          </a:prstGeom>
          <a:ln>
            <a:noFill/>
          </a:ln>
          <a:effectLst>
            <a:outerShdw blurRad="63500" sx="102000" sy="102000" algn="ctr" rotWithShape="0">
              <a:prstClr val="black">
                <a:alpha val="40000"/>
              </a:prstClr>
            </a:outerShdw>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163</TotalTime>
  <Words>184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405 Merritt Boulevard  Isle of Palms, SC 29451 · MLS# 17009738 · $2,100,000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2017-04-12T21:21:02Z</dcterms:modified>
</cp:coreProperties>
</file>