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608" y="-10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smtClean="0"/>
              <a:t>Click to edit Master title style</a:t>
            </a:r>
            <a:endParaRPr lang="en-US"/>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10/6/2014</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832" t="1921"/>
          <a:stretch/>
        </p:blipFill>
        <p:spPr bwMode="auto">
          <a:xfrm>
            <a:off x="-7258" y="-1"/>
            <a:ext cx="7779658" cy="5834743"/>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7258" y="4495800"/>
            <a:ext cx="7779658"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100" dirty="0" smtClean="0">
                <a:solidFill>
                  <a:schemeClr val="bg2">
                    <a:lumMod val="50000"/>
                  </a:schemeClr>
                </a:solidFill>
                <a:latin typeface="Palatino Linotype" panose="02040502050505030304" pitchFamily="18" charset="0"/>
              </a:rPr>
              <a:t>407 Branch Creek </a:t>
            </a:r>
            <a:r>
              <a:rPr lang="en-US" sz="2100" dirty="0" err="1" smtClean="0">
                <a:solidFill>
                  <a:schemeClr val="bg2">
                    <a:lumMod val="50000"/>
                  </a:schemeClr>
                </a:solidFill>
                <a:latin typeface="Palatino Linotype" panose="02040502050505030304" pitchFamily="18" charset="0"/>
              </a:rPr>
              <a:t>Trl</a:t>
            </a:r>
            <a:r>
              <a:rPr lang="en-US" sz="2100" dirty="0" smtClean="0">
                <a:solidFill>
                  <a:schemeClr val="bg2">
                    <a:lumMod val="50000"/>
                  </a:schemeClr>
                </a:solidFill>
                <a:latin typeface="Palatino Linotype" panose="02040502050505030304" pitchFamily="18" charset="0"/>
              </a:rPr>
              <a:t> ~ Summerville </a:t>
            </a:r>
            <a:r>
              <a:rPr lang="en-US" sz="2100" dirty="0" smtClean="0">
                <a:solidFill>
                  <a:schemeClr val="bg2">
                    <a:lumMod val="50000"/>
                  </a:schemeClr>
                </a:solidFill>
                <a:latin typeface="Palatino Linotype" panose="02040502050505030304" pitchFamily="18" charset="0"/>
              </a:rPr>
              <a:t>~ MLS# </a:t>
            </a:r>
            <a:r>
              <a:rPr lang="en-US" sz="2100" dirty="0" smtClean="0">
                <a:solidFill>
                  <a:schemeClr val="bg2">
                    <a:lumMod val="50000"/>
                  </a:schemeClr>
                </a:solidFill>
                <a:latin typeface="Palatino Linotype" panose="02040502050505030304" pitchFamily="18" charset="0"/>
              </a:rPr>
              <a:t>1424634 ~ $295,000</a:t>
            </a:r>
            <a:endParaRPr lang="en-US" sz="2100" dirty="0">
              <a:solidFill>
                <a:schemeClr val="bg2">
                  <a:lumMod val="50000"/>
                </a:schemeClr>
              </a:solidFill>
              <a:latin typeface="Palatino Linotype" panose="02040502050505030304" pitchFamily="18" charset="0"/>
            </a:endParaRPr>
          </a:p>
        </p:txBody>
      </p:sp>
      <p:sp>
        <p:nvSpPr>
          <p:cNvPr id="8" name="Double Brace 7"/>
          <p:cNvSpPr/>
          <p:nvPr/>
        </p:nvSpPr>
        <p:spPr>
          <a:xfrm rot="5400000">
            <a:off x="-8801100" y="5691163"/>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2043248" y="5501640"/>
            <a:ext cx="3685903" cy="6537960"/>
          </a:xfrm>
        </p:spPr>
        <p:txBody>
          <a:bodyPr anchor="ctr">
            <a:noAutofit/>
          </a:bodyPr>
          <a:lstStyle/>
          <a:p>
            <a:r>
              <a:rPr lang="en-US" sz="1300" dirty="0">
                <a:latin typeface="Palatino Linotype" panose="02040502050505030304" pitchFamily="18" charset="0"/>
                <a:cs typeface="Times New Roman" panose="02020603050405020304" pitchFamily="18" charset="0"/>
              </a:rPr>
              <a:t>You'll think you've stepped into new construction with the high ceilings, hardwood floors, top of the line finishes and 2,707 square feet of living area found in this three bedroom, two and half bath home in Branch Creek. The open concept floor plan kicks off with a spacious living room where three floor to ceiling windows at the front of the home allow sunlight to pour in. The formal dining room will make you want to start scheduling guests to come eat to admire the wainscoting and chair rail molding. The eat-in kitchen is the perfect food prep place with granite counters, oak cabinets, recessed lighting and stainless steel appliances. The kitchen opens to the family room where a cozy fireplace creates an inviting atmosphere. The owner's retreat upstairs provides a nightly getaway with its walk-in closet, access to the deck, and </a:t>
            </a:r>
            <a:r>
              <a:rPr lang="en-US" sz="1300" dirty="0" err="1">
                <a:latin typeface="Palatino Linotype" panose="02040502050505030304" pitchFamily="18" charset="0"/>
                <a:cs typeface="Times New Roman" panose="02020603050405020304" pitchFamily="18" charset="0"/>
              </a:rPr>
              <a:t>en</a:t>
            </a:r>
            <a:r>
              <a:rPr lang="en-US" sz="1300" dirty="0">
                <a:latin typeface="Palatino Linotype" panose="02040502050505030304" pitchFamily="18" charset="0"/>
                <a:cs typeface="Times New Roman" panose="02020603050405020304" pitchFamily="18" charset="0"/>
              </a:rPr>
              <a:t>-suite bath that features dual vanities, an oversized garden tub and walk-in shower. If you enjoy going green, the </a:t>
            </a:r>
            <a:r>
              <a:rPr lang="en-US" sz="1300" dirty="0" err="1">
                <a:latin typeface="Palatino Linotype" panose="02040502050505030304" pitchFamily="18" charset="0"/>
                <a:cs typeface="Times New Roman" panose="02020603050405020304" pitchFamily="18" charset="0"/>
              </a:rPr>
              <a:t>tankless</a:t>
            </a:r>
            <a:r>
              <a:rPr lang="en-US" sz="1300" dirty="0">
                <a:latin typeface="Palatino Linotype" panose="02040502050505030304" pitchFamily="18" charset="0"/>
                <a:cs typeface="Times New Roman" panose="02020603050405020304" pitchFamily="18" charset="0"/>
              </a:rPr>
              <a:t> gas hot water heater and the HVAC system are energy efficient highlights that you'll appreciate. A long driveway that leads to the detached two car garage allows plenty of space for off street parking. The porch in the back looks out to the lush lawn in the private backyard. Conveniently located to shopping, dining and schools, this quiet community is definitely the place to be. If you've been searching for a move-in ready beauty, be sure to come by today.</a:t>
            </a:r>
            <a:endParaRPr lang="en-US" sz="1300" dirty="0">
              <a:latin typeface="Palatino Linotype" panose="02040502050505030304" pitchFamily="18" charset="0"/>
              <a:cs typeface="Times New Roman" panose="02020603050405020304" pitchFamily="18" charset="0"/>
            </a:endParaRPr>
          </a:p>
        </p:txBody>
      </p:sp>
      <p:sp>
        <p:nvSpPr>
          <p:cNvPr id="5" name="Rectangle 4"/>
          <p:cNvSpPr/>
          <p:nvPr/>
        </p:nvSpPr>
        <p:spPr>
          <a:xfrm>
            <a:off x="-7257" y="84892"/>
            <a:ext cx="7703457" cy="769441"/>
          </a:xfrm>
          <a:prstGeom prst="rect">
            <a:avLst/>
          </a:prstGeom>
        </p:spPr>
        <p:txBody>
          <a:bodyPr wrap="square">
            <a:spAutoFit/>
          </a:bodyPr>
          <a:lstStyle/>
          <a:p>
            <a:pPr algn="r"/>
            <a:r>
              <a:rPr lang="en-US" sz="4400" b="1" dirty="0" smtClean="0">
                <a:solidFill>
                  <a:schemeClr val="bg1"/>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Shows Like a Model</a:t>
            </a:r>
            <a:endParaRPr lang="en-US" sz="4400" b="1" dirty="0">
              <a:solidFill>
                <a:schemeClr val="bg1"/>
              </a:solidFill>
              <a:effectLst>
                <a:outerShdw blurRad="50800" dist="38100" dir="5400000" algn="t" rotWithShape="0">
                  <a:prstClr val="black">
                    <a:alpha val="40000"/>
                  </a:prstClr>
                </a:outerShdw>
              </a:effectLst>
              <a:latin typeface="Edwardian Script ITC" panose="030303020407070D0804" pitchFamily="66"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b="11905"/>
          <a:stretch/>
        </p:blipFill>
        <p:spPr>
          <a:xfrm>
            <a:off x="6273800" y="3568700"/>
            <a:ext cx="1422400" cy="939800"/>
          </a:xfrm>
          <a:prstGeom prst="rect">
            <a:avLst/>
          </a:prstGeom>
          <a:ln>
            <a:solidFill>
              <a:schemeClr val="bg1"/>
            </a:solidFill>
          </a:ln>
          <a:effectLst>
            <a:outerShdw blurRad="190500" algn="tl" rotWithShape="0">
              <a:srgbClr val="000000">
                <a:alpha val="70000"/>
              </a:srgbClr>
            </a:outerShdw>
          </a:effectLst>
        </p:spPr>
      </p:pic>
      <p:sp>
        <p:nvSpPr>
          <p:cNvPr id="7" name="Right Brace 6"/>
          <p:cNvSpPr/>
          <p:nvPr/>
        </p:nvSpPr>
        <p:spPr>
          <a:xfrm rot="16200000">
            <a:off x="3771901" y="3510100"/>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344400"/>
            <a:ext cx="7772400" cy="457200"/>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solidFill>
                  <a:schemeClr val="tx1"/>
                </a:solidFill>
                <a:latin typeface="Palatino Linotype" panose="02040502050505030304" pitchFamily="18" charset="0"/>
              </a:rPr>
              <a:t>Call or email for details: </a:t>
            </a:r>
            <a:r>
              <a:rPr lang="en-US" sz="1800" dirty="0">
                <a:solidFill>
                  <a:schemeClr val="tx1"/>
                </a:solidFill>
                <a:latin typeface="Palatino Linotype" panose="02040502050505030304" pitchFamily="18" charset="0"/>
              </a:rPr>
              <a:t>(843) </a:t>
            </a:r>
            <a:r>
              <a:rPr lang="en-US" sz="1800" dirty="0" smtClean="0">
                <a:solidFill>
                  <a:schemeClr val="tx1"/>
                </a:solidFill>
                <a:latin typeface="Palatino Linotype" panose="02040502050505030304" pitchFamily="18" charset="0"/>
              </a:rPr>
              <a:t>654-7777 or </a:t>
            </a:r>
            <a:r>
              <a:rPr lang="en-US" sz="1800" u="sng" dirty="0" smtClean="0">
                <a:solidFill>
                  <a:schemeClr val="tx1"/>
                </a:solidFill>
                <a:latin typeface="Palatino Linotype" panose="02040502050505030304" pitchFamily="18" charset="0"/>
              </a:rPr>
              <a:t>Matt@MattOneillTeam.com</a:t>
            </a:r>
            <a:endParaRPr lang="en-US" sz="1800" u="sng" dirty="0">
              <a:solidFill>
                <a:schemeClr val="tx1"/>
              </a:solidFill>
              <a:latin typeface="Palatino Linotype" panose="02040502050505030304" pitchFamily="18" charset="0"/>
            </a:endParaRPr>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5501640"/>
            <a:ext cx="2057400" cy="1543050"/>
          </a:xfrm>
          <a:prstGeom prst="rect">
            <a:avLst/>
          </a:prstGeom>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8923020"/>
            <a:ext cx="2057400" cy="1543050"/>
          </a:xfrm>
          <a:prstGeom prst="rect">
            <a:avLst/>
          </a:prstGeom>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7212330"/>
            <a:ext cx="2057400" cy="1543050"/>
          </a:xfrm>
          <a:prstGeom prst="rect">
            <a:avLst/>
          </a:prstGeom>
        </p:spPr>
      </p:pic>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717177" y="10633710"/>
            <a:ext cx="2057400" cy="1543050"/>
          </a:xfrm>
          <a:prstGeom prst="rect">
            <a:avLst/>
          </a:prstGeom>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715000" y="8923020"/>
            <a:ext cx="2057400" cy="1543050"/>
          </a:xfrm>
          <a:prstGeom prst="rect">
            <a:avLst/>
          </a:prstGeom>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0" y="10633710"/>
            <a:ext cx="2057400" cy="1543050"/>
          </a:xfrm>
          <a:prstGeom prst="rect">
            <a:avLst/>
          </a:prstGeom>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715000" y="7212330"/>
            <a:ext cx="2057400" cy="1543050"/>
          </a:xfrm>
          <a:prstGeom prst="rect">
            <a:avLst/>
          </a:prstGeom>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715000" y="5501640"/>
            <a:ext cx="2057400" cy="1543050"/>
          </a:xfrm>
          <a:prstGeom prst="rect">
            <a:avLst/>
          </a:prstGeom>
        </p:spPr>
      </p:pic>
      <p:sp>
        <p:nvSpPr>
          <p:cNvPr id="2" name="Rectangle 1"/>
          <p:cNvSpPr/>
          <p:nvPr/>
        </p:nvSpPr>
        <p:spPr>
          <a:xfrm>
            <a:off x="-3429000" y="0"/>
            <a:ext cx="3055257" cy="584775"/>
          </a:xfrm>
          <a:prstGeom prst="rect">
            <a:avLst/>
          </a:prstGeom>
        </p:spPr>
        <p:txBody>
          <a:bodyPr wrap="square">
            <a:spAutoFit/>
          </a:bodyPr>
          <a:lstStyle/>
          <a:p>
            <a:r>
              <a:rPr lang="en-US" sz="3200" b="1" dirty="0" smtClean="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Price Reduced!</a:t>
            </a:r>
            <a:endParaRPr lang="en-US" sz="2800" dirty="0">
              <a:ln>
                <a:solidFill>
                  <a:srgbClr val="C00000"/>
                </a:solidFill>
              </a:ln>
              <a:solidFill>
                <a:srgbClr val="C00000"/>
              </a:solidFill>
            </a:endParaRP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TotalTime>
  <Words>297</Words>
  <Application>Microsoft Office PowerPoint</Application>
  <PresentationFormat>Custom</PresentationFormat>
  <Paragraphs>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15</cp:revision>
  <dcterms:created xsi:type="dcterms:W3CDTF">2006-08-16T00:00:00Z</dcterms:created>
  <dcterms:modified xsi:type="dcterms:W3CDTF">2014-10-06T14:53:35Z</dcterms:modified>
</cp:coreProperties>
</file>