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7315200" cy="9144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32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2477"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85B91-30FE-6A20-6857-75B82536A90D}"/>
              </a:ext>
            </a:extLst>
          </p:cNvPr>
          <p:cNvSpPr>
            <a:spLocks noGrp="1"/>
          </p:cNvSpPr>
          <p:nvPr>
            <p:ph type="ctrTitle"/>
          </p:nvPr>
        </p:nvSpPr>
        <p:spPr>
          <a:xfrm>
            <a:off x="914400" y="1496484"/>
            <a:ext cx="5486400"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50A57F13-92BD-F6C7-B814-28455290C6F6}"/>
              </a:ext>
            </a:extLst>
          </p:cNvPr>
          <p:cNvSpPr>
            <a:spLocks noGrp="1"/>
          </p:cNvSpPr>
          <p:nvPr>
            <p:ph type="subTitle" idx="1"/>
          </p:nvPr>
        </p:nvSpPr>
        <p:spPr>
          <a:xfrm>
            <a:off x="914400" y="4802717"/>
            <a:ext cx="54864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3F270A8-11BA-8B98-8EA5-952AD88F5936}"/>
              </a:ext>
            </a:extLst>
          </p:cNvPr>
          <p:cNvSpPr>
            <a:spLocks noGrp="1"/>
          </p:cNvSpPr>
          <p:nvPr>
            <p:ph type="dt" sz="half" idx="10"/>
          </p:nvPr>
        </p:nvSpPr>
        <p:spPr/>
        <p:txBody>
          <a:bodyPr/>
          <a:lstStyle/>
          <a:p>
            <a:fld id="{8EB417AA-6964-4E9B-8690-4286F65E5FB7}" type="datetimeFigureOut">
              <a:rPr lang="en-US" smtClean="0"/>
              <a:t>7/27/2023</a:t>
            </a:fld>
            <a:endParaRPr lang="en-US"/>
          </a:p>
        </p:txBody>
      </p:sp>
      <p:sp>
        <p:nvSpPr>
          <p:cNvPr id="5" name="Footer Placeholder 4">
            <a:extLst>
              <a:ext uri="{FF2B5EF4-FFF2-40B4-BE49-F238E27FC236}">
                <a16:creationId xmlns:a16="http://schemas.microsoft.com/office/drawing/2014/main" id="{8541461F-19AE-49DC-6F3C-38AE2222EB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C43ABA-665F-7F63-8A86-EA41560BB500}"/>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541213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33A51-7785-236A-9056-F8FC0D0BED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ACBF65-C9CE-2AC5-6BE6-EB56DCFFC4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807CF9-F3DD-6C84-0E63-17CB517E1240}"/>
              </a:ext>
            </a:extLst>
          </p:cNvPr>
          <p:cNvSpPr>
            <a:spLocks noGrp="1"/>
          </p:cNvSpPr>
          <p:nvPr>
            <p:ph type="dt" sz="half" idx="10"/>
          </p:nvPr>
        </p:nvSpPr>
        <p:spPr/>
        <p:txBody>
          <a:bodyPr/>
          <a:lstStyle/>
          <a:p>
            <a:fld id="{8EB417AA-6964-4E9B-8690-4286F65E5FB7}" type="datetimeFigureOut">
              <a:rPr lang="en-US" smtClean="0"/>
              <a:t>7/27/2023</a:t>
            </a:fld>
            <a:endParaRPr lang="en-US"/>
          </a:p>
        </p:txBody>
      </p:sp>
      <p:sp>
        <p:nvSpPr>
          <p:cNvPr id="5" name="Footer Placeholder 4">
            <a:extLst>
              <a:ext uri="{FF2B5EF4-FFF2-40B4-BE49-F238E27FC236}">
                <a16:creationId xmlns:a16="http://schemas.microsoft.com/office/drawing/2014/main" id="{AC265732-AC29-B7E8-1616-F85A9F348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80C432-FA0D-356D-83B9-E164F49EDD1D}"/>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3310095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D587CB-0828-DB07-8102-37D8BE613107}"/>
              </a:ext>
            </a:extLst>
          </p:cNvPr>
          <p:cNvSpPr>
            <a:spLocks noGrp="1"/>
          </p:cNvSpPr>
          <p:nvPr>
            <p:ph type="title" orient="vert"/>
          </p:nvPr>
        </p:nvSpPr>
        <p:spPr>
          <a:xfrm>
            <a:off x="5234940" y="486834"/>
            <a:ext cx="157734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FDE598-AF95-338D-2C0C-6DE563A67DDD}"/>
              </a:ext>
            </a:extLst>
          </p:cNvPr>
          <p:cNvSpPr>
            <a:spLocks noGrp="1"/>
          </p:cNvSpPr>
          <p:nvPr>
            <p:ph type="body" orient="vert" idx="1"/>
          </p:nvPr>
        </p:nvSpPr>
        <p:spPr>
          <a:xfrm>
            <a:off x="502920" y="486834"/>
            <a:ext cx="464058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D72430-0099-7EF1-E6CF-7ACB2EC7D23B}"/>
              </a:ext>
            </a:extLst>
          </p:cNvPr>
          <p:cNvSpPr>
            <a:spLocks noGrp="1"/>
          </p:cNvSpPr>
          <p:nvPr>
            <p:ph type="dt" sz="half" idx="10"/>
          </p:nvPr>
        </p:nvSpPr>
        <p:spPr/>
        <p:txBody>
          <a:bodyPr/>
          <a:lstStyle/>
          <a:p>
            <a:fld id="{8EB417AA-6964-4E9B-8690-4286F65E5FB7}" type="datetimeFigureOut">
              <a:rPr lang="en-US" smtClean="0"/>
              <a:t>7/27/2023</a:t>
            </a:fld>
            <a:endParaRPr lang="en-US"/>
          </a:p>
        </p:txBody>
      </p:sp>
      <p:sp>
        <p:nvSpPr>
          <p:cNvPr id="5" name="Footer Placeholder 4">
            <a:extLst>
              <a:ext uri="{FF2B5EF4-FFF2-40B4-BE49-F238E27FC236}">
                <a16:creationId xmlns:a16="http://schemas.microsoft.com/office/drawing/2014/main" id="{034101A6-7B61-B779-FA12-B6922FB21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28E1DF-C2DD-F30B-5E88-B2A800ACD35E}"/>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669734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EF905-71A0-C2F5-F547-15C1526BEB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C16F58-A730-0D76-9F4C-5A3406452D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D5A2CB-4792-C0C0-F60F-D8D91601386C}"/>
              </a:ext>
            </a:extLst>
          </p:cNvPr>
          <p:cNvSpPr>
            <a:spLocks noGrp="1"/>
          </p:cNvSpPr>
          <p:nvPr>
            <p:ph type="dt" sz="half" idx="10"/>
          </p:nvPr>
        </p:nvSpPr>
        <p:spPr/>
        <p:txBody>
          <a:bodyPr/>
          <a:lstStyle/>
          <a:p>
            <a:fld id="{8EB417AA-6964-4E9B-8690-4286F65E5FB7}" type="datetimeFigureOut">
              <a:rPr lang="en-US" smtClean="0"/>
              <a:t>7/27/2023</a:t>
            </a:fld>
            <a:endParaRPr lang="en-US"/>
          </a:p>
        </p:txBody>
      </p:sp>
      <p:sp>
        <p:nvSpPr>
          <p:cNvPr id="5" name="Footer Placeholder 4">
            <a:extLst>
              <a:ext uri="{FF2B5EF4-FFF2-40B4-BE49-F238E27FC236}">
                <a16:creationId xmlns:a16="http://schemas.microsoft.com/office/drawing/2014/main" id="{B94607B6-F2FA-D950-4138-61E427F9F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0AE236-7255-9813-3DA1-4925E448202A}"/>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43417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6A877-CCA1-BFE3-86AF-6866A01643C4}"/>
              </a:ext>
            </a:extLst>
          </p:cNvPr>
          <p:cNvSpPr>
            <a:spLocks noGrp="1"/>
          </p:cNvSpPr>
          <p:nvPr>
            <p:ph type="title"/>
          </p:nvPr>
        </p:nvSpPr>
        <p:spPr>
          <a:xfrm>
            <a:off x="499110" y="2279652"/>
            <a:ext cx="6309360"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2CED4BA9-2D79-8204-EE11-2E8FAB8A2E72}"/>
              </a:ext>
            </a:extLst>
          </p:cNvPr>
          <p:cNvSpPr>
            <a:spLocks noGrp="1"/>
          </p:cNvSpPr>
          <p:nvPr>
            <p:ph type="body" idx="1"/>
          </p:nvPr>
        </p:nvSpPr>
        <p:spPr>
          <a:xfrm>
            <a:off x="499110" y="6119285"/>
            <a:ext cx="630936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2341B9-5B59-01E9-C24A-2652E0DD07A4}"/>
              </a:ext>
            </a:extLst>
          </p:cNvPr>
          <p:cNvSpPr>
            <a:spLocks noGrp="1"/>
          </p:cNvSpPr>
          <p:nvPr>
            <p:ph type="dt" sz="half" idx="10"/>
          </p:nvPr>
        </p:nvSpPr>
        <p:spPr/>
        <p:txBody>
          <a:bodyPr/>
          <a:lstStyle/>
          <a:p>
            <a:fld id="{8EB417AA-6964-4E9B-8690-4286F65E5FB7}" type="datetimeFigureOut">
              <a:rPr lang="en-US" smtClean="0"/>
              <a:t>7/27/2023</a:t>
            </a:fld>
            <a:endParaRPr lang="en-US"/>
          </a:p>
        </p:txBody>
      </p:sp>
      <p:sp>
        <p:nvSpPr>
          <p:cNvPr id="5" name="Footer Placeholder 4">
            <a:extLst>
              <a:ext uri="{FF2B5EF4-FFF2-40B4-BE49-F238E27FC236}">
                <a16:creationId xmlns:a16="http://schemas.microsoft.com/office/drawing/2014/main" id="{BEE6C6DD-5C94-35EF-C464-458364AA8F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0831EA-A9CC-8DE8-C860-65B4DE3C998B}"/>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1464977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DF8D7-4723-AF4C-BF7A-A7FD24B36B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6C7EA2-3EF0-CC82-E7E2-C88C687E80F2}"/>
              </a:ext>
            </a:extLst>
          </p:cNvPr>
          <p:cNvSpPr>
            <a:spLocks noGrp="1"/>
          </p:cNvSpPr>
          <p:nvPr>
            <p:ph sz="half" idx="1"/>
          </p:nvPr>
        </p:nvSpPr>
        <p:spPr>
          <a:xfrm>
            <a:off x="502920" y="2434167"/>
            <a:ext cx="310896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89B001-D6C6-F63A-8837-751D0F9EB7D7}"/>
              </a:ext>
            </a:extLst>
          </p:cNvPr>
          <p:cNvSpPr>
            <a:spLocks noGrp="1"/>
          </p:cNvSpPr>
          <p:nvPr>
            <p:ph sz="half" idx="2"/>
          </p:nvPr>
        </p:nvSpPr>
        <p:spPr>
          <a:xfrm>
            <a:off x="3703320" y="2434167"/>
            <a:ext cx="310896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636D63-4DA0-8E19-2890-2E57FBC5C7BC}"/>
              </a:ext>
            </a:extLst>
          </p:cNvPr>
          <p:cNvSpPr>
            <a:spLocks noGrp="1"/>
          </p:cNvSpPr>
          <p:nvPr>
            <p:ph type="dt" sz="half" idx="10"/>
          </p:nvPr>
        </p:nvSpPr>
        <p:spPr/>
        <p:txBody>
          <a:bodyPr/>
          <a:lstStyle/>
          <a:p>
            <a:fld id="{8EB417AA-6964-4E9B-8690-4286F65E5FB7}" type="datetimeFigureOut">
              <a:rPr lang="en-US" smtClean="0"/>
              <a:t>7/27/2023</a:t>
            </a:fld>
            <a:endParaRPr lang="en-US"/>
          </a:p>
        </p:txBody>
      </p:sp>
      <p:sp>
        <p:nvSpPr>
          <p:cNvPr id="6" name="Footer Placeholder 5">
            <a:extLst>
              <a:ext uri="{FF2B5EF4-FFF2-40B4-BE49-F238E27FC236}">
                <a16:creationId xmlns:a16="http://schemas.microsoft.com/office/drawing/2014/main" id="{671C2A4B-AF59-357A-8B14-293F23E04E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0D25F7-92B1-C217-9C2F-2F8DE5CC2D77}"/>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2936149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B0C43-4186-63C4-8441-FE5FDF7187EB}"/>
              </a:ext>
            </a:extLst>
          </p:cNvPr>
          <p:cNvSpPr>
            <a:spLocks noGrp="1"/>
          </p:cNvSpPr>
          <p:nvPr>
            <p:ph type="title"/>
          </p:nvPr>
        </p:nvSpPr>
        <p:spPr>
          <a:xfrm>
            <a:off x="503873" y="486834"/>
            <a:ext cx="630936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48E5CD-4EF9-4A0C-B728-CB06BAB8F359}"/>
              </a:ext>
            </a:extLst>
          </p:cNvPr>
          <p:cNvSpPr>
            <a:spLocks noGrp="1"/>
          </p:cNvSpPr>
          <p:nvPr>
            <p:ph type="body" idx="1"/>
          </p:nvPr>
        </p:nvSpPr>
        <p:spPr>
          <a:xfrm>
            <a:off x="503873" y="2241551"/>
            <a:ext cx="3094672"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65ACEEF-2115-4C41-7BE4-58885611A1CC}"/>
              </a:ext>
            </a:extLst>
          </p:cNvPr>
          <p:cNvSpPr>
            <a:spLocks noGrp="1"/>
          </p:cNvSpPr>
          <p:nvPr>
            <p:ph sz="half" idx="2"/>
          </p:nvPr>
        </p:nvSpPr>
        <p:spPr>
          <a:xfrm>
            <a:off x="503873" y="3340100"/>
            <a:ext cx="3094672"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DDF9B7-271D-38D5-38A1-7BA7869F0DF5}"/>
              </a:ext>
            </a:extLst>
          </p:cNvPr>
          <p:cNvSpPr>
            <a:spLocks noGrp="1"/>
          </p:cNvSpPr>
          <p:nvPr>
            <p:ph type="body" sz="quarter" idx="3"/>
          </p:nvPr>
        </p:nvSpPr>
        <p:spPr>
          <a:xfrm>
            <a:off x="3703320" y="2241551"/>
            <a:ext cx="3109913"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D82BDC9C-610C-91DB-2AA6-D89460B5D774}"/>
              </a:ext>
            </a:extLst>
          </p:cNvPr>
          <p:cNvSpPr>
            <a:spLocks noGrp="1"/>
          </p:cNvSpPr>
          <p:nvPr>
            <p:ph sz="quarter" idx="4"/>
          </p:nvPr>
        </p:nvSpPr>
        <p:spPr>
          <a:xfrm>
            <a:off x="3703320" y="3340100"/>
            <a:ext cx="310991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50F803-A900-987C-9089-B9C486ED6197}"/>
              </a:ext>
            </a:extLst>
          </p:cNvPr>
          <p:cNvSpPr>
            <a:spLocks noGrp="1"/>
          </p:cNvSpPr>
          <p:nvPr>
            <p:ph type="dt" sz="half" idx="10"/>
          </p:nvPr>
        </p:nvSpPr>
        <p:spPr/>
        <p:txBody>
          <a:bodyPr/>
          <a:lstStyle/>
          <a:p>
            <a:fld id="{8EB417AA-6964-4E9B-8690-4286F65E5FB7}" type="datetimeFigureOut">
              <a:rPr lang="en-US" smtClean="0"/>
              <a:t>7/27/2023</a:t>
            </a:fld>
            <a:endParaRPr lang="en-US"/>
          </a:p>
        </p:txBody>
      </p:sp>
      <p:sp>
        <p:nvSpPr>
          <p:cNvPr id="8" name="Footer Placeholder 7">
            <a:extLst>
              <a:ext uri="{FF2B5EF4-FFF2-40B4-BE49-F238E27FC236}">
                <a16:creationId xmlns:a16="http://schemas.microsoft.com/office/drawing/2014/main" id="{6086B942-F30E-91D3-B1EA-E8D569A7D0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C14BB8-6346-105F-DA0F-A04B783E03BD}"/>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2282159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4EAD8-AF98-C814-1F81-DC6FE6BD31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3701F0-D174-2549-CB3C-60B90BAFBFD5}"/>
              </a:ext>
            </a:extLst>
          </p:cNvPr>
          <p:cNvSpPr>
            <a:spLocks noGrp="1"/>
          </p:cNvSpPr>
          <p:nvPr>
            <p:ph type="dt" sz="half" idx="10"/>
          </p:nvPr>
        </p:nvSpPr>
        <p:spPr/>
        <p:txBody>
          <a:bodyPr/>
          <a:lstStyle/>
          <a:p>
            <a:fld id="{8EB417AA-6964-4E9B-8690-4286F65E5FB7}" type="datetimeFigureOut">
              <a:rPr lang="en-US" smtClean="0"/>
              <a:t>7/27/2023</a:t>
            </a:fld>
            <a:endParaRPr lang="en-US"/>
          </a:p>
        </p:txBody>
      </p:sp>
      <p:sp>
        <p:nvSpPr>
          <p:cNvPr id="4" name="Footer Placeholder 3">
            <a:extLst>
              <a:ext uri="{FF2B5EF4-FFF2-40B4-BE49-F238E27FC236}">
                <a16:creationId xmlns:a16="http://schemas.microsoft.com/office/drawing/2014/main" id="{A3759D31-B69D-7D56-3DF2-A0C9232BB6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123B2C-5366-9DBC-7B68-B0BC2D4F0C17}"/>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2727563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D3367C-A43E-3AA2-3F66-365A97D7EDB2}"/>
              </a:ext>
            </a:extLst>
          </p:cNvPr>
          <p:cNvSpPr>
            <a:spLocks noGrp="1"/>
          </p:cNvSpPr>
          <p:nvPr>
            <p:ph type="dt" sz="half" idx="10"/>
          </p:nvPr>
        </p:nvSpPr>
        <p:spPr/>
        <p:txBody>
          <a:bodyPr/>
          <a:lstStyle/>
          <a:p>
            <a:fld id="{8EB417AA-6964-4E9B-8690-4286F65E5FB7}" type="datetimeFigureOut">
              <a:rPr lang="en-US" smtClean="0"/>
              <a:t>7/27/2023</a:t>
            </a:fld>
            <a:endParaRPr lang="en-US"/>
          </a:p>
        </p:txBody>
      </p:sp>
      <p:sp>
        <p:nvSpPr>
          <p:cNvPr id="3" name="Footer Placeholder 2">
            <a:extLst>
              <a:ext uri="{FF2B5EF4-FFF2-40B4-BE49-F238E27FC236}">
                <a16:creationId xmlns:a16="http://schemas.microsoft.com/office/drawing/2014/main" id="{C821F93D-DA59-5D95-5AF6-1A9934E55E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147D05-D97D-FC0E-2D0C-B01AFF215D84}"/>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2471746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CA8E1-27C0-ACD6-8570-06CA646DD2EA}"/>
              </a:ext>
            </a:extLst>
          </p:cNvPr>
          <p:cNvSpPr>
            <a:spLocks noGrp="1"/>
          </p:cNvSpPr>
          <p:nvPr>
            <p:ph type="title"/>
          </p:nvPr>
        </p:nvSpPr>
        <p:spPr>
          <a:xfrm>
            <a:off x="503873" y="609600"/>
            <a:ext cx="2359342"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DF07E56A-8CF7-1E35-CFB0-E11F00F22B42}"/>
              </a:ext>
            </a:extLst>
          </p:cNvPr>
          <p:cNvSpPr>
            <a:spLocks noGrp="1"/>
          </p:cNvSpPr>
          <p:nvPr>
            <p:ph idx="1"/>
          </p:nvPr>
        </p:nvSpPr>
        <p:spPr>
          <a:xfrm>
            <a:off x="3109913" y="1316567"/>
            <a:ext cx="370332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BE1DB9-8784-B97E-95AB-ED244044001F}"/>
              </a:ext>
            </a:extLst>
          </p:cNvPr>
          <p:cNvSpPr>
            <a:spLocks noGrp="1"/>
          </p:cNvSpPr>
          <p:nvPr>
            <p:ph type="body" sz="half" idx="2"/>
          </p:nvPr>
        </p:nvSpPr>
        <p:spPr>
          <a:xfrm>
            <a:off x="503873" y="2743200"/>
            <a:ext cx="2359342"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C88C9D50-3150-C8C6-BEA9-D95E93C66437}"/>
              </a:ext>
            </a:extLst>
          </p:cNvPr>
          <p:cNvSpPr>
            <a:spLocks noGrp="1"/>
          </p:cNvSpPr>
          <p:nvPr>
            <p:ph type="dt" sz="half" idx="10"/>
          </p:nvPr>
        </p:nvSpPr>
        <p:spPr/>
        <p:txBody>
          <a:bodyPr/>
          <a:lstStyle/>
          <a:p>
            <a:fld id="{8EB417AA-6964-4E9B-8690-4286F65E5FB7}" type="datetimeFigureOut">
              <a:rPr lang="en-US" smtClean="0"/>
              <a:t>7/27/2023</a:t>
            </a:fld>
            <a:endParaRPr lang="en-US"/>
          </a:p>
        </p:txBody>
      </p:sp>
      <p:sp>
        <p:nvSpPr>
          <p:cNvPr id="6" name="Footer Placeholder 5">
            <a:extLst>
              <a:ext uri="{FF2B5EF4-FFF2-40B4-BE49-F238E27FC236}">
                <a16:creationId xmlns:a16="http://schemas.microsoft.com/office/drawing/2014/main" id="{7D0F8E12-BA79-77B0-EC5F-E8851BD612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E9C7EA-21BC-E260-43B2-F825213761CD}"/>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2418659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9F0B8-AA31-4EC7-A3E3-85032A2205E5}"/>
              </a:ext>
            </a:extLst>
          </p:cNvPr>
          <p:cNvSpPr>
            <a:spLocks noGrp="1"/>
          </p:cNvSpPr>
          <p:nvPr>
            <p:ph type="title"/>
          </p:nvPr>
        </p:nvSpPr>
        <p:spPr>
          <a:xfrm>
            <a:off x="503873" y="609600"/>
            <a:ext cx="2359342"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60FE87F6-D021-E1DA-5E7B-EF000607B619}"/>
              </a:ext>
            </a:extLst>
          </p:cNvPr>
          <p:cNvSpPr>
            <a:spLocks noGrp="1"/>
          </p:cNvSpPr>
          <p:nvPr>
            <p:ph type="pic" idx="1"/>
          </p:nvPr>
        </p:nvSpPr>
        <p:spPr>
          <a:xfrm>
            <a:off x="3109913" y="1316567"/>
            <a:ext cx="3703320"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CEB7B9E2-70A4-8852-215D-6F57546680FE}"/>
              </a:ext>
            </a:extLst>
          </p:cNvPr>
          <p:cNvSpPr>
            <a:spLocks noGrp="1"/>
          </p:cNvSpPr>
          <p:nvPr>
            <p:ph type="body" sz="half" idx="2"/>
          </p:nvPr>
        </p:nvSpPr>
        <p:spPr>
          <a:xfrm>
            <a:off x="503873" y="2743200"/>
            <a:ext cx="2359342"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2D2450-DDEB-EF22-1242-034DF9283B32}"/>
              </a:ext>
            </a:extLst>
          </p:cNvPr>
          <p:cNvSpPr>
            <a:spLocks noGrp="1"/>
          </p:cNvSpPr>
          <p:nvPr>
            <p:ph type="dt" sz="half" idx="10"/>
          </p:nvPr>
        </p:nvSpPr>
        <p:spPr/>
        <p:txBody>
          <a:bodyPr/>
          <a:lstStyle/>
          <a:p>
            <a:fld id="{8EB417AA-6964-4E9B-8690-4286F65E5FB7}" type="datetimeFigureOut">
              <a:rPr lang="en-US" smtClean="0"/>
              <a:t>7/27/2023</a:t>
            </a:fld>
            <a:endParaRPr lang="en-US"/>
          </a:p>
        </p:txBody>
      </p:sp>
      <p:sp>
        <p:nvSpPr>
          <p:cNvPr id="6" name="Footer Placeholder 5">
            <a:extLst>
              <a:ext uri="{FF2B5EF4-FFF2-40B4-BE49-F238E27FC236}">
                <a16:creationId xmlns:a16="http://schemas.microsoft.com/office/drawing/2014/main" id="{20F508C6-5C39-D410-CA7B-BA6D340132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808C20-4C70-45F0-AC73-B54F95BA0204}"/>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3887528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2BD624-3343-1009-38ED-0E17114E5406}"/>
              </a:ext>
            </a:extLst>
          </p:cNvPr>
          <p:cNvSpPr>
            <a:spLocks noGrp="1"/>
          </p:cNvSpPr>
          <p:nvPr>
            <p:ph type="title"/>
          </p:nvPr>
        </p:nvSpPr>
        <p:spPr>
          <a:xfrm>
            <a:off x="502920" y="486834"/>
            <a:ext cx="630936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85F22C-DCC3-AE9F-B81E-38F7034861AC}"/>
              </a:ext>
            </a:extLst>
          </p:cNvPr>
          <p:cNvSpPr>
            <a:spLocks noGrp="1"/>
          </p:cNvSpPr>
          <p:nvPr>
            <p:ph type="body" idx="1"/>
          </p:nvPr>
        </p:nvSpPr>
        <p:spPr>
          <a:xfrm>
            <a:off x="502920" y="2434167"/>
            <a:ext cx="630936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E9FCB5-4868-2D00-A49D-307A44970EA5}"/>
              </a:ext>
            </a:extLst>
          </p:cNvPr>
          <p:cNvSpPr>
            <a:spLocks noGrp="1"/>
          </p:cNvSpPr>
          <p:nvPr>
            <p:ph type="dt" sz="half" idx="2"/>
          </p:nvPr>
        </p:nvSpPr>
        <p:spPr>
          <a:xfrm>
            <a:off x="502920" y="8475134"/>
            <a:ext cx="164592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8EB417AA-6964-4E9B-8690-4286F65E5FB7}" type="datetimeFigureOut">
              <a:rPr lang="en-US" smtClean="0"/>
              <a:t>7/27/2023</a:t>
            </a:fld>
            <a:endParaRPr lang="en-US"/>
          </a:p>
        </p:txBody>
      </p:sp>
      <p:sp>
        <p:nvSpPr>
          <p:cNvPr id="5" name="Footer Placeholder 4">
            <a:extLst>
              <a:ext uri="{FF2B5EF4-FFF2-40B4-BE49-F238E27FC236}">
                <a16:creationId xmlns:a16="http://schemas.microsoft.com/office/drawing/2014/main" id="{B44BD2F2-F4D8-9296-B821-0043E1DE5E21}"/>
              </a:ext>
            </a:extLst>
          </p:cNvPr>
          <p:cNvSpPr>
            <a:spLocks noGrp="1"/>
          </p:cNvSpPr>
          <p:nvPr>
            <p:ph type="ftr" sz="quarter" idx="3"/>
          </p:nvPr>
        </p:nvSpPr>
        <p:spPr>
          <a:xfrm>
            <a:off x="2423160" y="8475134"/>
            <a:ext cx="246888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0E55A7-286D-065B-5CEF-8A5E8160E55A}"/>
              </a:ext>
            </a:extLst>
          </p:cNvPr>
          <p:cNvSpPr>
            <a:spLocks noGrp="1"/>
          </p:cNvSpPr>
          <p:nvPr>
            <p:ph type="sldNum" sz="quarter" idx="4"/>
          </p:nvPr>
        </p:nvSpPr>
        <p:spPr>
          <a:xfrm>
            <a:off x="5166360" y="8475134"/>
            <a:ext cx="164592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571DDECB-0C7F-4F1E-A5A9-FCCF45559699}" type="slidenum">
              <a:rPr lang="en-US" smtClean="0"/>
              <a:t>‹#›</a:t>
            </a:fld>
            <a:endParaRPr lang="en-US"/>
          </a:p>
        </p:txBody>
      </p:sp>
    </p:spTree>
    <p:extLst>
      <p:ext uri="{BB962C8B-B14F-4D97-AF65-F5344CB8AC3E}">
        <p14:creationId xmlns:p14="http://schemas.microsoft.com/office/powerpoint/2010/main" val="13232477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jpg"/><Relationship Id="rId18" Type="http://schemas.openxmlformats.org/officeDocument/2006/relationships/image" Target="../media/image17.jpg"/><Relationship Id="rId3" Type="http://schemas.openxmlformats.org/officeDocument/2006/relationships/image" Target="../media/image2.svg"/><Relationship Id="rId21" Type="http://schemas.openxmlformats.org/officeDocument/2006/relationships/image" Target="../media/image20.jpeg"/><Relationship Id="rId7" Type="http://schemas.openxmlformats.org/officeDocument/2006/relationships/image" Target="../media/image6.svg"/><Relationship Id="rId12" Type="http://schemas.openxmlformats.org/officeDocument/2006/relationships/image" Target="../media/image11.jpg"/><Relationship Id="rId17" Type="http://schemas.openxmlformats.org/officeDocument/2006/relationships/image" Target="../media/image16.jpg"/><Relationship Id="rId2" Type="http://schemas.openxmlformats.org/officeDocument/2006/relationships/image" Target="../media/image1.png"/><Relationship Id="rId16" Type="http://schemas.openxmlformats.org/officeDocument/2006/relationships/image" Target="../media/image15.jpg"/><Relationship Id="rId20" Type="http://schemas.openxmlformats.org/officeDocument/2006/relationships/image" Target="../media/image19.jp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gif"/><Relationship Id="rId5" Type="http://schemas.openxmlformats.org/officeDocument/2006/relationships/image" Target="../media/image4.svg"/><Relationship Id="rId15" Type="http://schemas.openxmlformats.org/officeDocument/2006/relationships/image" Target="../media/image14.jpg"/><Relationship Id="rId10" Type="http://schemas.openxmlformats.org/officeDocument/2006/relationships/image" Target="../media/image9.jpg"/><Relationship Id="rId19" Type="http://schemas.openxmlformats.org/officeDocument/2006/relationships/image" Target="../media/image18.jpg"/><Relationship Id="rId4" Type="http://schemas.openxmlformats.org/officeDocument/2006/relationships/image" Target="../media/image3.png"/><Relationship Id="rId9" Type="http://schemas.openxmlformats.org/officeDocument/2006/relationships/image" Target="../media/image8.jpg"/><Relationship Id="rId14" Type="http://schemas.openxmlformats.org/officeDocument/2006/relationships/image" Target="../media/image13.jpg"/><Relationship Id="rId22"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4FB912-2516-3BF6-30BB-49954A19454B}"/>
              </a:ext>
            </a:extLst>
          </p:cNvPr>
          <p:cNvSpPr/>
          <p:nvPr/>
        </p:nvSpPr>
        <p:spPr>
          <a:xfrm>
            <a:off x="96466" y="402076"/>
            <a:ext cx="7122268" cy="7833818"/>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C44945-A9CC-DFF0-C1C9-2BB7276DBFAC}"/>
              </a:ext>
            </a:extLst>
          </p:cNvPr>
          <p:cNvSpPr>
            <a:spLocks noGrp="1"/>
          </p:cNvSpPr>
          <p:nvPr>
            <p:ph type="ctrTitle"/>
          </p:nvPr>
        </p:nvSpPr>
        <p:spPr>
          <a:xfrm>
            <a:off x="1600848" y="34531"/>
            <a:ext cx="4113504" cy="724123"/>
          </a:xfrm>
          <a:solidFill>
            <a:schemeClr val="bg1"/>
          </a:solidFill>
          <a:ln>
            <a:noFill/>
          </a:ln>
        </p:spPr>
        <p:txBody>
          <a:bodyPr anchor="t">
            <a:noAutofit/>
          </a:bodyPr>
          <a:lstStyle/>
          <a:p>
            <a:r>
              <a:rPr lang="en-US" sz="4000" b="1" dirty="0">
                <a:solidFill>
                  <a:schemeClr val="tx2"/>
                </a:solidFill>
                <a:effectLst>
                  <a:outerShdw blurRad="50800" dist="63500" dir="5400000" algn="ctr" rotWithShape="0">
                    <a:schemeClr val="bg1">
                      <a:lumMod val="65000"/>
                      <a:alpha val="75000"/>
                    </a:schemeClr>
                  </a:outerShdw>
                </a:effectLst>
                <a:latin typeface="Rastanty Cortez" panose="02000506000000020003" pitchFamily="2" charset="0"/>
              </a:rPr>
              <a:t>Open House Sunday from 1-4</a:t>
            </a:r>
          </a:p>
        </p:txBody>
      </p:sp>
      <p:sp>
        <p:nvSpPr>
          <p:cNvPr id="3" name="Subtitle 2">
            <a:extLst>
              <a:ext uri="{FF2B5EF4-FFF2-40B4-BE49-F238E27FC236}">
                <a16:creationId xmlns:a16="http://schemas.microsoft.com/office/drawing/2014/main" id="{0191E1D0-9AD9-4BED-A329-A9D7B6F58369}"/>
              </a:ext>
            </a:extLst>
          </p:cNvPr>
          <p:cNvSpPr>
            <a:spLocks noGrp="1"/>
          </p:cNvSpPr>
          <p:nvPr>
            <p:ph type="subTitle" idx="1"/>
          </p:nvPr>
        </p:nvSpPr>
        <p:spPr>
          <a:xfrm>
            <a:off x="288587" y="642016"/>
            <a:ext cx="6738026" cy="436340"/>
          </a:xfrm>
        </p:spPr>
        <p:txBody>
          <a:bodyPr>
            <a:normAutofit/>
          </a:bodyPr>
          <a:lstStyle/>
          <a:p>
            <a:r>
              <a:rPr lang="en-US" sz="2000" b="1" dirty="0">
                <a:solidFill>
                  <a:schemeClr val="tx2"/>
                </a:solidFill>
                <a:latin typeface="Century Gothic" panose="020B0502020202020204" pitchFamily="34" charset="0"/>
              </a:rPr>
              <a:t>4089 Ten Shillings Way</a:t>
            </a:r>
          </a:p>
        </p:txBody>
      </p:sp>
      <p:sp>
        <p:nvSpPr>
          <p:cNvPr id="32" name="TextBox 31">
            <a:extLst>
              <a:ext uri="{FF2B5EF4-FFF2-40B4-BE49-F238E27FC236}">
                <a16:creationId xmlns:a16="http://schemas.microsoft.com/office/drawing/2014/main" id="{85F3BD85-556E-4F53-E605-BFBB04A5B55B}"/>
              </a:ext>
            </a:extLst>
          </p:cNvPr>
          <p:cNvSpPr txBox="1"/>
          <p:nvPr/>
        </p:nvSpPr>
        <p:spPr>
          <a:xfrm>
            <a:off x="284474" y="955092"/>
            <a:ext cx="6746252" cy="307777"/>
          </a:xfrm>
          <a:prstGeom prst="rect">
            <a:avLst/>
          </a:prstGeom>
          <a:noFill/>
        </p:spPr>
        <p:txBody>
          <a:bodyPr wrap="square" rtlCol="0">
            <a:spAutoFit/>
          </a:bodyPr>
          <a:lstStyle/>
          <a:p>
            <a:pPr algn="ctr"/>
            <a:r>
              <a:rPr lang="en-US" sz="1400" b="1" dirty="0">
                <a:solidFill>
                  <a:schemeClr val="tx2"/>
                </a:solidFill>
                <a:latin typeface="Century Gothic" panose="020B0502020202020204" pitchFamily="34" charset="0"/>
              </a:rPr>
              <a:t>Poplar Grove | </a:t>
            </a:r>
            <a:r>
              <a:rPr lang="en-US" sz="1400" b="1" dirty="0" err="1">
                <a:solidFill>
                  <a:schemeClr val="tx2"/>
                </a:solidFill>
                <a:latin typeface="Century Gothic" panose="020B0502020202020204" pitchFamily="34" charset="0"/>
              </a:rPr>
              <a:t>Ravenel</a:t>
            </a:r>
            <a:r>
              <a:rPr lang="en-US" sz="1400" b="1" dirty="0">
                <a:solidFill>
                  <a:schemeClr val="tx2"/>
                </a:solidFill>
                <a:latin typeface="Century Gothic" panose="020B0502020202020204" pitchFamily="34" charset="0"/>
              </a:rPr>
              <a:t>, SC 29470 | MLS# 23009207 | $1,775,000</a:t>
            </a:r>
          </a:p>
        </p:txBody>
      </p:sp>
      <p:pic>
        <p:nvPicPr>
          <p:cNvPr id="34" name="Graphic 33" descr="Bed outline">
            <a:extLst>
              <a:ext uri="{FF2B5EF4-FFF2-40B4-BE49-F238E27FC236}">
                <a16:creationId xmlns:a16="http://schemas.microsoft.com/office/drawing/2014/main" id="{0C4CA87C-E05B-87A6-FDC2-E068596D08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74492" y="4821976"/>
            <a:ext cx="506064" cy="595844"/>
          </a:xfrm>
          <a:prstGeom prst="rect">
            <a:avLst/>
          </a:prstGeom>
        </p:spPr>
      </p:pic>
      <p:pic>
        <p:nvPicPr>
          <p:cNvPr id="35" name="Graphic 34" descr="Blueprint outline">
            <a:extLst>
              <a:ext uri="{FF2B5EF4-FFF2-40B4-BE49-F238E27FC236}">
                <a16:creationId xmlns:a16="http://schemas.microsoft.com/office/drawing/2014/main" id="{C0441DEF-18BF-C5D1-0843-9938975ECB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74718" y="4821976"/>
            <a:ext cx="506064" cy="595844"/>
          </a:xfrm>
          <a:prstGeom prst="rect">
            <a:avLst/>
          </a:prstGeom>
        </p:spPr>
      </p:pic>
      <p:pic>
        <p:nvPicPr>
          <p:cNvPr id="36" name="Graphic 35" descr="Bathtub outline">
            <a:extLst>
              <a:ext uri="{FF2B5EF4-FFF2-40B4-BE49-F238E27FC236}">
                <a16:creationId xmlns:a16="http://schemas.microsoft.com/office/drawing/2014/main" id="{07B80C55-6127-134C-4C79-9EA68540E91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74605" y="4821976"/>
            <a:ext cx="506064" cy="595844"/>
          </a:xfrm>
          <a:prstGeom prst="rect">
            <a:avLst/>
          </a:prstGeom>
        </p:spPr>
      </p:pic>
      <p:sp>
        <p:nvSpPr>
          <p:cNvPr id="37" name="TextBox 36">
            <a:extLst>
              <a:ext uri="{FF2B5EF4-FFF2-40B4-BE49-F238E27FC236}">
                <a16:creationId xmlns:a16="http://schemas.microsoft.com/office/drawing/2014/main" id="{13B2163B-949A-DA39-590E-1904217AF7BD}"/>
              </a:ext>
            </a:extLst>
          </p:cNvPr>
          <p:cNvSpPr txBox="1"/>
          <p:nvPr/>
        </p:nvSpPr>
        <p:spPr>
          <a:xfrm>
            <a:off x="8661163" y="5308596"/>
            <a:ext cx="479342" cy="246221"/>
          </a:xfrm>
          <a:prstGeom prst="rect">
            <a:avLst/>
          </a:prstGeom>
          <a:noFill/>
        </p:spPr>
        <p:txBody>
          <a:bodyPr wrap="square">
            <a:spAutoFit/>
          </a:bodyPr>
          <a:lstStyle/>
          <a:p>
            <a:pPr algn="ctr"/>
            <a:r>
              <a:rPr lang="en-US" sz="1000" dirty="0">
                <a:latin typeface="Century Gothic" panose="020B0502020202020204" pitchFamily="34" charset="0"/>
              </a:rPr>
              <a:t>3</a:t>
            </a:r>
          </a:p>
        </p:txBody>
      </p:sp>
      <p:sp>
        <p:nvSpPr>
          <p:cNvPr id="38" name="TextBox 37">
            <a:extLst>
              <a:ext uri="{FF2B5EF4-FFF2-40B4-BE49-F238E27FC236}">
                <a16:creationId xmlns:a16="http://schemas.microsoft.com/office/drawing/2014/main" id="{5D24C747-1A8D-2EE3-C495-C3A7833BC351}"/>
              </a:ext>
            </a:extLst>
          </p:cNvPr>
          <p:cNvSpPr txBox="1"/>
          <p:nvPr/>
        </p:nvSpPr>
        <p:spPr>
          <a:xfrm>
            <a:off x="9261277" y="5308596"/>
            <a:ext cx="479342" cy="246888"/>
          </a:xfrm>
          <a:prstGeom prst="rect">
            <a:avLst/>
          </a:prstGeom>
          <a:noFill/>
        </p:spPr>
        <p:txBody>
          <a:bodyPr wrap="square">
            <a:spAutoFit/>
          </a:bodyPr>
          <a:lstStyle/>
          <a:p>
            <a:pPr algn="ctr"/>
            <a:r>
              <a:rPr lang="en-US" sz="1000" dirty="0">
                <a:latin typeface="Century Gothic" panose="020B0502020202020204" pitchFamily="34" charset="0"/>
              </a:rPr>
              <a:t>1,844</a:t>
            </a:r>
          </a:p>
        </p:txBody>
      </p:sp>
      <p:sp>
        <p:nvSpPr>
          <p:cNvPr id="39" name="TextBox 38">
            <a:extLst>
              <a:ext uri="{FF2B5EF4-FFF2-40B4-BE49-F238E27FC236}">
                <a16:creationId xmlns:a16="http://schemas.microsoft.com/office/drawing/2014/main" id="{8B1F621C-2B3D-2EFF-E13C-8EBE4D1226B8}"/>
              </a:ext>
            </a:extLst>
          </p:cNvPr>
          <p:cNvSpPr txBox="1"/>
          <p:nvPr/>
        </p:nvSpPr>
        <p:spPr>
          <a:xfrm>
            <a:off x="8061050" y="5308596"/>
            <a:ext cx="479342" cy="246221"/>
          </a:xfrm>
          <a:prstGeom prst="rect">
            <a:avLst/>
          </a:prstGeom>
          <a:noFill/>
        </p:spPr>
        <p:txBody>
          <a:bodyPr wrap="square">
            <a:spAutoFit/>
          </a:bodyPr>
          <a:lstStyle/>
          <a:p>
            <a:pPr algn="ctr"/>
            <a:r>
              <a:rPr lang="en-US" sz="1000" dirty="0">
                <a:latin typeface="Century Gothic" panose="020B0502020202020204" pitchFamily="34" charset="0"/>
              </a:rPr>
              <a:t>4</a:t>
            </a:r>
          </a:p>
        </p:txBody>
      </p:sp>
      <p:pic>
        <p:nvPicPr>
          <p:cNvPr id="6" name="Picture 5">
            <a:extLst>
              <a:ext uri="{FF2B5EF4-FFF2-40B4-BE49-F238E27FC236}">
                <a16:creationId xmlns:a16="http://schemas.microsoft.com/office/drawing/2014/main" id="{A020B926-867B-7CBB-673C-3084168EA41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044654" y="1589213"/>
            <a:ext cx="1492854" cy="995236"/>
          </a:xfrm>
          <a:prstGeom prst="rect">
            <a:avLst/>
          </a:prstGeom>
        </p:spPr>
      </p:pic>
      <p:pic>
        <p:nvPicPr>
          <p:cNvPr id="10" name="Picture 9">
            <a:extLst>
              <a:ext uri="{FF2B5EF4-FFF2-40B4-BE49-F238E27FC236}">
                <a16:creationId xmlns:a16="http://schemas.microsoft.com/office/drawing/2014/main" id="{C1BAA087-D5FC-08C9-143C-81428C7F5EE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046597" y="2837350"/>
            <a:ext cx="1490911" cy="993941"/>
          </a:xfrm>
          <a:prstGeom prst="rect">
            <a:avLst/>
          </a:prstGeom>
        </p:spPr>
      </p:pic>
      <p:pic>
        <p:nvPicPr>
          <p:cNvPr id="14" name="Picture 13">
            <a:extLst>
              <a:ext uri="{FF2B5EF4-FFF2-40B4-BE49-F238E27FC236}">
                <a16:creationId xmlns:a16="http://schemas.microsoft.com/office/drawing/2014/main" id="{95A1446C-5246-385C-EFE1-915BF3926DAD}"/>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52584" y="1253597"/>
            <a:ext cx="3429000" cy="2286801"/>
          </a:xfrm>
          <a:prstGeom prst="rect">
            <a:avLst/>
          </a:prstGeom>
        </p:spPr>
      </p:pic>
      <p:sp>
        <p:nvSpPr>
          <p:cNvPr id="42" name="TextBox 41">
            <a:extLst>
              <a:ext uri="{FF2B5EF4-FFF2-40B4-BE49-F238E27FC236}">
                <a16:creationId xmlns:a16="http://schemas.microsoft.com/office/drawing/2014/main" id="{0961B75F-0215-7D19-DFEE-6BDF08056B9C}"/>
              </a:ext>
            </a:extLst>
          </p:cNvPr>
          <p:cNvSpPr txBox="1"/>
          <p:nvPr/>
        </p:nvSpPr>
        <p:spPr>
          <a:xfrm>
            <a:off x="576631" y="8323128"/>
            <a:ext cx="2286000" cy="646331"/>
          </a:xfrm>
          <a:prstGeom prst="rect">
            <a:avLst/>
          </a:prstGeom>
          <a:noFill/>
        </p:spPr>
        <p:txBody>
          <a:bodyPr wrap="square" rtlCol="0">
            <a:spAutoFit/>
          </a:bodyPr>
          <a:lstStyle/>
          <a:p>
            <a:r>
              <a:rPr lang="en-US" sz="1600" b="1" i="0" dirty="0">
                <a:solidFill>
                  <a:srgbClr val="083262"/>
                </a:solidFill>
                <a:effectLst/>
                <a:latin typeface="Century Gothic" panose="020B0502020202020204" pitchFamily="34" charset="0"/>
              </a:rPr>
              <a:t>Chip </a:t>
            </a:r>
            <a:r>
              <a:rPr lang="en-US" sz="1600" b="1" i="0" dirty="0" err="1">
                <a:solidFill>
                  <a:srgbClr val="083262"/>
                </a:solidFill>
                <a:effectLst/>
                <a:latin typeface="Century Gothic" panose="020B0502020202020204" pitchFamily="34" charset="0"/>
              </a:rPr>
              <a:t>Aydlette</a:t>
            </a:r>
            <a:br>
              <a:rPr lang="en-US" sz="1600" dirty="0">
                <a:solidFill>
                  <a:srgbClr val="083262"/>
                </a:solidFill>
                <a:latin typeface="Century Gothic" panose="020B0502020202020204" pitchFamily="34" charset="0"/>
              </a:rPr>
            </a:br>
            <a:r>
              <a:rPr lang="en-US" sz="1000" b="0" i="0" dirty="0">
                <a:solidFill>
                  <a:srgbClr val="083262"/>
                </a:solidFill>
                <a:effectLst/>
                <a:latin typeface="Century Gothic" panose="020B0502020202020204" pitchFamily="34" charset="0"/>
              </a:rPr>
              <a:t>843-819-2467</a:t>
            </a:r>
            <a:endParaRPr lang="en-US" sz="1000" dirty="0">
              <a:solidFill>
                <a:srgbClr val="083262"/>
              </a:solidFill>
              <a:latin typeface="Century Gothic" panose="020B0502020202020204" pitchFamily="34" charset="0"/>
            </a:endParaRPr>
          </a:p>
          <a:p>
            <a:r>
              <a:rPr lang="en-US" sz="1000" dirty="0">
                <a:solidFill>
                  <a:srgbClr val="083262"/>
                </a:solidFill>
                <a:latin typeface="Century Gothic" panose="020B0502020202020204" pitchFamily="34" charset="0"/>
              </a:rPr>
              <a:t>chip@carolinaone.com</a:t>
            </a:r>
          </a:p>
        </p:txBody>
      </p:sp>
      <p:pic>
        <p:nvPicPr>
          <p:cNvPr id="46" name="Picture 45">
            <a:extLst>
              <a:ext uri="{FF2B5EF4-FFF2-40B4-BE49-F238E27FC236}">
                <a16:creationId xmlns:a16="http://schemas.microsoft.com/office/drawing/2014/main" id="{64C763E5-66FC-1F7E-0E43-DA00300BAB8F}"/>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93389" y="8323128"/>
            <a:ext cx="928424" cy="638822"/>
          </a:xfrm>
          <a:prstGeom prst="rect">
            <a:avLst/>
          </a:prstGeom>
        </p:spPr>
      </p:pic>
      <p:sp>
        <p:nvSpPr>
          <p:cNvPr id="5" name="TextBox 4">
            <a:extLst>
              <a:ext uri="{FF2B5EF4-FFF2-40B4-BE49-F238E27FC236}">
                <a16:creationId xmlns:a16="http://schemas.microsoft.com/office/drawing/2014/main" id="{930B6364-BBA5-DD85-ACE9-4C6DA6EE40DC}"/>
              </a:ext>
            </a:extLst>
          </p:cNvPr>
          <p:cNvSpPr txBox="1"/>
          <p:nvPr/>
        </p:nvSpPr>
        <p:spPr>
          <a:xfrm>
            <a:off x="-3479381" y="592306"/>
            <a:ext cx="2967057" cy="6324808"/>
          </a:xfrm>
          <a:prstGeom prst="rect">
            <a:avLst/>
          </a:prstGeom>
          <a:noFill/>
        </p:spPr>
        <p:txBody>
          <a:bodyPr wrap="square" rtlCol="0">
            <a:spAutoFit/>
          </a:bodyPr>
          <a:lstStyle/>
          <a:p>
            <a:pPr algn="ctr"/>
            <a:r>
              <a:rPr lang="en-US" sz="900" dirty="0">
                <a:solidFill>
                  <a:schemeClr val="tx2"/>
                </a:solidFill>
                <a:latin typeface="Century Gothic" panose="020B0502020202020204" pitchFamily="34" charset="0"/>
              </a:rPr>
              <a:t>This stunning 5br, 4.5ba low country custom built home by </a:t>
            </a:r>
            <a:r>
              <a:rPr lang="en-US" sz="900" dirty="0" err="1">
                <a:solidFill>
                  <a:schemeClr val="tx2"/>
                </a:solidFill>
                <a:latin typeface="Century Gothic" panose="020B0502020202020204" pitchFamily="34" charset="0"/>
              </a:rPr>
              <a:t>Simonini</a:t>
            </a:r>
            <a:r>
              <a:rPr lang="en-US" sz="900" dirty="0">
                <a:solidFill>
                  <a:schemeClr val="tx2"/>
                </a:solidFill>
                <a:latin typeface="Century Gothic" panose="020B0502020202020204" pitchFamily="34" charset="0"/>
              </a:rPr>
              <a:t> Home Builders has been meticulously cared for situated on a .60 acre heavily treed lot on large pond in private gated community of Popular Grove. This spacious , two story, 4721 square foot home features master bedroom suite on the first level, full front porch, beautiful heart pine wood flooring, large entry foyer which separates the private study from formal dining room, open gourmet kitchen with Wolf 6 burner gas stove, built in </a:t>
            </a:r>
            <a:r>
              <a:rPr lang="en-US" sz="900" dirty="0" err="1">
                <a:solidFill>
                  <a:schemeClr val="tx2"/>
                </a:solidFill>
                <a:latin typeface="Century Gothic" panose="020B0502020202020204" pitchFamily="34" charset="0"/>
              </a:rPr>
              <a:t>SubZero</a:t>
            </a:r>
            <a:r>
              <a:rPr lang="en-US" sz="900" dirty="0">
                <a:solidFill>
                  <a:schemeClr val="tx2"/>
                </a:solidFill>
                <a:latin typeface="Century Gothic" panose="020B0502020202020204" pitchFamily="34" charset="0"/>
              </a:rPr>
              <a:t> refrigerator/freezer, dishwasher, microwave oven and large pantry. Half bath/Powder room under stairway and large utility room for washer and dryer and deep sink and built in cabinets off hallway. The smaller den with gas log fireplace opens to kitchen and breakfast room. The larger fireplace opens to kitchen and breakfast room and offers expansive views of the water year-round. The living room with its second gas log fireplace is great for entertaining away from dining areas. The large master bedroom suite is located on the first level and has travertine tile flooring in the master bath, his and hers walk in closets, separate vanities, soaking tub, and a large separate shower. There is a game room with separate stairs over the two-car garage large enough for a pool table. The second level boasts 4 spacious bedrooms and three bathrooms. On the rear of home is a large screened in porch and open deck overlooking firepit and pond. To reduce maintenance the exposed wood decking has been replaced with </a:t>
            </a:r>
            <a:r>
              <a:rPr lang="en-US" sz="900" dirty="0" err="1">
                <a:solidFill>
                  <a:schemeClr val="tx2"/>
                </a:solidFill>
                <a:latin typeface="Century Gothic" panose="020B0502020202020204" pitchFamily="34" charset="0"/>
              </a:rPr>
              <a:t>Trex</a:t>
            </a:r>
            <a:r>
              <a:rPr lang="en-US" sz="900" dirty="0">
                <a:solidFill>
                  <a:schemeClr val="tx2"/>
                </a:solidFill>
                <a:latin typeface="Century Gothic" panose="020B0502020202020204" pitchFamily="34" charset="0"/>
              </a:rPr>
              <a:t> decking and exposed rail caps with PVC. Yard has irrigation system and 120-gallon buried propane tank. Sellers just replaced roof with 50 year architectural shingles with transferable warranty. The two electric water heaters have been converted to a single LP gas fired tankless water heater. New epoxy coating on floors and newly finished walls now in two car garage. Neighborhood amenities include Privacy gate, Boat Ramp, Dock facilities, Exercise area, Pool, RV/boat storage and walking/jogging trails. Don't forget the fantastic equestrian center for your horses!</a:t>
            </a:r>
          </a:p>
        </p:txBody>
      </p:sp>
      <p:pic>
        <p:nvPicPr>
          <p:cNvPr id="11" name="Picture 10">
            <a:extLst>
              <a:ext uri="{FF2B5EF4-FFF2-40B4-BE49-F238E27FC236}">
                <a16:creationId xmlns:a16="http://schemas.microsoft.com/office/drawing/2014/main" id="{84E63AF5-E08C-C8FB-EE15-FDC1B04AA2EF}"/>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733616" y="1254417"/>
            <a:ext cx="3429000" cy="2285160"/>
          </a:xfrm>
          <a:prstGeom prst="rect">
            <a:avLst/>
          </a:prstGeom>
        </p:spPr>
      </p:pic>
      <p:grpSp>
        <p:nvGrpSpPr>
          <p:cNvPr id="9" name="Group 8">
            <a:extLst>
              <a:ext uri="{FF2B5EF4-FFF2-40B4-BE49-F238E27FC236}">
                <a16:creationId xmlns:a16="http://schemas.microsoft.com/office/drawing/2014/main" id="{B4173E5C-0129-E26B-390D-5823CF161941}"/>
              </a:ext>
            </a:extLst>
          </p:cNvPr>
          <p:cNvGrpSpPr/>
          <p:nvPr/>
        </p:nvGrpSpPr>
        <p:grpSpPr>
          <a:xfrm>
            <a:off x="152585" y="5824145"/>
            <a:ext cx="7010031" cy="2336029"/>
            <a:chOff x="183217" y="5933873"/>
            <a:chExt cx="7010031" cy="2336029"/>
          </a:xfrm>
        </p:grpSpPr>
        <p:pic>
          <p:nvPicPr>
            <p:cNvPr id="8" name="Picture 7">
              <a:extLst>
                <a:ext uri="{FF2B5EF4-FFF2-40B4-BE49-F238E27FC236}">
                  <a16:creationId xmlns:a16="http://schemas.microsoft.com/office/drawing/2014/main" id="{6FAE24A8-E557-019F-E015-5A3B154F3C19}"/>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83217" y="5933873"/>
              <a:ext cx="1710717" cy="1140682"/>
            </a:xfrm>
            <a:prstGeom prst="rect">
              <a:avLst/>
            </a:prstGeom>
          </p:spPr>
        </p:pic>
        <p:pic>
          <p:nvPicPr>
            <p:cNvPr id="12" name="Picture 11">
              <a:extLst>
                <a:ext uri="{FF2B5EF4-FFF2-40B4-BE49-F238E27FC236}">
                  <a16:creationId xmlns:a16="http://schemas.microsoft.com/office/drawing/2014/main" id="{F444B440-F0CA-57F1-A15B-5C1569EDD1F2}"/>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83217" y="7126901"/>
              <a:ext cx="1713539" cy="1143000"/>
            </a:xfrm>
            <a:prstGeom prst="rect">
              <a:avLst/>
            </a:prstGeom>
          </p:spPr>
        </p:pic>
        <p:pic>
          <p:nvPicPr>
            <p:cNvPr id="15" name="Picture 14">
              <a:extLst>
                <a:ext uri="{FF2B5EF4-FFF2-40B4-BE49-F238E27FC236}">
                  <a16:creationId xmlns:a16="http://schemas.microsoft.com/office/drawing/2014/main" id="{9EE7EF8E-B3E2-E512-0034-5C679CFEB235}"/>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1948397" y="5933873"/>
              <a:ext cx="1710705" cy="1140682"/>
            </a:xfrm>
            <a:prstGeom prst="rect">
              <a:avLst/>
            </a:prstGeom>
          </p:spPr>
        </p:pic>
        <p:pic>
          <p:nvPicPr>
            <p:cNvPr id="16" name="Picture 15">
              <a:extLst>
                <a:ext uri="{FF2B5EF4-FFF2-40B4-BE49-F238E27FC236}">
                  <a16:creationId xmlns:a16="http://schemas.microsoft.com/office/drawing/2014/main" id="{C16D118F-402C-12E1-C34E-F4DC220E3473}"/>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1948397" y="7126902"/>
              <a:ext cx="1714501" cy="1143000"/>
            </a:xfrm>
            <a:prstGeom prst="rect">
              <a:avLst/>
            </a:prstGeom>
          </p:spPr>
        </p:pic>
        <p:pic>
          <p:nvPicPr>
            <p:cNvPr id="17" name="Picture 16">
              <a:extLst>
                <a:ext uri="{FF2B5EF4-FFF2-40B4-BE49-F238E27FC236}">
                  <a16:creationId xmlns:a16="http://schemas.microsoft.com/office/drawing/2014/main" id="{B6C99288-3ADC-3381-B536-6A2ED08DC201}"/>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3713565" y="5933873"/>
              <a:ext cx="1710722" cy="1140682"/>
            </a:xfrm>
            <a:prstGeom prst="rect">
              <a:avLst/>
            </a:prstGeom>
          </p:spPr>
        </p:pic>
        <p:pic>
          <p:nvPicPr>
            <p:cNvPr id="18" name="Picture 17">
              <a:extLst>
                <a:ext uri="{FF2B5EF4-FFF2-40B4-BE49-F238E27FC236}">
                  <a16:creationId xmlns:a16="http://schemas.microsoft.com/office/drawing/2014/main" id="{C2255E6F-30CB-9A44-54E4-80FAE8435970}"/>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3713565" y="7126901"/>
              <a:ext cx="1713896" cy="1143000"/>
            </a:xfrm>
            <a:prstGeom prst="rect">
              <a:avLst/>
            </a:prstGeom>
          </p:spPr>
        </p:pic>
        <p:pic>
          <p:nvPicPr>
            <p:cNvPr id="19" name="Picture 18">
              <a:extLst>
                <a:ext uri="{FF2B5EF4-FFF2-40B4-BE49-F238E27FC236}">
                  <a16:creationId xmlns:a16="http://schemas.microsoft.com/office/drawing/2014/main" id="{B73C1540-9352-6590-9DAA-BAE5A09AEA10}"/>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5478749" y="5933873"/>
              <a:ext cx="1709736" cy="1140682"/>
            </a:xfrm>
            <a:prstGeom prst="rect">
              <a:avLst/>
            </a:prstGeom>
          </p:spPr>
        </p:pic>
        <p:pic>
          <p:nvPicPr>
            <p:cNvPr id="20" name="Picture 19">
              <a:extLst>
                <a:ext uri="{FF2B5EF4-FFF2-40B4-BE49-F238E27FC236}">
                  <a16:creationId xmlns:a16="http://schemas.microsoft.com/office/drawing/2014/main" id="{7B1D3718-1CD1-A274-FBD1-60FA4B212311}"/>
                </a:ext>
              </a:extLst>
            </p:cNvPr>
            <p:cNvPicPr>
              <a:picLocks noChangeAspect="1"/>
            </p:cNvPicPr>
            <p:nvPr/>
          </p:nvPicPr>
          <p:blipFill rotWithShape="1">
            <a:blip r:embed="rId20">
              <a:extLst>
                <a:ext uri="{28A0092B-C50C-407E-A947-70E740481C1C}">
                  <a14:useLocalDpi xmlns:a14="http://schemas.microsoft.com/office/drawing/2010/main" val="0"/>
                </a:ext>
              </a:extLst>
            </a:blip>
            <a:srcRect t="9124"/>
            <a:stretch/>
          </p:blipFill>
          <p:spPr>
            <a:xfrm>
              <a:off x="5478749" y="7126901"/>
              <a:ext cx="1714499" cy="1143000"/>
            </a:xfrm>
            <a:prstGeom prst="rect">
              <a:avLst/>
            </a:prstGeom>
          </p:spPr>
        </p:pic>
      </p:grpSp>
      <p:pic>
        <p:nvPicPr>
          <p:cNvPr id="1026" name="Picture 2" descr="Agent Photo">
            <a:extLst>
              <a:ext uri="{FF2B5EF4-FFF2-40B4-BE49-F238E27FC236}">
                <a16:creationId xmlns:a16="http://schemas.microsoft.com/office/drawing/2014/main" id="{6F06B016-B191-8F4E-9C7A-0B650CB5F66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6467" y="8332691"/>
            <a:ext cx="472494" cy="62720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F813D680-6ECD-005C-3077-9E6D2DED5F90}"/>
              </a:ext>
            </a:extLst>
          </p:cNvPr>
          <p:cNvSpPr txBox="1"/>
          <p:nvPr/>
        </p:nvSpPr>
        <p:spPr>
          <a:xfrm>
            <a:off x="1895369" y="8943945"/>
            <a:ext cx="3524463" cy="200055"/>
          </a:xfrm>
          <a:prstGeom prst="rect">
            <a:avLst/>
          </a:prstGeom>
          <a:noFill/>
        </p:spPr>
        <p:txBody>
          <a:bodyPr wrap="square" rtlCol="0">
            <a:spAutoFit/>
          </a:bodyPr>
          <a:lstStyle/>
          <a:p>
            <a:pPr algn="ctr"/>
            <a:r>
              <a:rPr lang="en-US" sz="700" b="0" i="0" dirty="0">
                <a:solidFill>
                  <a:schemeClr val="tx2">
                    <a:lumMod val="40000"/>
                    <a:lumOff val="60000"/>
                  </a:schemeClr>
                </a:solidFill>
                <a:effectLst/>
                <a:latin typeface="Century Gothic" panose="020B0502020202020204" pitchFamily="34" charset="0"/>
              </a:rPr>
              <a:t>Carolina One Real Estate | 628 Long Point Rd | Mt Pleasant, SC 29464-3032</a:t>
            </a:r>
            <a:endParaRPr lang="en-US" sz="500" dirty="0">
              <a:solidFill>
                <a:schemeClr val="tx2">
                  <a:lumMod val="40000"/>
                  <a:lumOff val="60000"/>
                </a:schemeClr>
              </a:solidFill>
              <a:latin typeface="Century Gothic" panose="020B0502020202020204" pitchFamily="34" charset="0"/>
            </a:endParaRPr>
          </a:p>
        </p:txBody>
      </p:sp>
      <p:sp>
        <p:nvSpPr>
          <p:cNvPr id="7" name="TextBox 6">
            <a:extLst>
              <a:ext uri="{FF2B5EF4-FFF2-40B4-BE49-F238E27FC236}">
                <a16:creationId xmlns:a16="http://schemas.microsoft.com/office/drawing/2014/main" id="{53EDAF66-DE50-54B0-C470-EBCDC12C6EC6}"/>
              </a:ext>
            </a:extLst>
          </p:cNvPr>
          <p:cNvSpPr txBox="1"/>
          <p:nvPr/>
        </p:nvSpPr>
        <p:spPr>
          <a:xfrm>
            <a:off x="236443" y="3542152"/>
            <a:ext cx="6842314" cy="2280240"/>
          </a:xfrm>
          <a:prstGeom prst="rect">
            <a:avLst/>
          </a:prstGeom>
          <a:noFill/>
        </p:spPr>
        <p:txBody>
          <a:bodyPr wrap="square" numCol="2" rtlCol="0" anchor="ctr">
            <a:spAutoFit/>
          </a:bodyPr>
          <a:lstStyle/>
          <a:p>
            <a:pPr marL="171450" indent="-171450">
              <a:lnSpc>
                <a:spcPct val="150000"/>
              </a:lnSpc>
              <a:buFont typeface="Arial" panose="020B0604020202020204" pitchFamily="34" charset="0"/>
              <a:buChar char="•"/>
            </a:pPr>
            <a:r>
              <a:rPr lang="en-US" sz="960" dirty="0">
                <a:solidFill>
                  <a:schemeClr val="tx2"/>
                </a:solidFill>
                <a:latin typeface="Century Gothic" panose="020B0502020202020204" pitchFamily="34" charset="0"/>
              </a:rPr>
              <a:t>Custom 5br, 4.5ba 4700 </a:t>
            </a:r>
            <a:r>
              <a:rPr lang="en-US" sz="960" dirty="0" err="1">
                <a:solidFill>
                  <a:schemeClr val="tx2"/>
                </a:solidFill>
                <a:latin typeface="Century Gothic" panose="020B0502020202020204" pitchFamily="34" charset="0"/>
              </a:rPr>
              <a:t>Sqft</a:t>
            </a:r>
            <a:r>
              <a:rPr lang="en-US" sz="960" dirty="0">
                <a:solidFill>
                  <a:schemeClr val="tx2"/>
                </a:solidFill>
                <a:latin typeface="Century Gothic" panose="020B0502020202020204" pitchFamily="34" charset="0"/>
              </a:rPr>
              <a:t> Of Flex Space</a:t>
            </a:r>
          </a:p>
          <a:p>
            <a:pPr marL="171450" indent="-171450">
              <a:lnSpc>
                <a:spcPct val="150000"/>
              </a:lnSpc>
              <a:buFont typeface="Arial" panose="020B0604020202020204" pitchFamily="34" charset="0"/>
              <a:buChar char="•"/>
            </a:pPr>
            <a:r>
              <a:rPr lang="en-US" sz="960" dirty="0">
                <a:solidFill>
                  <a:schemeClr val="tx2"/>
                </a:solidFill>
                <a:latin typeface="Century Gothic" panose="020B0502020202020204" pitchFamily="34" charset="0"/>
              </a:rPr>
              <a:t>10’ Smooth Ceiling</a:t>
            </a:r>
          </a:p>
          <a:p>
            <a:pPr marL="171450" indent="-171450">
              <a:lnSpc>
                <a:spcPct val="150000"/>
              </a:lnSpc>
              <a:buFont typeface="Arial" panose="020B0604020202020204" pitchFamily="34" charset="0"/>
              <a:buChar char="•"/>
            </a:pPr>
            <a:r>
              <a:rPr lang="en-US" sz="960" dirty="0">
                <a:solidFill>
                  <a:schemeClr val="tx2"/>
                </a:solidFill>
                <a:latin typeface="Century Gothic" panose="020B0502020202020204" pitchFamily="34" charset="0"/>
              </a:rPr>
              <a:t>Heart Pine Flooring</a:t>
            </a:r>
          </a:p>
          <a:p>
            <a:pPr marL="171450" indent="-171450">
              <a:lnSpc>
                <a:spcPct val="150000"/>
              </a:lnSpc>
              <a:buFont typeface="Arial" panose="020B0604020202020204" pitchFamily="34" charset="0"/>
              <a:buChar char="•"/>
            </a:pPr>
            <a:r>
              <a:rPr lang="en-US" sz="960" dirty="0">
                <a:solidFill>
                  <a:schemeClr val="tx2"/>
                </a:solidFill>
                <a:latin typeface="Century Gothic" panose="020B0502020202020204" pitchFamily="34" charset="0"/>
              </a:rPr>
              <a:t>Master Bedroom Suite On First Level</a:t>
            </a:r>
          </a:p>
          <a:p>
            <a:pPr marL="171450" indent="-171450">
              <a:lnSpc>
                <a:spcPct val="150000"/>
              </a:lnSpc>
              <a:buFont typeface="Arial" panose="020B0604020202020204" pitchFamily="34" charset="0"/>
              <a:buChar char="•"/>
            </a:pPr>
            <a:r>
              <a:rPr lang="en-US" sz="960" dirty="0">
                <a:solidFill>
                  <a:schemeClr val="tx2"/>
                </a:solidFill>
                <a:latin typeface="Century Gothic" panose="020B0502020202020204" pitchFamily="34" charset="0"/>
              </a:rPr>
              <a:t>Second Master On Upper Level</a:t>
            </a:r>
          </a:p>
          <a:p>
            <a:pPr marL="171450" indent="-171450">
              <a:lnSpc>
                <a:spcPct val="150000"/>
              </a:lnSpc>
              <a:buFont typeface="Arial" panose="020B0604020202020204" pitchFamily="34" charset="0"/>
              <a:buChar char="•"/>
            </a:pPr>
            <a:r>
              <a:rPr lang="en-US" sz="960" dirty="0">
                <a:solidFill>
                  <a:schemeClr val="tx2"/>
                </a:solidFill>
                <a:latin typeface="Century Gothic" panose="020B0502020202020204" pitchFamily="34" charset="0"/>
              </a:rPr>
              <a:t>Two Dens With Gas Fireplaces</a:t>
            </a:r>
          </a:p>
          <a:p>
            <a:pPr marL="171450" indent="-171450">
              <a:lnSpc>
                <a:spcPct val="150000"/>
              </a:lnSpc>
              <a:buFont typeface="Arial" panose="020B0604020202020204" pitchFamily="34" charset="0"/>
              <a:buChar char="•"/>
            </a:pPr>
            <a:r>
              <a:rPr lang="en-US" sz="960" dirty="0">
                <a:solidFill>
                  <a:schemeClr val="tx2"/>
                </a:solidFill>
                <a:latin typeface="Century Gothic" panose="020B0502020202020204" pitchFamily="34" charset="0"/>
              </a:rPr>
              <a:t>Formal Dining Room</a:t>
            </a:r>
          </a:p>
          <a:p>
            <a:pPr marL="171450" indent="-171450">
              <a:lnSpc>
                <a:spcPct val="150000"/>
              </a:lnSpc>
              <a:buFont typeface="Arial" panose="020B0604020202020204" pitchFamily="34" charset="0"/>
              <a:buChar char="•"/>
            </a:pPr>
            <a:r>
              <a:rPr lang="en-US" sz="960" dirty="0">
                <a:solidFill>
                  <a:schemeClr val="tx2"/>
                </a:solidFill>
                <a:latin typeface="Century Gothic" panose="020B0502020202020204" pitchFamily="34" charset="0"/>
              </a:rPr>
              <a:t>Gourmet Kitchen With Second Den/Warming Room And Breakfast Room</a:t>
            </a:r>
          </a:p>
          <a:p>
            <a:pPr marL="171450" indent="-171450">
              <a:lnSpc>
                <a:spcPct val="150000"/>
              </a:lnSpc>
              <a:buFont typeface="Arial" panose="020B0604020202020204" pitchFamily="34" charset="0"/>
              <a:buChar char="•"/>
            </a:pPr>
            <a:r>
              <a:rPr lang="en-US" sz="960" dirty="0">
                <a:solidFill>
                  <a:schemeClr val="tx2"/>
                </a:solidFill>
                <a:latin typeface="Century Gothic" panose="020B0502020202020204" pitchFamily="34" charset="0"/>
              </a:rPr>
              <a:t>Walk-in Pantry</a:t>
            </a:r>
          </a:p>
          <a:p>
            <a:pPr marL="171450" indent="-171450">
              <a:lnSpc>
                <a:spcPct val="150000"/>
              </a:lnSpc>
              <a:buFont typeface="Arial" panose="020B0604020202020204" pitchFamily="34" charset="0"/>
              <a:buChar char="•"/>
            </a:pPr>
            <a:r>
              <a:rPr lang="en-US" sz="960" dirty="0">
                <a:solidFill>
                  <a:schemeClr val="tx2"/>
                </a:solidFill>
                <a:latin typeface="Century Gothic" panose="020B0502020202020204" pitchFamily="34" charset="0"/>
              </a:rPr>
              <a:t>Large Bonus/Game Room Above Oversized Two Car Garage</a:t>
            </a:r>
          </a:p>
          <a:p>
            <a:pPr marL="171450" indent="-171450">
              <a:lnSpc>
                <a:spcPct val="150000"/>
              </a:lnSpc>
              <a:buFont typeface="Arial" panose="020B0604020202020204" pitchFamily="34" charset="0"/>
              <a:buChar char="•"/>
            </a:pPr>
            <a:r>
              <a:rPr lang="en-US" sz="960" dirty="0">
                <a:solidFill>
                  <a:schemeClr val="tx2"/>
                </a:solidFill>
                <a:latin typeface="Century Gothic" panose="020B0502020202020204" pitchFamily="34" charset="0"/>
              </a:rPr>
              <a:t>Screen Porch &amp; Outdoor Firepit</a:t>
            </a:r>
          </a:p>
          <a:p>
            <a:pPr marL="171450" indent="-171450">
              <a:lnSpc>
                <a:spcPct val="150000"/>
              </a:lnSpc>
              <a:buFont typeface="Arial" panose="020B0604020202020204" pitchFamily="34" charset="0"/>
              <a:buChar char="•"/>
            </a:pPr>
            <a:r>
              <a:rPr lang="en-US" sz="960" dirty="0">
                <a:solidFill>
                  <a:schemeClr val="tx2"/>
                </a:solidFill>
                <a:latin typeface="Century Gothic" panose="020B0502020202020204" pitchFamily="34" charset="0"/>
              </a:rPr>
              <a:t>Large Pond Lot With Mature Trees And Irrigation System</a:t>
            </a:r>
          </a:p>
          <a:p>
            <a:pPr marL="171450" indent="-171450">
              <a:lnSpc>
                <a:spcPct val="150000"/>
              </a:lnSpc>
              <a:buFont typeface="Arial" panose="020B0604020202020204" pitchFamily="34" charset="0"/>
              <a:buChar char="•"/>
            </a:pPr>
            <a:r>
              <a:rPr lang="en-US" sz="960" dirty="0">
                <a:solidFill>
                  <a:schemeClr val="tx2"/>
                </a:solidFill>
                <a:latin typeface="Century Gothic" panose="020B0502020202020204" pitchFamily="34" charset="0"/>
              </a:rPr>
              <a:t>3 Separate AC Units</a:t>
            </a:r>
          </a:p>
          <a:p>
            <a:pPr marL="171450" indent="-171450">
              <a:lnSpc>
                <a:spcPct val="150000"/>
              </a:lnSpc>
              <a:buFont typeface="Arial" panose="020B0604020202020204" pitchFamily="34" charset="0"/>
              <a:buChar char="•"/>
            </a:pPr>
            <a:r>
              <a:rPr lang="en-US" sz="960" dirty="0">
                <a:solidFill>
                  <a:schemeClr val="tx2"/>
                </a:solidFill>
                <a:latin typeface="Century Gothic" panose="020B0502020202020204" pitchFamily="34" charset="0"/>
              </a:rPr>
              <a:t>Gas Hot Water Heater</a:t>
            </a:r>
          </a:p>
          <a:p>
            <a:pPr marL="171450" indent="-171450">
              <a:lnSpc>
                <a:spcPct val="150000"/>
              </a:lnSpc>
              <a:buFont typeface="Arial" panose="020B0604020202020204" pitchFamily="34" charset="0"/>
              <a:buChar char="•"/>
            </a:pPr>
            <a:r>
              <a:rPr lang="en-US" sz="960" dirty="0">
                <a:solidFill>
                  <a:schemeClr val="tx2"/>
                </a:solidFill>
                <a:latin typeface="Century Gothic" panose="020B0502020202020204" pitchFamily="34" charset="0"/>
              </a:rPr>
              <a:t>New 35-year Roof</a:t>
            </a:r>
          </a:p>
          <a:p>
            <a:pPr marL="171450" indent="-171450">
              <a:lnSpc>
                <a:spcPct val="150000"/>
              </a:lnSpc>
              <a:buFont typeface="Arial" panose="020B0604020202020204" pitchFamily="34" charset="0"/>
              <a:buChar char="•"/>
            </a:pPr>
            <a:r>
              <a:rPr lang="en-US" sz="960" dirty="0">
                <a:solidFill>
                  <a:schemeClr val="tx2"/>
                </a:solidFill>
                <a:latin typeface="Century Gothic" panose="020B0502020202020204" pitchFamily="34" charset="0"/>
              </a:rPr>
              <a:t>Private Gated Community With Community Pool, Clubhouse, Boat Launch And Dock</a:t>
            </a:r>
          </a:p>
        </p:txBody>
      </p:sp>
      <p:pic>
        <p:nvPicPr>
          <p:cNvPr id="13" name="Picture 2">
            <a:extLst>
              <a:ext uri="{FF2B5EF4-FFF2-40B4-BE49-F238E27FC236}">
                <a16:creationId xmlns:a16="http://schemas.microsoft.com/office/drawing/2014/main" id="{89DEB711-903D-7FD8-B6A4-D53BB1A6D545}"/>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12556" r="12556"/>
          <a:stretch/>
        </p:blipFill>
        <p:spPr bwMode="auto">
          <a:xfrm>
            <a:off x="6746240" y="8330825"/>
            <a:ext cx="472495" cy="63093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D3D59536-D480-9C7D-A846-515ADBDE2C49}"/>
              </a:ext>
            </a:extLst>
          </p:cNvPr>
          <p:cNvSpPr txBox="1"/>
          <p:nvPr/>
        </p:nvSpPr>
        <p:spPr>
          <a:xfrm>
            <a:off x="4452571" y="8323128"/>
            <a:ext cx="2286000" cy="646331"/>
          </a:xfrm>
          <a:prstGeom prst="rect">
            <a:avLst/>
          </a:prstGeom>
          <a:noFill/>
        </p:spPr>
        <p:txBody>
          <a:bodyPr wrap="square" rtlCol="0">
            <a:spAutoFit/>
          </a:bodyPr>
          <a:lstStyle/>
          <a:p>
            <a:pPr algn="r"/>
            <a:r>
              <a:rPr lang="en-US" sz="1600" b="1" i="0" dirty="0">
                <a:solidFill>
                  <a:srgbClr val="083262"/>
                </a:solidFill>
                <a:effectLst/>
                <a:latin typeface="Century Gothic" panose="020B0502020202020204" pitchFamily="34" charset="0"/>
              </a:rPr>
              <a:t>Tommy Lovett</a:t>
            </a:r>
            <a:br>
              <a:rPr lang="en-US" sz="1600" dirty="0">
                <a:solidFill>
                  <a:srgbClr val="083262"/>
                </a:solidFill>
                <a:latin typeface="Century Gothic" panose="020B0502020202020204" pitchFamily="34" charset="0"/>
              </a:rPr>
            </a:br>
            <a:r>
              <a:rPr lang="en-US" sz="1000" b="0" i="0" dirty="0">
                <a:solidFill>
                  <a:srgbClr val="083262"/>
                </a:solidFill>
                <a:effectLst/>
                <a:latin typeface="Century Gothic" panose="020B0502020202020204" pitchFamily="34" charset="0"/>
              </a:rPr>
              <a:t>843-442-1276</a:t>
            </a:r>
            <a:endParaRPr lang="en-US" sz="1000" dirty="0">
              <a:solidFill>
                <a:srgbClr val="083262"/>
              </a:solidFill>
              <a:latin typeface="Century Gothic" panose="020B0502020202020204" pitchFamily="34" charset="0"/>
            </a:endParaRPr>
          </a:p>
          <a:p>
            <a:pPr algn="r"/>
            <a:r>
              <a:rPr lang="en-US" sz="1000" dirty="0">
                <a:solidFill>
                  <a:srgbClr val="083262"/>
                </a:solidFill>
                <a:latin typeface="Century Gothic" panose="020B0502020202020204" pitchFamily="34" charset="0"/>
              </a:rPr>
              <a:t>tlovett@carolinaone.com</a:t>
            </a:r>
          </a:p>
        </p:txBody>
      </p:sp>
    </p:spTree>
    <p:extLst>
      <p:ext uri="{BB962C8B-B14F-4D97-AF65-F5344CB8AC3E}">
        <p14:creationId xmlns:p14="http://schemas.microsoft.com/office/powerpoint/2010/main" val="26344409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TotalTime>
  <Words>538</Words>
  <Application>Microsoft Office PowerPoint</Application>
  <PresentationFormat>Custom</PresentationFormat>
  <Paragraphs>28</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Century Gothic</vt:lpstr>
      <vt:lpstr>Rastanty Cortez</vt:lpstr>
      <vt:lpstr>Office Theme</vt:lpstr>
      <vt:lpstr>Open House Sunday from 1-4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Agents &amp; Buyers Welcome!</dc:title>
  <dc:creator>A. Thomas Price</dc:creator>
  <cp:lastModifiedBy>A. Thomas Price</cp:lastModifiedBy>
  <cp:revision>19</cp:revision>
  <dcterms:created xsi:type="dcterms:W3CDTF">2022-10-19T11:58:47Z</dcterms:created>
  <dcterms:modified xsi:type="dcterms:W3CDTF">2023-07-27T16:43:34Z</dcterms:modified>
</cp:coreProperties>
</file>