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1F20"/>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8" y="-42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2" cstate="print">
            <a:extLst>
              <a:ext uri="{28A0092B-C50C-407E-A947-70E740481C1C}">
                <a14:useLocalDpi xmlns:a14="http://schemas.microsoft.com/office/drawing/2010/main" val="0"/>
              </a:ext>
            </a:extLst>
          </a:blip>
          <a:srcRect/>
          <a:stretch/>
        </p:blipFill>
        <p:spPr>
          <a:xfrm>
            <a:off x="952" y="8306024"/>
            <a:ext cx="1369695" cy="914400"/>
          </a:xfrm>
          <a:prstGeom prst="rect">
            <a:avLst/>
          </a:prstGeom>
          <a:ln w="3175" cap="sq">
            <a:solidFill>
              <a:schemeClr val="bg1"/>
            </a:solidFill>
            <a:miter lim="800000"/>
          </a:ln>
          <a:effectLst/>
        </p:spPr>
      </p:pic>
      <p:pic>
        <p:nvPicPr>
          <p:cNvPr id="32" name="Picture 31"/>
          <p:cNvPicPr>
            <a:picLocks noChangeAspect="1"/>
          </p:cNvPicPr>
          <p:nvPr/>
        </p:nvPicPr>
        <p:blipFill rotWithShape="1">
          <a:blip r:embed="rId3">
            <a:extLst>
              <a:ext uri="{28A0092B-C50C-407E-A947-70E740481C1C}">
                <a14:useLocalDpi xmlns:a14="http://schemas.microsoft.com/office/drawing/2010/main" val="0"/>
              </a:ext>
            </a:extLst>
          </a:blip>
          <a:srcRect b="4242"/>
          <a:stretch/>
        </p:blipFill>
        <p:spPr>
          <a:xfrm>
            <a:off x="1388747" y="1"/>
            <a:ext cx="6840853" cy="4596956"/>
          </a:xfrm>
          <a:prstGeom prst="rect">
            <a:avLst/>
          </a:prstGeom>
          <a:ln w="3175" cap="sq">
            <a:solidFill>
              <a:schemeClr val="bg1"/>
            </a:solidFill>
            <a:miter lim="800000"/>
          </a:ln>
          <a:effectLst/>
        </p:spPr>
      </p:pic>
      <p:sp>
        <p:nvSpPr>
          <p:cNvPr id="2" name="Title 1"/>
          <p:cNvSpPr>
            <a:spLocks noGrp="1"/>
          </p:cNvSpPr>
          <p:nvPr>
            <p:ph type="ctrTitle"/>
          </p:nvPr>
        </p:nvSpPr>
        <p:spPr>
          <a:xfrm>
            <a:off x="8425936" y="2758008"/>
            <a:ext cx="3674745" cy="1257299"/>
          </a:xfrm>
          <a:noFill/>
        </p:spPr>
        <p:txBody>
          <a:bodyPr anchor="t">
            <a:noAutofit/>
          </a:bodyPr>
          <a:lstStyle/>
          <a:p>
            <a:pPr algn="r"/>
            <a:r>
              <a:rPr lang="en-US" sz="2200" b="1" i="1" dirty="0">
                <a:solidFill>
                  <a:srgbClr val="EA2D00"/>
                </a:solidFill>
                <a:latin typeface="Cambria" panose="02040503050406030204" pitchFamily="18" charset="0"/>
              </a:rPr>
              <a:t>End Unit Townhome on Golf Course</a:t>
            </a:r>
            <a:br>
              <a:rPr lang="en-US" sz="2200" b="1" i="1" dirty="0">
                <a:solidFill>
                  <a:srgbClr val="EA2D00"/>
                </a:solidFill>
                <a:latin typeface="Cambria" panose="02040503050406030204" pitchFamily="18" charset="0"/>
              </a:rPr>
            </a:br>
            <a:r>
              <a:rPr lang="en-US" sz="2200" b="1" i="1" dirty="0">
                <a:solidFill>
                  <a:srgbClr val="EA2D00"/>
                </a:solidFill>
                <a:latin typeface="Cambria" panose="02040503050406030204" pitchFamily="18" charset="0"/>
              </a:rPr>
              <a:t>w/ Screened Porch</a:t>
            </a:r>
            <a:endParaRPr lang="en-US" sz="2200" b="1" i="1" dirty="0">
              <a:solidFill>
                <a:schemeClr val="bg1">
                  <a:lumMod val="50000"/>
                </a:schemeClr>
              </a:solidFill>
              <a:latin typeface="Cambria" panose="02040503050406030204" pitchFamily="18" charset="0"/>
            </a:endParaRPr>
          </a:p>
        </p:txBody>
      </p:sp>
      <p:sp>
        <p:nvSpPr>
          <p:cNvPr id="3" name="Subtitle 2"/>
          <p:cNvSpPr>
            <a:spLocks noGrp="1"/>
          </p:cNvSpPr>
          <p:nvPr>
            <p:ph type="subTitle" idx="1"/>
          </p:nvPr>
        </p:nvSpPr>
        <p:spPr>
          <a:xfrm>
            <a:off x="1371600" y="4623470"/>
            <a:ext cx="6857999" cy="4574644"/>
          </a:xfrm>
        </p:spPr>
        <p:txBody>
          <a:bodyPr anchor="ctr">
            <a:noAutofit/>
          </a:bodyPr>
          <a:lstStyle/>
          <a:p>
            <a:r>
              <a:rPr lang="en-US" sz="1550" dirty="0">
                <a:solidFill>
                  <a:schemeClr val="bg1">
                    <a:lumMod val="50000"/>
                  </a:schemeClr>
                </a:solidFill>
                <a:latin typeface="Cambria" panose="02040503050406030204" pitchFamily="18" charset="0"/>
              </a:rPr>
              <a:t>Fantastic home in pristine condition located within the desirable Dorchester II School District at a hot price point under $290k! This Lowcountry style home has a full wrap around front porch that exemplifies the Charleston Lifestyle and is ideal for just relaxing or entertaining. Gleaming hardwood floors encompass the entire first floor and greet you upon entering. The main level offers a traditional floor plan with a family room, gas fireplace and a wall of windows providing abundant natural sunlight. This room leads into the dining room and kitchen. The kitchen features stainless steel appliances, granite countertops, wood cabinets, glass tile backsplash, kitchen island with bar seating, and overlooks the dining room and adjacent room which can be used as a home office, playroom, or sitting area. First floor master suite offers a stand alone upgraded tiled shower, separate bathtub, dual sinks, and walk in closet. Upstairs are two large bedrooms separated by a full bathroom each with a large closet and extra storage. Upgraded plantation shutters on the first floor. The back porch opens up to a very desirable and highly sought after large private wooded lot, complete with hardscape patio pavers, fenced in yard, and detached two car garage that could also be used as a workshop.</a:t>
            </a:r>
            <a:endParaRPr lang="en-US" sz="1550" b="1"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83293"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042"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 513-3741</a:t>
            </a:r>
          </a:p>
          <a:p>
            <a:pPr algn="ctr"/>
            <a:r>
              <a:rPr lang="en-US" sz="1200" dirty="0">
                <a:solidFill>
                  <a:srgbClr val="231F20"/>
                </a:solidFill>
                <a:latin typeface="Cambria" panose="02040503050406030204" pitchFamily="18" charset="0"/>
              </a:rPr>
              <a:t>jerod@realtor.com | www.HomesOfMountPleasant.com</a:t>
            </a:r>
          </a:p>
        </p:txBody>
      </p:sp>
      <p:sp>
        <p:nvSpPr>
          <p:cNvPr id="6" name="Rectangle 5"/>
          <p:cNvSpPr/>
          <p:nvPr/>
        </p:nvSpPr>
        <p:spPr>
          <a:xfrm>
            <a:off x="228042"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1388747" y="3581293"/>
            <a:ext cx="6840852" cy="1015663"/>
          </a:xfrm>
          <a:prstGeom prst="rect">
            <a:avLst/>
          </a:prstGeom>
        </p:spPr>
        <p:txBody>
          <a:bodyPr wrap="square">
            <a:spAutoFit/>
          </a:bodyPr>
          <a:lstStyle/>
          <a:p>
            <a:pPr algn="r"/>
            <a:r>
              <a:rPr lang="en-US" sz="2400" b="1" dirty="0">
                <a:ln w="3175">
                  <a:noFill/>
                </a:ln>
                <a:solidFill>
                  <a:schemeClr val="bg1"/>
                </a:solidFill>
                <a:effectLst>
                  <a:outerShdw blurRad="38100" dist="38100" dir="2700000" algn="tl">
                    <a:srgbClr val="000000">
                      <a:alpha val="43137"/>
                    </a:srgbClr>
                  </a:outerShdw>
                </a:effectLst>
                <a:latin typeface="Cambria" panose="02040503050406030204" pitchFamily="18" charset="0"/>
              </a:rPr>
              <a:t>408 Brick Kiln Drive</a:t>
            </a:r>
          </a:p>
          <a:p>
            <a:pPr algn="r"/>
            <a:r>
              <a:rPr lang="en-US" sz="1800" b="1" dirty="0">
                <a:ln w="3175">
                  <a:noFill/>
                </a:ln>
                <a:solidFill>
                  <a:schemeClr val="bg1"/>
                </a:solidFill>
                <a:effectLst>
                  <a:outerShdw blurRad="38100" dist="38100" dir="2700000" algn="tl">
                    <a:srgbClr val="000000">
                      <a:alpha val="43137"/>
                    </a:srgbClr>
                  </a:outerShdw>
                </a:effectLst>
                <a:latin typeface="Cambria" panose="02040503050406030204" pitchFamily="18" charset="0"/>
              </a:rPr>
              <a:t>Branch Creek ~ Summerville, SC 29483</a:t>
            </a:r>
          </a:p>
          <a:p>
            <a:pPr algn="r"/>
            <a:r>
              <a:rPr lang="en-US" sz="1800" b="1" dirty="0">
                <a:ln w="3175">
                  <a:noFill/>
                </a:ln>
                <a:solidFill>
                  <a:schemeClr val="bg1"/>
                </a:solidFill>
                <a:effectLst>
                  <a:outerShdw blurRad="38100" dist="38100" dir="2700000" algn="tl">
                    <a:srgbClr val="000000">
                      <a:alpha val="43137"/>
                    </a:srgbClr>
                  </a:outerShdw>
                </a:effectLst>
                <a:latin typeface="Cambria" panose="02040503050406030204" pitchFamily="18" charset="0"/>
              </a:rPr>
              <a:t>MLS# 20001831 ~ $287,000</a:t>
            </a:r>
            <a:endParaRPr lang="en-US" sz="1600" b="1" dirty="0">
              <a:ln w="3175">
                <a:noFill/>
              </a:ln>
              <a:solidFill>
                <a:schemeClr val="bg1"/>
              </a:solidFill>
              <a:effectLst>
                <a:outerShdw blurRad="38100" dist="38100" dir="2700000" algn="tl">
                  <a:srgbClr val="000000">
                    <a:alpha val="43137"/>
                  </a:srgbClr>
                </a:outerShdw>
              </a:effectLst>
              <a:latin typeface="Cambria" panose="02040503050406030204" pitchFamily="18" charset="0"/>
            </a:endParaRPr>
          </a:p>
        </p:txBody>
      </p: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1628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578431" y="1340938"/>
            <a:ext cx="3509550" cy="400110"/>
          </a:xfrm>
          <a:prstGeom prst="rect">
            <a:avLst/>
          </a:prstGeom>
        </p:spPr>
        <p:txBody>
          <a:bodyPr wrap="none">
            <a:spAutoFit/>
          </a:bodyPr>
          <a:lstStyle/>
          <a:p>
            <a:r>
              <a:rPr lang="en-US" dirty="0"/>
              <a:t>Starbucks card to first 10 agents</a:t>
            </a:r>
          </a:p>
        </p:txBody>
      </p:sp>
      <p:pic>
        <p:nvPicPr>
          <p:cNvPr id="7" name="Picture 6"/>
          <p:cNvPicPr>
            <a:picLocks/>
          </p:cNvPicPr>
          <p:nvPr/>
        </p:nvPicPr>
        <p:blipFill>
          <a:blip r:embed="rId6" cstate="print">
            <a:extLst>
              <a:ext uri="{28A0092B-C50C-407E-A947-70E740481C1C}">
                <a14:useLocalDpi xmlns:a14="http://schemas.microsoft.com/office/drawing/2010/main" val="0"/>
              </a:ext>
            </a:extLst>
          </a:blip>
          <a:srcRect/>
          <a:stretch/>
        </p:blipFill>
        <p:spPr>
          <a:xfrm>
            <a:off x="952" y="3682556"/>
            <a:ext cx="1369695" cy="914400"/>
          </a:xfrm>
          <a:prstGeom prst="rect">
            <a:avLst/>
          </a:prstGeom>
          <a:ln w="3175" cap="sq">
            <a:solidFill>
              <a:schemeClr val="bg1"/>
            </a:solidFill>
            <a:miter lim="800000"/>
          </a:ln>
          <a:effectLst/>
        </p:spPr>
      </p:pic>
      <p:pic>
        <p:nvPicPr>
          <p:cNvPr id="21" name="Picture 20"/>
          <p:cNvPicPr>
            <a:picLocks/>
          </p:cNvPicPr>
          <p:nvPr/>
        </p:nvPicPr>
        <p:blipFill>
          <a:blip r:embed="rId7" cstate="print">
            <a:extLst>
              <a:ext uri="{28A0092B-C50C-407E-A947-70E740481C1C}">
                <a14:useLocalDpi xmlns:a14="http://schemas.microsoft.com/office/drawing/2010/main" val="0"/>
              </a:ext>
            </a:extLst>
          </a:blip>
          <a:srcRect/>
          <a:stretch/>
        </p:blipFill>
        <p:spPr>
          <a:xfrm>
            <a:off x="952" y="4607249"/>
            <a:ext cx="1369695" cy="914400"/>
          </a:xfrm>
          <a:prstGeom prst="rect">
            <a:avLst/>
          </a:prstGeom>
          <a:ln w="3175" cap="sq">
            <a:solidFill>
              <a:schemeClr val="bg1"/>
            </a:solidFill>
            <a:miter lim="800000"/>
          </a:ln>
          <a:effectLst/>
        </p:spPr>
      </p:pic>
      <p:pic>
        <p:nvPicPr>
          <p:cNvPr id="22" name="Picture 21"/>
          <p:cNvPicPr>
            <a:picLocks/>
          </p:cNvPicPr>
          <p:nvPr/>
        </p:nvPicPr>
        <p:blipFill>
          <a:blip r:embed="rId8" cstate="print">
            <a:extLst>
              <a:ext uri="{28A0092B-C50C-407E-A947-70E740481C1C}">
                <a14:useLocalDpi xmlns:a14="http://schemas.microsoft.com/office/drawing/2010/main" val="0"/>
              </a:ext>
            </a:extLst>
          </a:blip>
          <a:srcRect/>
          <a:stretch/>
        </p:blipFill>
        <p:spPr>
          <a:xfrm>
            <a:off x="952" y="5531942"/>
            <a:ext cx="1369695" cy="914400"/>
          </a:xfrm>
          <a:prstGeom prst="rect">
            <a:avLst/>
          </a:prstGeom>
          <a:ln w="3175" cap="sq">
            <a:solidFill>
              <a:schemeClr val="bg1"/>
            </a:solidFill>
            <a:miter lim="800000"/>
          </a:ln>
          <a:effectLst/>
        </p:spPr>
      </p:pic>
      <p:pic>
        <p:nvPicPr>
          <p:cNvPr id="23" name="Picture 22"/>
          <p:cNvPicPr>
            <a:picLocks/>
          </p:cNvPicPr>
          <p:nvPr/>
        </p:nvPicPr>
        <p:blipFill>
          <a:blip r:embed="rId9" cstate="print">
            <a:extLst>
              <a:ext uri="{28A0092B-C50C-407E-A947-70E740481C1C}">
                <a14:useLocalDpi xmlns:a14="http://schemas.microsoft.com/office/drawing/2010/main" val="0"/>
              </a:ext>
            </a:extLst>
          </a:blip>
          <a:srcRect/>
          <a:stretch/>
        </p:blipFill>
        <p:spPr>
          <a:xfrm>
            <a:off x="952" y="6456636"/>
            <a:ext cx="1369695"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952" y="7381330"/>
            <a:ext cx="1369695" cy="914400"/>
          </a:xfrm>
          <a:prstGeom prst="rect">
            <a:avLst/>
          </a:prstGeom>
          <a:ln w="3175" cap="sq">
            <a:solidFill>
              <a:schemeClr val="bg1"/>
            </a:solidFill>
            <a:miter lim="800000"/>
          </a:ln>
          <a:effectLst/>
        </p:spPr>
      </p:pic>
      <p:pic>
        <p:nvPicPr>
          <p:cNvPr id="27" name="Picture 26">
            <a:extLst>
              <a:ext uri="{FF2B5EF4-FFF2-40B4-BE49-F238E27FC236}">
                <a16:creationId xmlns:a16="http://schemas.microsoft.com/office/drawing/2014/main" id="{AF004952-36A4-4AED-B201-011310AC1B9E}"/>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952" y="924694"/>
            <a:ext cx="1369695" cy="914400"/>
          </a:xfrm>
          <a:prstGeom prst="rect">
            <a:avLst/>
          </a:prstGeom>
          <a:ln w="3175" cap="sq">
            <a:solidFill>
              <a:schemeClr val="bg1"/>
            </a:solidFill>
            <a:miter lim="800000"/>
          </a:ln>
          <a:effectLst/>
        </p:spPr>
      </p:pic>
      <p:pic>
        <p:nvPicPr>
          <p:cNvPr id="28" name="Picture 27">
            <a:extLst>
              <a:ext uri="{FF2B5EF4-FFF2-40B4-BE49-F238E27FC236}">
                <a16:creationId xmlns:a16="http://schemas.microsoft.com/office/drawing/2014/main" id="{32603148-0547-4FE9-AB46-22A63C8F25AA}"/>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0" y="2774081"/>
            <a:ext cx="1371600" cy="898182"/>
          </a:xfrm>
          <a:prstGeom prst="rect">
            <a:avLst/>
          </a:prstGeom>
          <a:ln w="3175" cap="sq">
            <a:solidFill>
              <a:schemeClr val="bg1"/>
            </a:solidFill>
            <a:miter lim="800000"/>
          </a:ln>
          <a:effectLst/>
        </p:spPr>
      </p:pic>
      <p:pic>
        <p:nvPicPr>
          <p:cNvPr id="29" name="Picture 28">
            <a:extLst>
              <a:ext uri="{FF2B5EF4-FFF2-40B4-BE49-F238E27FC236}">
                <a16:creationId xmlns:a16="http://schemas.microsoft.com/office/drawing/2014/main" id="{0A41384D-A1F1-4366-9008-B8E25C4C5D6B}"/>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952" y="0"/>
            <a:ext cx="1369695" cy="914400"/>
          </a:xfrm>
          <a:prstGeom prst="rect">
            <a:avLst/>
          </a:prstGeom>
          <a:ln w="3175" cap="sq">
            <a:solidFill>
              <a:schemeClr val="bg1"/>
            </a:solidFill>
            <a:miter lim="800000"/>
          </a:ln>
          <a:effectLst/>
        </p:spPr>
      </p:pic>
      <p:pic>
        <p:nvPicPr>
          <p:cNvPr id="30" name="Picture 29">
            <a:extLst>
              <a:ext uri="{FF2B5EF4-FFF2-40B4-BE49-F238E27FC236}">
                <a16:creationId xmlns:a16="http://schemas.microsoft.com/office/drawing/2014/main" id="{65A37485-29F4-4DA3-B57B-1E165EDB58A5}"/>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952" y="1849388"/>
            <a:ext cx="1369695"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583</TotalTime>
  <Words>303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End Unit Townhome on Golf Course w/ Screened Porch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89</cp:revision>
  <dcterms:created xsi:type="dcterms:W3CDTF">2006-08-16T00:00:00Z</dcterms:created>
  <dcterms:modified xsi:type="dcterms:W3CDTF">2020-01-23T20:49:03Z</dcterms:modified>
</cp:coreProperties>
</file>