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279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3/23/2016</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18" Type="http://schemas.openxmlformats.org/officeDocument/2006/relationships/image" Target="../media/image16.jpe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eg"/><Relationship Id="rId2" Type="http://schemas.openxmlformats.org/officeDocument/2006/relationships/image" Target="../media/image1.jpe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hyperlink" Target="mailto:support@mattoneillteam.com" TargetMode="External"/><Relationship Id="rId11" Type="http://schemas.openxmlformats.org/officeDocument/2006/relationships/image" Target="../media/image9.jpeg"/><Relationship Id="rId5" Type="http://schemas.openxmlformats.org/officeDocument/2006/relationships/image" Target="../media/image4.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3.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95493" y="0"/>
            <a:ext cx="3581400" cy="2394249"/>
          </a:xfrm>
          <a:prstGeom prst="rect">
            <a:avLst/>
          </a:prstGeom>
          <a:ln>
            <a:solidFill>
              <a:schemeClr val="bg1"/>
            </a:solidFill>
          </a:ln>
          <a:effectLst/>
        </p:spPr>
      </p:pic>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5493" y="2405865"/>
            <a:ext cx="3581400" cy="2387600"/>
          </a:xfrm>
          <a:prstGeom prst="rect">
            <a:avLst/>
          </a:prstGeom>
          <a:ln>
            <a:solidFill>
              <a:schemeClr val="bg1"/>
            </a:solidFill>
          </a:ln>
          <a:effectLst/>
        </p:spPr>
      </p:pic>
      <p:pic>
        <p:nvPicPr>
          <p:cNvPr id="1026"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b="22209"/>
          <a:stretch/>
        </p:blipFill>
        <p:spPr bwMode="auto">
          <a:xfrm>
            <a:off x="-1" y="0"/>
            <a:ext cx="4189274" cy="4855375"/>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485841" y="5480873"/>
            <a:ext cx="4805231" cy="6901626"/>
          </a:xfrm>
        </p:spPr>
        <p:txBody>
          <a:bodyPr anchor="ctr">
            <a:noAutofit/>
          </a:bodyPr>
          <a:lstStyle/>
          <a:p>
            <a:r>
              <a:rPr lang="en-US" sz="1200" dirty="0">
                <a:solidFill>
                  <a:schemeClr val="tx1"/>
                </a:solidFill>
                <a:latin typeface="Palatino Linotype" panose="02040502050505030304" pitchFamily="18" charset="0"/>
                <a:cs typeface="Times New Roman" panose="02020603050405020304" pitchFamily="18" charset="0"/>
              </a:rPr>
              <a:t>Located on one of the most desired streets in Summerville’s historic district, the “</a:t>
            </a:r>
            <a:r>
              <a:rPr lang="en-US" sz="1200" dirty="0" err="1">
                <a:solidFill>
                  <a:schemeClr val="tx1"/>
                </a:solidFill>
                <a:latin typeface="Palatino Linotype" panose="02040502050505030304" pitchFamily="18" charset="0"/>
                <a:cs typeface="Times New Roman" panose="02020603050405020304" pitchFamily="18" charset="0"/>
              </a:rPr>
              <a:t>Brailsford</a:t>
            </a:r>
            <a:r>
              <a:rPr lang="en-US" sz="1200" dirty="0">
                <a:solidFill>
                  <a:schemeClr val="tx1"/>
                </a:solidFill>
                <a:latin typeface="Palatino Linotype" panose="02040502050505030304" pitchFamily="18" charset="0"/>
                <a:cs typeface="Times New Roman" panose="02020603050405020304" pitchFamily="18" charset="0"/>
              </a:rPr>
              <a:t>-Browning House,” is a highlight of Summerville’s Walking Tour of Homes and Flowers and one of Summerville’s 29 oldest homes. Lovingly preserved and tastefully updated, this elegant home features old heart pine flooring, exquisite millwork and molding, 4 fireplaces, 2 </a:t>
            </a:r>
            <a:r>
              <a:rPr lang="en-US" sz="1200" dirty="0" err="1">
                <a:solidFill>
                  <a:schemeClr val="tx1"/>
                </a:solidFill>
                <a:latin typeface="Palatino Linotype" panose="02040502050505030304" pitchFamily="18" charset="0"/>
                <a:cs typeface="Times New Roman" panose="02020603050405020304" pitchFamily="18" charset="0"/>
              </a:rPr>
              <a:t>clawfoot</a:t>
            </a:r>
            <a:r>
              <a:rPr lang="en-US" sz="1200" dirty="0">
                <a:solidFill>
                  <a:schemeClr val="tx1"/>
                </a:solidFill>
                <a:latin typeface="Palatino Linotype" panose="02040502050505030304" pitchFamily="18" charset="0"/>
                <a:cs typeface="Times New Roman" panose="02020603050405020304" pitchFamily="18" charset="0"/>
              </a:rPr>
              <a:t> tubs, built-in cabinets and bookcases, and stainless appliances. Enjoy outdoor living at its finest in a spacious, private yard filled with 7 live oaks, over 100 azaleas, and dozens of camellias and hydrangeas. The grounds also boast a lovely brick patio, a 683 sq. ft. carriage house, and a 2-car detached garage. The carriage house offers additional storage or the opportunity to refinish and use as a guest or rental cottage.</a:t>
            </a:r>
          </a:p>
          <a:p>
            <a:endParaRPr lang="en-US" sz="1200" dirty="0">
              <a:solidFill>
                <a:schemeClr val="tx1"/>
              </a:solidFill>
              <a:latin typeface="Palatino Linotype" panose="02040502050505030304" pitchFamily="18" charset="0"/>
              <a:cs typeface="Times New Roman" panose="02020603050405020304" pitchFamily="18" charset="0"/>
            </a:endParaRPr>
          </a:p>
          <a:p>
            <a:r>
              <a:rPr lang="en-US" sz="1200" dirty="0">
                <a:solidFill>
                  <a:schemeClr val="tx1"/>
                </a:solidFill>
                <a:latin typeface="Palatino Linotype" panose="02040502050505030304" pitchFamily="18" charset="0"/>
                <a:cs typeface="Times New Roman" panose="02020603050405020304" pitchFamily="18" charset="0"/>
              </a:rPr>
              <a:t>Other features include</a:t>
            </a:r>
            <a:r>
              <a:rPr lang="en-US" sz="1200" dirty="0" smtClean="0">
                <a:solidFill>
                  <a:schemeClr val="tx1"/>
                </a:solidFill>
                <a:latin typeface="Palatino Linotype" panose="02040502050505030304" pitchFamily="18" charset="0"/>
                <a:cs typeface="Times New Roman" panose="02020603050405020304" pitchFamily="18" charset="0"/>
              </a:rPr>
              <a:t>:</a:t>
            </a:r>
            <a:endParaRPr lang="en-US" sz="1200" dirty="0">
              <a:solidFill>
                <a:schemeClr val="tx1"/>
              </a:solidFill>
              <a:latin typeface="Palatino Linotype" panose="02040502050505030304" pitchFamily="18" charset="0"/>
              <a:cs typeface="Times New Roman" panose="02020603050405020304" pitchFamily="18" charset="0"/>
            </a:endParaRPr>
          </a:p>
          <a:p>
            <a:r>
              <a:rPr lang="en-US" sz="1200" dirty="0">
                <a:solidFill>
                  <a:schemeClr val="tx1"/>
                </a:solidFill>
                <a:latin typeface="Palatino Linotype" panose="02040502050505030304" pitchFamily="18" charset="0"/>
                <a:cs typeface="Times New Roman" panose="02020603050405020304" pitchFamily="18" charset="0"/>
              </a:rPr>
              <a:t>* Stainless steel appliances in the kitchen, including a top-quality Miele dishwasher, a built-in Bosch microwave, and a brand new Kitchen-Aid gas over/range</a:t>
            </a:r>
          </a:p>
          <a:p>
            <a:r>
              <a:rPr lang="en-US" sz="1200" dirty="0">
                <a:solidFill>
                  <a:schemeClr val="tx1"/>
                </a:solidFill>
                <a:latin typeface="Palatino Linotype" panose="02040502050505030304" pitchFamily="18" charset="0"/>
                <a:cs typeface="Times New Roman" panose="02020603050405020304" pitchFamily="18" charset="0"/>
              </a:rPr>
              <a:t>* High-quality, custom shutters and window treatments throughout</a:t>
            </a:r>
          </a:p>
          <a:p>
            <a:r>
              <a:rPr lang="en-US" sz="1200" dirty="0">
                <a:solidFill>
                  <a:schemeClr val="tx1"/>
                </a:solidFill>
                <a:latin typeface="Palatino Linotype" panose="02040502050505030304" pitchFamily="18" charset="0"/>
                <a:cs typeface="Times New Roman" panose="02020603050405020304" pitchFamily="18" charset="0"/>
              </a:rPr>
              <a:t>* Ample storage space</a:t>
            </a:r>
          </a:p>
          <a:p>
            <a:r>
              <a:rPr lang="en-US" sz="1200" dirty="0">
                <a:solidFill>
                  <a:schemeClr val="tx1"/>
                </a:solidFill>
                <a:latin typeface="Palatino Linotype" panose="02040502050505030304" pitchFamily="18" charset="0"/>
                <a:cs typeface="Times New Roman" panose="02020603050405020304" pitchFamily="18" charset="0"/>
              </a:rPr>
              <a:t>* New roof in 2014 and new HVAC in 2012</a:t>
            </a:r>
          </a:p>
          <a:p>
            <a:r>
              <a:rPr lang="en-US" sz="1200" dirty="0">
                <a:solidFill>
                  <a:schemeClr val="tx1"/>
                </a:solidFill>
                <a:latin typeface="Palatino Linotype" panose="02040502050505030304" pitchFamily="18" charset="0"/>
                <a:cs typeface="Times New Roman" panose="02020603050405020304" pitchFamily="18" charset="0"/>
              </a:rPr>
              <a:t>* Rinnai </a:t>
            </a:r>
            <a:r>
              <a:rPr lang="en-US" sz="1200" dirty="0" err="1">
                <a:solidFill>
                  <a:schemeClr val="tx1"/>
                </a:solidFill>
                <a:latin typeface="Palatino Linotype" panose="02040502050505030304" pitchFamily="18" charset="0"/>
                <a:cs typeface="Times New Roman" panose="02020603050405020304" pitchFamily="18" charset="0"/>
              </a:rPr>
              <a:t>Tankless</a:t>
            </a:r>
            <a:r>
              <a:rPr lang="en-US" sz="1200" dirty="0">
                <a:solidFill>
                  <a:schemeClr val="tx1"/>
                </a:solidFill>
                <a:latin typeface="Palatino Linotype" panose="02040502050505030304" pitchFamily="18" charset="0"/>
                <a:cs typeface="Times New Roman" panose="02020603050405020304" pitchFamily="18" charset="0"/>
              </a:rPr>
              <a:t> Hot Water Heater</a:t>
            </a:r>
          </a:p>
          <a:p>
            <a:r>
              <a:rPr lang="en-US" sz="1200" dirty="0">
                <a:solidFill>
                  <a:schemeClr val="tx1"/>
                </a:solidFill>
                <a:latin typeface="Palatino Linotype" panose="02040502050505030304" pitchFamily="18" charset="0"/>
                <a:cs typeface="Times New Roman" panose="02020603050405020304" pitchFamily="18" charset="0"/>
              </a:rPr>
              <a:t>* </a:t>
            </a:r>
            <a:r>
              <a:rPr lang="en-US" sz="1200" dirty="0" err="1">
                <a:solidFill>
                  <a:schemeClr val="tx1"/>
                </a:solidFill>
                <a:latin typeface="Palatino Linotype" panose="02040502050505030304" pitchFamily="18" charset="0"/>
                <a:cs typeface="Times New Roman" panose="02020603050405020304" pitchFamily="18" charset="0"/>
              </a:rPr>
              <a:t>Sonitrol</a:t>
            </a:r>
            <a:r>
              <a:rPr lang="en-US" sz="1200" dirty="0">
                <a:solidFill>
                  <a:schemeClr val="tx1"/>
                </a:solidFill>
                <a:latin typeface="Palatino Linotype" panose="02040502050505030304" pitchFamily="18" charset="0"/>
                <a:cs typeface="Times New Roman" panose="02020603050405020304" pitchFamily="18" charset="0"/>
              </a:rPr>
              <a:t> Security System</a:t>
            </a:r>
          </a:p>
          <a:p>
            <a:r>
              <a:rPr lang="en-US" sz="1200" dirty="0">
                <a:solidFill>
                  <a:schemeClr val="tx1"/>
                </a:solidFill>
                <a:latin typeface="Palatino Linotype" panose="02040502050505030304" pitchFamily="18" charset="0"/>
                <a:cs typeface="Times New Roman" panose="02020603050405020304" pitchFamily="18" charset="0"/>
              </a:rPr>
              <a:t>* Located in the Dorchester District II school </a:t>
            </a:r>
            <a:r>
              <a:rPr lang="en-US" sz="1200" dirty="0" smtClean="0">
                <a:solidFill>
                  <a:schemeClr val="tx1"/>
                </a:solidFill>
                <a:latin typeface="Palatino Linotype" panose="02040502050505030304" pitchFamily="18" charset="0"/>
                <a:cs typeface="Times New Roman" panose="02020603050405020304" pitchFamily="18" charset="0"/>
              </a:rPr>
              <a:t>district</a:t>
            </a:r>
            <a:endParaRPr lang="en-US" sz="1200" dirty="0">
              <a:solidFill>
                <a:schemeClr val="tx1"/>
              </a:solidFill>
              <a:latin typeface="Palatino Linotype" panose="02040502050505030304" pitchFamily="18" charset="0"/>
              <a:cs typeface="Times New Roman" panose="02020603050405020304" pitchFamily="18" charset="0"/>
            </a:endParaRPr>
          </a:p>
          <a:p>
            <a:endParaRPr lang="en-US" sz="1200" dirty="0">
              <a:solidFill>
                <a:schemeClr val="tx1"/>
              </a:solidFill>
              <a:latin typeface="Palatino Linotype" panose="02040502050505030304" pitchFamily="18" charset="0"/>
              <a:cs typeface="Times New Roman" panose="02020603050405020304" pitchFamily="18" charset="0"/>
            </a:endParaRPr>
          </a:p>
          <a:p>
            <a:r>
              <a:rPr lang="en-US" sz="1200" dirty="0">
                <a:solidFill>
                  <a:schemeClr val="tx1"/>
                </a:solidFill>
                <a:latin typeface="Palatino Linotype" panose="02040502050505030304" pitchFamily="18" charset="0"/>
                <a:cs typeface="Times New Roman" panose="02020603050405020304" pitchFamily="18" charset="0"/>
              </a:rPr>
              <a:t>Don't miss this rare opportunity to own a piece of Summerville history that is minutes away from Summerville's historic downtown and convenient to everything else Summerville has to offer. Book your viewing today!</a:t>
            </a:r>
          </a:p>
          <a:p>
            <a:endParaRPr lang="en-US" sz="1200" dirty="0">
              <a:solidFill>
                <a:schemeClr val="tx1"/>
              </a:solidFill>
              <a:latin typeface="Palatino Linotype" panose="02040502050505030304" pitchFamily="18" charset="0"/>
              <a:cs typeface="Times New Roman" panose="02020603050405020304" pitchFamily="18" charset="0"/>
            </a:endParaRPr>
          </a:p>
          <a:p>
            <a:r>
              <a:rPr lang="en-US" sz="1200" dirty="0">
                <a:solidFill>
                  <a:schemeClr val="tx1"/>
                </a:solidFill>
                <a:latin typeface="Palatino Linotype" panose="02040502050505030304" pitchFamily="18" charset="0"/>
                <a:cs typeface="Times New Roman" panose="02020603050405020304" pitchFamily="18" charset="0"/>
              </a:rPr>
              <a:t>***Please note that this property is subject to an exterior preservation easement with the Charleston Historical Society.***</a:t>
            </a:r>
          </a:p>
        </p:txBody>
      </p:sp>
      <p:sp>
        <p:nvSpPr>
          <p:cNvPr id="7" name="Right Brace 6"/>
          <p:cNvSpPr/>
          <p:nvPr/>
        </p:nvSpPr>
        <p:spPr>
          <a:xfrm rot="16200000">
            <a:off x="3754605" y="3179593"/>
            <a:ext cx="263189" cy="44196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blipFill>
            <a:blip r:embed="rId5"/>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Julie </a:t>
            </a:r>
            <a:r>
              <a:rPr lang="en-US" sz="1600" dirty="0" err="1" smtClean="0">
                <a:solidFill>
                  <a:schemeClr val="tx1"/>
                </a:solidFill>
                <a:latin typeface="Palatino Linotype" panose="02040502050505030304" pitchFamily="18" charset="0"/>
              </a:rPr>
              <a:t>Nims</a:t>
            </a:r>
            <a:r>
              <a:rPr lang="en-US" sz="1600" dirty="0" smtClean="0">
                <a:solidFill>
                  <a:schemeClr val="tx1"/>
                </a:solidFill>
                <a:latin typeface="Palatino Linotype" panose="02040502050505030304" pitchFamily="18" charset="0"/>
              </a:rPr>
              <a:t>   </a:t>
            </a:r>
            <a:r>
              <a:rPr lang="en-US" sz="1600" dirty="0" smtClean="0">
                <a:solidFill>
                  <a:schemeClr val="tx1"/>
                </a:solidFill>
                <a:latin typeface="Palatino Linotype" panose="02040502050505030304" pitchFamily="18" charset="0"/>
                <a:hlinkClick r:id="rId6"/>
              </a:rPr>
              <a:t>julie@mattoneillteam.com</a:t>
            </a:r>
            <a:r>
              <a:rPr lang="en-US" sz="1600" dirty="0" smtClean="0">
                <a:solidFill>
                  <a:schemeClr val="tx1"/>
                </a:solidFill>
                <a:latin typeface="Palatino Linotype" panose="02040502050505030304" pitchFamily="18" charset="0"/>
              </a:rPr>
              <a:t>   843-580-6310</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13" y="5480873"/>
            <a:ext cx="1481328" cy="1005712"/>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13" y="7802034"/>
            <a:ext cx="1481328" cy="1005711"/>
          </a:xfrm>
          <a:prstGeom prst="rect">
            <a:avLst/>
          </a:prstGeom>
        </p:spPr>
      </p:pic>
      <p:pic>
        <p:nvPicPr>
          <p:cNvPr id="12" name="Picture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513" y="6641453"/>
            <a:ext cx="1481328" cy="1005713"/>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513" y="8962613"/>
            <a:ext cx="1481328" cy="1002874"/>
          </a:xfrm>
          <a:prstGeom prst="rect">
            <a:avLst/>
          </a:prstGeom>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513" y="11278097"/>
            <a:ext cx="1481328" cy="1002874"/>
          </a:xfrm>
          <a:prstGeom prst="rect">
            <a:avLst/>
          </a:prstGeom>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513" y="10120355"/>
            <a:ext cx="1481328" cy="1002874"/>
          </a:xfrm>
          <a:prstGeom prst="rect">
            <a:avLst/>
          </a:prstGeom>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291072" y="5480873"/>
            <a:ext cx="1481328" cy="1001462"/>
          </a:xfrm>
          <a:prstGeom prst="rect">
            <a:avLst/>
          </a:prstGeom>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91072" y="7801095"/>
            <a:ext cx="1481328" cy="1002874"/>
          </a:xfrm>
          <a:prstGeom prst="rect">
            <a:avLst/>
          </a:prstGeom>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291072" y="6638147"/>
            <a:ext cx="1481328" cy="1007136"/>
          </a:xfrm>
          <a:prstGeom prst="rect">
            <a:avLst/>
          </a:prstGeom>
        </p:spPr>
      </p:pic>
      <p:pic>
        <p:nvPicPr>
          <p:cNvPr id="29" name="Picture 28"/>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291072" y="8959781"/>
            <a:ext cx="1481328" cy="1002874"/>
          </a:xfrm>
          <a:prstGeom prst="rect">
            <a:avLst/>
          </a:prstGeom>
        </p:spPr>
      </p:pic>
      <p:pic>
        <p:nvPicPr>
          <p:cNvPr id="30" name="Picture 29"/>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291072" y="11277859"/>
            <a:ext cx="1481328" cy="1001461"/>
          </a:xfrm>
          <a:prstGeom prst="rect">
            <a:avLst/>
          </a:prstGeom>
        </p:spPr>
      </p:pic>
      <p:pic>
        <p:nvPicPr>
          <p:cNvPr id="31" name="Picture 30"/>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6291072" y="10126128"/>
            <a:ext cx="1481328" cy="987552"/>
          </a:xfrm>
          <a:prstGeom prst="rect">
            <a:avLst/>
          </a:prstGeom>
        </p:spPr>
      </p:pic>
      <p:sp>
        <p:nvSpPr>
          <p:cNvPr id="4" name="Rectangle 3"/>
          <p:cNvSpPr/>
          <p:nvPr/>
        </p:nvSpPr>
        <p:spPr>
          <a:xfrm>
            <a:off x="1727"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400" dirty="0">
                <a:solidFill>
                  <a:schemeClr val="bg2">
                    <a:lumMod val="50000"/>
                  </a:schemeClr>
                </a:solidFill>
                <a:latin typeface="Palatino Linotype" panose="02040502050505030304" pitchFamily="18" charset="0"/>
              </a:rPr>
              <a:t>408 Sumter </a:t>
            </a:r>
            <a:r>
              <a:rPr lang="nb-NO" sz="2400" dirty="0" smtClean="0">
                <a:solidFill>
                  <a:schemeClr val="bg2">
                    <a:lumMod val="50000"/>
                  </a:schemeClr>
                </a:solidFill>
                <a:latin typeface="Palatino Linotype" panose="02040502050505030304" pitchFamily="18" charset="0"/>
              </a:rPr>
              <a:t>Avenue</a:t>
            </a:r>
          </a:p>
          <a:p>
            <a:pPr algn="ctr"/>
            <a:r>
              <a:rPr lang="en-US" sz="1800" dirty="0">
                <a:solidFill>
                  <a:schemeClr val="bg2">
                    <a:lumMod val="50000"/>
                  </a:schemeClr>
                </a:solidFill>
                <a:latin typeface="Palatino Linotype" panose="02040502050505030304" pitchFamily="18" charset="0"/>
              </a:rPr>
              <a:t>Historic District ~ Summerville, SC 29483 ~ MLS# 16002843 ~ $699,999</a:t>
            </a:r>
          </a:p>
        </p:txBody>
      </p:sp>
      <p:sp>
        <p:nvSpPr>
          <p:cNvPr id="5" name="Rectangle 4"/>
          <p:cNvSpPr/>
          <p:nvPr/>
        </p:nvSpPr>
        <p:spPr>
          <a:xfrm>
            <a:off x="1727" y="0"/>
            <a:ext cx="7764195" cy="769441"/>
          </a:xfrm>
          <a:prstGeom prst="rect">
            <a:avLst/>
          </a:prstGeom>
          <a:gradFill>
            <a:gsLst>
              <a:gs pos="0">
                <a:srgbClr val="C3DEFC"/>
              </a:gs>
              <a:gs pos="100000">
                <a:schemeClr val="accent1">
                  <a:lumMod val="30000"/>
                  <a:lumOff val="70000"/>
                  <a:alpha val="0"/>
                </a:schemeClr>
              </a:gs>
            </a:gsLst>
            <a:lin ang="5400000" scaled="1"/>
          </a:gradFill>
        </p:spPr>
        <p:txBody>
          <a:bodyPr wrap="square">
            <a:spAutoFit/>
          </a:bodyPr>
          <a:lstStyle/>
          <a:p>
            <a:pPr algn="ctr"/>
            <a:r>
              <a:rPr lang="en-US" sz="2200" b="1" i="1" dirty="0" smtClean="0">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Nothing could be finer than Springtime in the </a:t>
            </a:r>
            <a:r>
              <a:rPr lang="en-US" sz="2200" b="1" i="1" dirty="0" err="1" smtClean="0">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Flowertown</a:t>
            </a:r>
            <a:endParaRPr lang="en-US" sz="2200" b="1" i="1" dirty="0" smtClean="0">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endParaRPr>
          </a:p>
          <a:p>
            <a:pPr algn="ctr"/>
            <a:endParaRPr lang="en-US" sz="2200" b="1" i="1" dirty="0">
              <a:effectLst>
                <a:outerShdw blurRad="50800" dist="38100" dir="5400000" algn="t" rotWithShape="0">
                  <a:prstClr val="black">
                    <a:alpha val="40000"/>
                  </a:prstClr>
                </a:outerShdw>
              </a:effectLst>
              <a:latin typeface="Palatino Linotype" panose="02040502050505030304" pitchFamily="18" charset="0"/>
            </a:endParaRPr>
          </a:p>
        </p:txBody>
      </p:sp>
    </p:spTree>
    <p:extLst>
      <p:ext uri="{BB962C8B-B14F-4D97-AF65-F5344CB8AC3E}">
        <p14:creationId xmlns:p14="http://schemas.microsoft.com/office/powerpoint/2010/main" val="21880552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264</TotalTime>
  <Words>302</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2016-03-23T18:53:21Z</dcterms:modified>
</cp:coreProperties>
</file>