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252C"/>
    <a:srgbClr val="3AF8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4670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38164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66160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75216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662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37080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06974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537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746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478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25839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8/14/2023</a:t>
            </a:fld>
            <a:endParaRPr lang="en-US" dirty="0"/>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184597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hyperlink" Target="https://www.zillow.com/view-imx/f3b7cd1c-1cd8-4b38-892a-5e16b6e6f77f?setAttribution=mls&amp;wl=true&amp;initialViewType=pano&amp;utm_source=dashboard" TargetMode="Externa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0"/>
            <a:ext cx="7772400" cy="1005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188925" y="0"/>
            <a:ext cx="4056516" cy="918150"/>
          </a:xfrm>
        </p:spPr>
        <p:txBody>
          <a:bodyPr anchor="ctr">
            <a:noAutofit/>
          </a:bodyPr>
          <a:lstStyle/>
          <a:p>
            <a:pPr algn="r"/>
            <a:r>
              <a:rPr lang="en-US" sz="2000" b="1" spc="0" dirty="0">
                <a:solidFill>
                  <a:schemeClr val="tx2"/>
                </a:solidFill>
                <a:latin typeface="Futura Bk BT" panose="020B0502020204020303" pitchFamily="34" charset="0"/>
                <a:cs typeface="Microsoft Sans Serif" panose="020B0604020202020204" pitchFamily="34" charset="0"/>
              </a:rPr>
              <a:t>408 Branch Creek Trail</a:t>
            </a:r>
            <a:br>
              <a:rPr lang="en-US" sz="2000" b="1" spc="0" dirty="0">
                <a:solidFill>
                  <a:schemeClr val="tx2"/>
                </a:solidFill>
                <a:latin typeface="Futura Bk BT" panose="020B0502020204020303" pitchFamily="34" charset="0"/>
                <a:cs typeface="Microsoft Sans Serif" panose="020B0604020202020204" pitchFamily="34" charset="0"/>
              </a:rPr>
            </a:br>
            <a:r>
              <a:rPr lang="en-US" sz="1600" spc="0" dirty="0">
                <a:solidFill>
                  <a:schemeClr val="tx2"/>
                </a:solidFill>
                <a:latin typeface="Futura Bk BT" panose="020B0502020204020303" pitchFamily="34" charset="0"/>
                <a:cs typeface="Microsoft Sans Serif" panose="020B0604020202020204" pitchFamily="34" charset="0"/>
              </a:rPr>
              <a:t>Branch Creek | Summerville, SC 29483</a:t>
            </a:r>
            <a:br>
              <a:rPr lang="en-US" sz="1600" spc="0" dirty="0">
                <a:solidFill>
                  <a:schemeClr val="tx2"/>
                </a:solidFill>
                <a:latin typeface="Futura Bk BT" panose="020B0502020204020303" pitchFamily="34" charset="0"/>
                <a:cs typeface="Microsoft Sans Serif" panose="020B0604020202020204" pitchFamily="34" charset="0"/>
              </a:rPr>
            </a:br>
            <a:r>
              <a:rPr lang="en-US" sz="1600" spc="0" dirty="0">
                <a:solidFill>
                  <a:schemeClr val="tx2"/>
                </a:solidFill>
                <a:latin typeface="Futura Bk BT" panose="020B0502020204020303" pitchFamily="34" charset="0"/>
                <a:cs typeface="Microsoft Sans Serif" panose="020B0604020202020204" pitchFamily="34" charset="0"/>
              </a:rPr>
              <a:t>MLS# 23015201 | $417,700</a:t>
            </a:r>
            <a:endParaRPr lang="en-US" sz="900" spc="0" dirty="0">
              <a:solidFill>
                <a:schemeClr val="tx2"/>
              </a:solidFill>
              <a:latin typeface="Futura Bk BT" panose="020B0502020204020303" pitchFamily="34" charset="0"/>
              <a:cs typeface="Microsoft Sans Serif" panose="020B0604020202020204" pitchFamily="34" charset="0"/>
            </a:endParaRPr>
          </a:p>
        </p:txBody>
      </p:sp>
      <p:sp>
        <p:nvSpPr>
          <p:cNvPr id="3" name="Subtitle 2"/>
          <p:cNvSpPr>
            <a:spLocks noGrp="1"/>
          </p:cNvSpPr>
          <p:nvPr>
            <p:ph type="subTitle" idx="1"/>
          </p:nvPr>
        </p:nvSpPr>
        <p:spPr>
          <a:xfrm>
            <a:off x="225248" y="4800600"/>
            <a:ext cx="7775752" cy="3127248"/>
          </a:xfrm>
        </p:spPr>
        <p:txBody>
          <a:bodyPr anchor="ctr">
            <a:noAutofit/>
          </a:bodyPr>
          <a:lstStyle/>
          <a:p>
            <a:pPr>
              <a:lnSpc>
                <a:spcPct val="100000"/>
              </a:lnSpc>
              <a:spcBef>
                <a:spcPts val="0"/>
              </a:spcBef>
            </a:pPr>
            <a:r>
              <a:rPr lang="en-US" sz="950" dirty="0">
                <a:solidFill>
                  <a:schemeClr val="tx1"/>
                </a:solidFill>
                <a:latin typeface="Futura Bk BT" panose="020B0502020204020303" pitchFamily="34" charset="0"/>
                <a:cs typeface="Microsoft Sans Serif" panose="020B0604020202020204" pitchFamily="34" charset="0"/>
              </a:rPr>
              <a:t>Welcome to Branch Creek, a charming neighborhood nestled in highly-desirable Summerville, SC. Featuring three bedrooms plus a loft, two and a half baths, and a two-car garage, this home is priced to sell! As you approach, the covered front porch beckons you inside, setting the tone for the warm and inviting atmosphere within. Upon entering, you'll be greeted by a spacious foyer and gleaming hardwood floors that guide you into the expansive living room. Natural light floods the open-concept layout, seamlessly connecting the living area to the eat-in kitchen. The kitchen boasts a bay window, perfect for enjoying your morning coffee, as well as a center island with breakfast bar seating, stainless steel appliances, and elegant granite countertops. A separate formal dining room awaits with a beautiful coffered ceiling, providing a perfect space for hosting parties or gatherings with loved ones.</a:t>
            </a:r>
          </a:p>
          <a:p>
            <a:pPr>
              <a:lnSpc>
                <a:spcPct val="100000"/>
              </a:lnSpc>
              <a:spcBef>
                <a:spcPts val="0"/>
              </a:spcBef>
            </a:pPr>
            <a:r>
              <a:rPr lang="en-US" sz="950" dirty="0">
                <a:solidFill>
                  <a:schemeClr val="tx1"/>
                </a:solidFill>
                <a:latin typeface="Futura Bk BT" panose="020B0502020204020303" pitchFamily="34" charset="0"/>
                <a:cs typeface="Microsoft Sans Serif" panose="020B0604020202020204" pitchFamily="34" charset="0"/>
              </a:rPr>
              <a:t>The sheer size of the primary bedroom will leave you in awe. Complete with a tray ceiling, this luxurious haven offers two walk-in closets with custom built-in shelving, providing ample storage space. You also have access to your own private balcony. The </a:t>
            </a:r>
            <a:r>
              <a:rPr lang="en-US" sz="950" dirty="0" err="1">
                <a:solidFill>
                  <a:schemeClr val="tx1"/>
                </a:solidFill>
                <a:latin typeface="Futura Bk BT" panose="020B0502020204020303" pitchFamily="34" charset="0"/>
                <a:cs typeface="Microsoft Sans Serif" panose="020B0604020202020204" pitchFamily="34" charset="0"/>
              </a:rPr>
              <a:t>en</a:t>
            </a:r>
            <a:r>
              <a:rPr lang="en-US" sz="950" dirty="0">
                <a:solidFill>
                  <a:schemeClr val="tx1"/>
                </a:solidFill>
                <a:latin typeface="Futura Bk BT" panose="020B0502020204020303" pitchFamily="34" charset="0"/>
                <a:cs typeface="Microsoft Sans Serif" panose="020B0604020202020204" pitchFamily="34" charset="0"/>
              </a:rPr>
              <a:t>-suite bath features a dual vanity, a garden tub, and a convenient walk-in shower. The versatile loft area serves as a flexible space that can adapt to your unique needs, whether it be a home office, media room, or play area. The second level includes two more comfortable bedrooms, a full bath, and a conveniently located laundry room. </a:t>
            </a:r>
          </a:p>
          <a:p>
            <a:pPr>
              <a:lnSpc>
                <a:spcPct val="100000"/>
              </a:lnSpc>
              <a:spcBef>
                <a:spcPts val="0"/>
              </a:spcBef>
            </a:pPr>
            <a:r>
              <a:rPr lang="en-US" sz="950" dirty="0">
                <a:solidFill>
                  <a:schemeClr val="tx1"/>
                </a:solidFill>
                <a:latin typeface="Futura Bk BT" panose="020B0502020204020303" pitchFamily="34" charset="0"/>
                <a:cs typeface="Microsoft Sans Serif" panose="020B0604020202020204" pitchFamily="34" charset="0"/>
              </a:rPr>
              <a:t>Perfect for entertaining guests or simply unwinding after a long day, step outside into your own private, fully-fenced-in backyard with a patio area and fire pit.</a:t>
            </a:r>
          </a:p>
          <a:p>
            <a:pPr>
              <a:lnSpc>
                <a:spcPct val="100000"/>
              </a:lnSpc>
              <a:spcBef>
                <a:spcPts val="0"/>
              </a:spcBef>
            </a:pPr>
            <a:r>
              <a:rPr lang="en-US" sz="950" dirty="0">
                <a:solidFill>
                  <a:schemeClr val="tx1"/>
                </a:solidFill>
                <a:latin typeface="Futura Bk BT" panose="020B0502020204020303" pitchFamily="34" charset="0"/>
                <a:cs typeface="Microsoft Sans Serif" panose="020B0604020202020204" pitchFamily="34" charset="0"/>
              </a:rPr>
              <a:t>Additional notable upgrades include: a new HVAC system installed in 2022; a tankless water heater; and a water purification system, enhancing both comfort and peace of mind.</a:t>
            </a:r>
          </a:p>
          <a:p>
            <a:pPr>
              <a:lnSpc>
                <a:spcPct val="100000"/>
              </a:lnSpc>
              <a:spcBef>
                <a:spcPts val="0"/>
              </a:spcBef>
            </a:pPr>
            <a:r>
              <a:rPr lang="en-US" sz="950" dirty="0">
                <a:solidFill>
                  <a:schemeClr val="tx1"/>
                </a:solidFill>
                <a:latin typeface="Futura Bk BT" panose="020B0502020204020303" pitchFamily="34" charset="0"/>
                <a:cs typeface="Microsoft Sans Serif" panose="020B0604020202020204" pitchFamily="34" charset="0"/>
              </a:rPr>
              <a:t>Residents of Branch Creek enjoy an array of community amenities, including a playground, pavilion area, and picturesque walking trails that lead to the serene ponds, providing endless opportunities for relaxation and outdoor recreation.</a:t>
            </a:r>
          </a:p>
          <a:p>
            <a:pPr>
              <a:lnSpc>
                <a:spcPct val="100000"/>
              </a:lnSpc>
              <a:spcBef>
                <a:spcPts val="0"/>
              </a:spcBef>
            </a:pPr>
            <a:r>
              <a:rPr lang="en-US" sz="950" dirty="0">
                <a:solidFill>
                  <a:schemeClr val="tx1"/>
                </a:solidFill>
                <a:latin typeface="Futura Bk BT" panose="020B0502020204020303" pitchFamily="34" charset="0"/>
                <a:cs typeface="Microsoft Sans Serif" panose="020B0604020202020204" pitchFamily="34" charset="0"/>
              </a:rPr>
              <a:t>Don't miss your chance to make this gorgeous home in Branch Creek your own. Schedule a showing today and experience the epitome of comfortable and stylish living in Summerville, SC.</a:t>
            </a:r>
          </a:p>
          <a:p>
            <a:pPr>
              <a:lnSpc>
                <a:spcPct val="100000"/>
              </a:lnSpc>
              <a:spcBef>
                <a:spcPts val="0"/>
              </a:spcBef>
            </a:pPr>
            <a:r>
              <a:rPr lang="en-US" sz="950" dirty="0">
                <a:latin typeface="Futura Bk BT" panose="020B0502020204020303" pitchFamily="34" charset="0"/>
                <a:cs typeface="Microsoft Sans Serif" panose="020B0604020202020204" pitchFamily="34" charset="0"/>
                <a:hlinkClick r:id="rId2"/>
              </a:rPr>
              <a:t>Click here for interactive floorplan and virtual tour</a:t>
            </a:r>
            <a:endParaRPr lang="en-US" sz="950" dirty="0">
              <a:solidFill>
                <a:schemeClr val="tx1"/>
              </a:solidFill>
              <a:latin typeface="Futura Bk BT" panose="020B0502020204020303" pitchFamily="34" charset="0"/>
              <a:cs typeface="Microsoft Sans Serif" panose="020B0604020202020204" pitchFamily="34" charset="0"/>
            </a:endParaRPr>
          </a:p>
        </p:txBody>
      </p:sp>
      <p:sp>
        <p:nvSpPr>
          <p:cNvPr id="6" name="Rectangle 5"/>
          <p:cNvSpPr/>
          <p:nvPr/>
        </p:nvSpPr>
        <p:spPr>
          <a:xfrm>
            <a:off x="225248" y="9288736"/>
            <a:ext cx="3046962" cy="677108"/>
          </a:xfrm>
          <a:prstGeom prst="rect">
            <a:avLst/>
          </a:prstGeom>
        </p:spPr>
        <p:txBody>
          <a:bodyPr wrap="square">
            <a:spAutoFit/>
          </a:bodyPr>
          <a:lstStyle/>
          <a:p>
            <a:r>
              <a:rPr lang="en-US" sz="1600" dirty="0">
                <a:latin typeface="Futura Bk BT" panose="020B0502020204020303" pitchFamily="34" charset="0"/>
                <a:cs typeface="Microsoft Sans Serif" panose="020B0604020202020204" pitchFamily="34" charset="0"/>
              </a:rPr>
              <a:t>Katie Wishneff</a:t>
            </a:r>
          </a:p>
          <a:p>
            <a:r>
              <a:rPr lang="en-US" sz="1100" dirty="0">
                <a:latin typeface="Futura Bk BT" panose="020B0502020204020303" pitchFamily="34" charset="0"/>
                <a:cs typeface="Microsoft Sans Serif" panose="020B0604020202020204" pitchFamily="34" charset="0"/>
              </a:rPr>
              <a:t>843-870-8784</a:t>
            </a:r>
          </a:p>
          <a:p>
            <a:r>
              <a:rPr lang="en-US" sz="1100" dirty="0">
                <a:latin typeface="Futura Bk BT" panose="020B0502020204020303" pitchFamily="34" charset="0"/>
                <a:cs typeface="Microsoft Sans Serif" panose="020B0604020202020204" pitchFamily="34" charset="0"/>
              </a:rPr>
              <a:t>katie.richterco@gmail.com</a:t>
            </a:r>
          </a:p>
        </p:txBody>
      </p:sp>
      <p:sp>
        <p:nvSpPr>
          <p:cNvPr id="9" name="Rectangle 8"/>
          <p:cNvSpPr/>
          <p:nvPr/>
        </p:nvSpPr>
        <p:spPr>
          <a:xfrm>
            <a:off x="5763314" y="9350291"/>
            <a:ext cx="2241038" cy="553998"/>
          </a:xfrm>
          <a:prstGeom prst="rect">
            <a:avLst/>
          </a:prstGeom>
        </p:spPr>
        <p:txBody>
          <a:bodyPr wrap="square">
            <a:spAutoFit/>
          </a:bodyPr>
          <a:lstStyle/>
          <a:p>
            <a:pPr algn="r"/>
            <a:r>
              <a:rPr lang="en-US" sz="1000" dirty="0">
                <a:latin typeface="Futura Bk BT" panose="020B0502020204020303" pitchFamily="34" charset="0"/>
                <a:cs typeface="Microsoft Sans Serif" panose="020B0604020202020204" pitchFamily="34" charset="0"/>
              </a:rPr>
              <a:t>Brand Name Real Estate</a:t>
            </a:r>
          </a:p>
          <a:p>
            <a:pPr algn="r"/>
            <a:r>
              <a:rPr lang="en-US" sz="1000" dirty="0">
                <a:latin typeface="Futura Bk BT" panose="020B0502020204020303" pitchFamily="34" charset="0"/>
                <a:cs typeface="Microsoft Sans Serif" panose="020B0604020202020204" pitchFamily="34" charset="0"/>
              </a:rPr>
              <a:t>4 Carriage Lane Suite 106</a:t>
            </a:r>
          </a:p>
          <a:p>
            <a:pPr algn="r"/>
            <a:r>
              <a:rPr lang="en-US" sz="1000" dirty="0">
                <a:latin typeface="Futura Bk BT" panose="020B0502020204020303" pitchFamily="34" charset="0"/>
                <a:cs typeface="Microsoft Sans Serif" panose="020B0604020202020204" pitchFamily="34" charset="0"/>
              </a:rPr>
              <a:t>Charleston, SC 29407</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8187" y="9720042"/>
            <a:ext cx="338358" cy="338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27360" y="0"/>
            <a:ext cx="4192239" cy="954107"/>
          </a:xfrm>
          <a:prstGeom prst="rect">
            <a:avLst/>
          </a:prstGeom>
        </p:spPr>
        <p:txBody>
          <a:bodyPr wrap="square">
            <a:spAutoFit/>
          </a:bodyPr>
          <a:lstStyle/>
          <a:p>
            <a:r>
              <a:rPr lang="en-US" sz="2800" dirty="0">
                <a:ln w="12700">
                  <a:noFill/>
                  <a:prstDash val="solid"/>
                </a:ln>
                <a:solidFill>
                  <a:srgbClr val="00B0F0"/>
                </a:solidFill>
                <a:latin typeface="Ink Free" panose="03080402000500000000" pitchFamily="66" charset="0"/>
                <a:cs typeface="Narkisim" panose="020E0502050101010101" pitchFamily="34" charset="-79"/>
              </a:rPr>
              <a:t>Now The Lowest Price</a:t>
            </a:r>
          </a:p>
          <a:p>
            <a:r>
              <a:rPr lang="en-US" sz="2800" dirty="0">
                <a:ln w="12700">
                  <a:noFill/>
                  <a:prstDash val="solid"/>
                </a:ln>
                <a:solidFill>
                  <a:srgbClr val="00B0F0"/>
                </a:solidFill>
                <a:latin typeface="Ink Free" panose="03080402000500000000" pitchFamily="66" charset="0"/>
                <a:cs typeface="Narkisim" panose="020E0502050101010101" pitchFamily="34" charset="-79"/>
              </a:rPr>
              <a:t>Per Sq Ft In The Area!</a:t>
            </a:r>
          </a:p>
        </p:txBody>
      </p:sp>
      <p:pic>
        <p:nvPicPr>
          <p:cNvPr id="25" name="Picture 2">
            <a:extLst>
              <a:ext uri="{FF2B5EF4-FFF2-40B4-BE49-F238E27FC236}">
                <a16:creationId xmlns:a16="http://schemas.microsoft.com/office/drawing/2014/main" id="{3663381F-0A94-4919-A616-D115A0188A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225248" y="891560"/>
            <a:ext cx="3803904" cy="2528763"/>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9" name="Picture 8">
            <a:extLst>
              <a:ext uri="{FF2B5EF4-FFF2-40B4-BE49-F238E27FC236}">
                <a16:creationId xmlns:a16="http://schemas.microsoft.com/office/drawing/2014/main" id="{55B3B569-3376-4D82-A1BF-523C777B2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3333537" y="9272380"/>
            <a:ext cx="1562527" cy="709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a:extLst>
              <a:ext uri="{FF2B5EF4-FFF2-40B4-BE49-F238E27FC236}">
                <a16:creationId xmlns:a16="http://schemas.microsoft.com/office/drawing/2014/main" id="{6F26ADD1-721A-4383-BCEC-52E0C7F233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284" b="284"/>
          <a:stretch/>
        </p:blipFill>
        <p:spPr bwMode="auto">
          <a:xfrm>
            <a:off x="4200448" y="893864"/>
            <a:ext cx="3803904" cy="2529745"/>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7" name="Picture 6">
            <a:extLst>
              <a:ext uri="{FF2B5EF4-FFF2-40B4-BE49-F238E27FC236}">
                <a16:creationId xmlns:a16="http://schemas.microsoft.com/office/drawing/2014/main" id="{638E990F-21CA-422A-9A0D-FF7EC70BA590}"/>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4192118" y="3581400"/>
            <a:ext cx="1828800" cy="1216152"/>
          </a:xfrm>
          <a:prstGeom prst="rect">
            <a:avLst/>
          </a:prstGeom>
        </p:spPr>
      </p:pic>
      <p:pic>
        <p:nvPicPr>
          <p:cNvPr id="11" name="Picture 10">
            <a:extLst>
              <a:ext uri="{FF2B5EF4-FFF2-40B4-BE49-F238E27FC236}">
                <a16:creationId xmlns:a16="http://schemas.microsoft.com/office/drawing/2014/main" id="{4D4167E3-9468-4F94-932B-BC0332D6D9B8}"/>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2208683" y="3581400"/>
            <a:ext cx="1828800" cy="1216152"/>
          </a:xfrm>
          <a:prstGeom prst="rect">
            <a:avLst/>
          </a:prstGeom>
        </p:spPr>
      </p:pic>
      <p:pic>
        <p:nvPicPr>
          <p:cNvPr id="13" name="Picture 12">
            <a:extLst>
              <a:ext uri="{FF2B5EF4-FFF2-40B4-BE49-F238E27FC236}">
                <a16:creationId xmlns:a16="http://schemas.microsoft.com/office/drawing/2014/main" id="{084F281B-39A8-494F-B905-ADB43EE3433B}"/>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225248" y="7927848"/>
            <a:ext cx="1828800" cy="1216152"/>
          </a:xfrm>
          <a:prstGeom prst="rect">
            <a:avLst/>
          </a:prstGeom>
        </p:spPr>
      </p:pic>
      <p:pic>
        <p:nvPicPr>
          <p:cNvPr id="23" name="Picture 22">
            <a:extLst>
              <a:ext uri="{FF2B5EF4-FFF2-40B4-BE49-F238E27FC236}">
                <a16:creationId xmlns:a16="http://schemas.microsoft.com/office/drawing/2014/main" id="{D302B841-5A50-4A8A-B3B0-D6987D14B751}"/>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6175552" y="3581400"/>
            <a:ext cx="1828800" cy="1216152"/>
          </a:xfrm>
          <a:prstGeom prst="rect">
            <a:avLst/>
          </a:prstGeom>
        </p:spPr>
      </p:pic>
      <p:pic>
        <p:nvPicPr>
          <p:cNvPr id="27" name="Picture 26">
            <a:extLst>
              <a:ext uri="{FF2B5EF4-FFF2-40B4-BE49-F238E27FC236}">
                <a16:creationId xmlns:a16="http://schemas.microsoft.com/office/drawing/2014/main" id="{6DCB12F9-AA14-4C3E-8380-B50463CB5358}"/>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4192118" y="7927848"/>
            <a:ext cx="1828800" cy="1216152"/>
          </a:xfrm>
          <a:prstGeom prst="rect">
            <a:avLst/>
          </a:prstGeom>
        </p:spPr>
      </p:pic>
      <p:pic>
        <p:nvPicPr>
          <p:cNvPr id="30" name="Picture 29">
            <a:extLst>
              <a:ext uri="{FF2B5EF4-FFF2-40B4-BE49-F238E27FC236}">
                <a16:creationId xmlns:a16="http://schemas.microsoft.com/office/drawing/2014/main" id="{1A416940-8F11-42F0-9E91-5266A868A24B}"/>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2208683" y="7927848"/>
            <a:ext cx="1828800" cy="1216152"/>
          </a:xfrm>
          <a:prstGeom prst="rect">
            <a:avLst/>
          </a:prstGeom>
        </p:spPr>
      </p:pic>
      <p:pic>
        <p:nvPicPr>
          <p:cNvPr id="33" name="Picture 32">
            <a:extLst>
              <a:ext uri="{FF2B5EF4-FFF2-40B4-BE49-F238E27FC236}">
                <a16:creationId xmlns:a16="http://schemas.microsoft.com/office/drawing/2014/main" id="{A54C438C-34E4-4CFA-A80D-D0DB272E2299}"/>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5248" y="3581400"/>
            <a:ext cx="1828800" cy="1216152"/>
          </a:xfrm>
          <a:prstGeom prst="rect">
            <a:avLst/>
          </a:prstGeom>
        </p:spPr>
      </p:pic>
      <p:pic>
        <p:nvPicPr>
          <p:cNvPr id="35" name="Picture 34">
            <a:extLst>
              <a:ext uri="{FF2B5EF4-FFF2-40B4-BE49-F238E27FC236}">
                <a16:creationId xmlns:a16="http://schemas.microsoft.com/office/drawing/2014/main" id="{1FC38241-0D8C-40BE-85D9-2DEBB14E813B}"/>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6175552" y="7927848"/>
            <a:ext cx="1828800" cy="1216152"/>
          </a:xfrm>
          <a:prstGeom prst="rect">
            <a:avLst/>
          </a:prstGeom>
        </p:spPr>
      </p:pic>
      <p:pic>
        <p:nvPicPr>
          <p:cNvPr id="20" name="Picture 8">
            <a:extLst>
              <a:ext uri="{FF2B5EF4-FFF2-40B4-BE49-F238E27FC236}">
                <a16:creationId xmlns:a16="http://schemas.microsoft.com/office/drawing/2014/main" id="{A674CCBE-996D-5CD2-79F5-A13045E22CC3}"/>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8675" t="12249" b="28823"/>
          <a:stretch/>
        </p:blipFill>
        <p:spPr bwMode="auto">
          <a:xfrm>
            <a:off x="-990600" y="8512846"/>
            <a:ext cx="734694" cy="709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621</TotalTime>
  <Words>470</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Futura Bk BT</vt:lpstr>
      <vt:lpstr>Ink Free</vt:lpstr>
      <vt:lpstr>Office Theme</vt:lpstr>
      <vt:lpstr>408 Branch Creek Trail Branch Creek | Summerville, SC 29483 MLS# 23015201 | $417,700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99</cp:revision>
  <dcterms:created xsi:type="dcterms:W3CDTF">2006-08-16T00:00:00Z</dcterms:created>
  <dcterms:modified xsi:type="dcterms:W3CDTF">2023-08-14T18:57:59Z</dcterms:modified>
</cp:coreProperties>
</file>