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9/19/2025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s://player.vimeo.com/video/1111849211?badge=0&amp;amp;autopause=0&amp;amp;player_id=0&amp;amp;app_id=58479" TargetMode="External"/><Relationship Id="rId7"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hyperlink" Target="https://player.vimeo.com/video/1112045344?badge=0&amp;amp;autopause=0&amp;amp;player_id=0&amp;amp;app_id=58479" TargetMode="External"/><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9593" t="1309" r="6373" b="14657"/>
          <a:stretch>
            <a:fillRect/>
          </a:stretch>
        </p:blipFill>
        <p:spPr bwMode="auto">
          <a:xfrm>
            <a:off x="1143730" y="0"/>
            <a:ext cx="7472572" cy="4203322"/>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38400" y="0"/>
            <a:ext cx="5476800" cy="738664"/>
          </a:xfrm>
          <a:prstGeom prst="rect">
            <a:avLst/>
          </a:prstGeom>
          <a:solidFill>
            <a:schemeClr val="tx2"/>
          </a:solidFill>
        </p:spPr>
        <p:txBody>
          <a:bodyPr wrap="square" lIns="0" tIns="0" rIns="0" bIns="0" anchor="t">
            <a:spAutoFit/>
          </a:bodyPr>
          <a:lstStyle/>
          <a:p>
            <a:pPr algn="ctr"/>
            <a:r>
              <a:rPr lang="en-US" sz="1600" b="1" dirty="0">
                <a:ln w="3175">
                  <a:noFill/>
                </a:ln>
                <a:solidFill>
                  <a:schemeClr val="bg1"/>
                </a:solidFill>
                <a:latin typeface="Century Gothic" panose="020B0502020202020204" pitchFamily="34" charset="0"/>
              </a:rPr>
              <a:t>SWEET NEW PRICE &amp; SWEET 2.75% ASSUMABLE RATE </a:t>
            </a:r>
          </a:p>
          <a:p>
            <a:pPr algn="ctr"/>
            <a:r>
              <a:rPr lang="en-US" sz="1600" b="1" dirty="0">
                <a:ln w="3175">
                  <a:noFill/>
                </a:ln>
                <a:solidFill>
                  <a:schemeClr val="bg1"/>
                </a:solidFill>
                <a:latin typeface="Century Gothic" panose="020B0502020202020204" pitchFamily="34" charset="0"/>
              </a:rPr>
              <a:t>OPEN HOUSE 9/20 12-3PM</a:t>
            </a:r>
          </a:p>
          <a:p>
            <a:pPr algn="ctr"/>
            <a:r>
              <a:rPr lang="en-US" sz="1600" b="1" dirty="0">
                <a:ln w="3175">
                  <a:noFill/>
                </a:ln>
                <a:solidFill>
                  <a:schemeClr val="bg1"/>
                </a:solidFill>
                <a:latin typeface="Century Gothic" panose="020B0502020202020204" pitchFamily="34" charset="0"/>
              </a:rPr>
              <a:t>"SWEET" GIVEAWAYS FOR YOU AND YOUR BUYERS</a:t>
            </a:r>
          </a:p>
        </p:txBody>
      </p:sp>
      <p:sp>
        <p:nvSpPr>
          <p:cNvPr id="2" name="Title 1"/>
          <p:cNvSpPr>
            <a:spLocks noGrp="1"/>
          </p:cNvSpPr>
          <p:nvPr>
            <p:ph type="ctrTitle"/>
          </p:nvPr>
        </p:nvSpPr>
        <p:spPr>
          <a:xfrm>
            <a:off x="1838400" y="4203696"/>
            <a:ext cx="5476800" cy="668358"/>
          </a:xfrm>
          <a:solidFill>
            <a:schemeClr val="tx2"/>
          </a:solidFill>
        </p:spPr>
        <p:txBody>
          <a:bodyPr anchor="ctr">
            <a:noAutofit/>
          </a:bodyPr>
          <a:lstStyle/>
          <a:p>
            <a: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408 Ribiero Drive</a:t>
            </a:r>
            <a:b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2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Meridian @ Cane Bay Plantation | Summerville, SC 29486</a:t>
            </a:r>
            <a:br>
              <a:rPr lang="en-US" sz="12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2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MLS# 25023061 </a:t>
            </a:r>
            <a:r>
              <a:rPr lang="en-US" sz="1200" b="1">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 PRICE REDUCED TO $</a:t>
            </a:r>
            <a:r>
              <a:rPr lang="en-US" sz="12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435,000</a:t>
            </a:r>
            <a:endParaRPr lang="en-US" sz="12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1838400" y="4884750"/>
            <a:ext cx="5476800" cy="3585094"/>
          </a:xfrm>
        </p:spPr>
        <p:txBody>
          <a:bodyPr anchor="ctr">
            <a:noAutofit/>
          </a:bodyPr>
          <a:lstStyle/>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rPr>
              <a:t>Welcome Home to 408 Ribiero Drive in The Meridian at The Lakes of Cane Bay! If it's space and serenity you're searching for, this 5-bedroom, 3.5-bath, 3,212 sq. ft. home is ready to impress. Situated on a private pond-view lot, this Charleston-style beauty combines classic Lowcountry charm with modern comfort. As you approach, you're greeted by iconic double front porches, perfect for rocking chairs and sweet tea evenings. Step inside, and the bright foyer and luxury vinyl plank floors throughout the entire first level—no carpet downstairs—set the tone for the thoughtful updates throughout. To your right is a formal dining room that could easily serve as a home office or study. The open-concept floor plan unfolds into a chef's kitchen with a massive island and freshly painted cabinets, seamlessly flowing into a light-filled living area, an entertainer's dream.</a:t>
            </a:r>
          </a:p>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rPr>
              <a:t>The primary suite on the main floor is truly extraordinary, large enough for a private sitting area and boasting pond views, custom board-and-batten detailing, a spa-like bath, and a huge walk-in closet. Upstairs, all bedrooms now feature upgraded luxury vinyl plank flooring for durability and style, while the loft and hallway have brand-new carpet for a soft, cozy feel underfoot. The spacious loft offers endless possibilities, playroom, media room, or additional lounge space. The four generously sized bedrooms provide room for everyone, including one with its own balcony that could serve as a second master suite. Two full baths and a large laundry room complete the second floor. Step outside to enjoy a screened porch and extended patio with firepit, the perfect setting to watch waterfowl glide across the pond. The fully fenced yard adds convenience and peace of mind.</a:t>
            </a:r>
          </a:p>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rPr>
              <a:t>Living in The Meridian at The Lakes of Cane Bay is about more than just owning a beautiful home, it's about embracing an exceptional lifestyle. The neighborhood features a sparkling resort-style pool overlooking the lake and dock, where you can fish for hours or launch your kayak or canoe to spend a day on the water. You'll also enjoy an indoor pickleball court, a playground, picnic pavilion, horseshoes, bocce ball courts, and regular food-truck nights that make it easy to connect with neighbors and friends. As part of one of America's top master-planned communities, Cane Bay offers a YMCA, a full shopping center, and its own elementary, middle, and high schools, all accessible by more than 12 miles of golf-cart and walking trails that weave throughout the community. This home is a rare find, priced below market value for its size, setting, and amenities. 408 Ribiero Drive offers unmatched space, stunning views, and a community second to none, schedule your tour today before this gem is gone!</a:t>
            </a:r>
          </a:p>
          <a:p>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rPr>
              <a:t> | </a:t>
            </a:r>
            <a:r>
              <a:rPr lang="en-US" sz="800" dirty="0">
                <a:solidFill>
                  <a:schemeClr val="tx1">
                    <a:lumMod val="50000"/>
                    <a:lumOff val="50000"/>
                  </a:schemeClr>
                </a:solidFill>
                <a:latin typeface="Century Gothic" panose="020B0502020202020204" pitchFamily="34" charset="0"/>
                <a:cs typeface="Microsoft Sans Serif" panose="020B0604020202020204" pitchFamily="34" charset="0"/>
                <a:hlinkClick r:id="rId4"/>
              </a:rPr>
              <a:t>Amenities Tour</a:t>
            </a:r>
            <a:endParaRPr lang="en-US" sz="80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7" name="Picture 6">
            <a:extLst>
              <a:ext uri="{FF2B5EF4-FFF2-40B4-BE49-F238E27FC236}">
                <a16:creationId xmlns:a16="http://schemas.microsoft.com/office/drawing/2014/main" id="{47FCEB88-EAC6-7E4A-0BC6-B5FCDD8DA75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0" y="3048"/>
            <a:ext cx="1828800" cy="1219200"/>
          </a:xfrm>
          <a:prstGeom prst="rect">
            <a:avLst/>
          </a:prstGeom>
          <a:ln w="12700">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2435508"/>
            <a:ext cx="1828800" cy="1219200"/>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1219278"/>
            <a:ext cx="1828800" cy="1219200"/>
          </a:xfrm>
          <a:prstGeom prst="rect">
            <a:avLst/>
          </a:prstGeom>
          <a:ln w="12700">
            <a:solidFill>
              <a:schemeClr val="bg1"/>
            </a:solid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8" cstate="print">
            <a:extLst>
              <a:ext uri="{28A0092B-C50C-407E-A947-70E740481C1C}">
                <a14:useLocalDpi xmlns:a14="http://schemas.microsoft.com/office/drawing/2010/main" val="0"/>
              </a:ext>
            </a:extLst>
          </a:blip>
          <a:srcRect l="46" r="46"/>
          <a:stretch/>
        </p:blipFill>
        <p:spPr>
          <a:xfrm>
            <a:off x="0" y="3651739"/>
            <a:ext cx="1828800" cy="1220315"/>
          </a:xfrm>
          <a:prstGeom prst="rect">
            <a:avLst/>
          </a:prstGeom>
          <a:ln w="12700">
            <a:solidFill>
              <a:schemeClr val="bg1"/>
            </a:solidFill>
          </a:ln>
        </p:spPr>
      </p:pic>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9182971" y="601980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12" name="Star: 16 Points 11">
            <a:extLst>
              <a:ext uri="{FF2B5EF4-FFF2-40B4-BE49-F238E27FC236}">
                <a16:creationId xmlns:a16="http://schemas.microsoft.com/office/drawing/2014/main" id="{1E2C8B57-FC53-61C9-6879-3B178F7187BF}"/>
              </a:ext>
            </a:extLst>
          </p:cNvPr>
          <p:cNvSpPr/>
          <p:nvPr/>
        </p:nvSpPr>
        <p:spPr>
          <a:xfrm>
            <a:off x="8915400" y="-198330"/>
            <a:ext cx="1975923" cy="1537753"/>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9123171" y="602568"/>
            <a:ext cx="1560381" cy="400110"/>
          </a:xfrm>
          <a:prstGeom prst="rect">
            <a:avLst/>
          </a:prstGeom>
          <a:noFill/>
        </p:spPr>
        <p:txBody>
          <a:bodyPr wrap="square" rtlCol="0">
            <a:spAutoFit/>
          </a:bodyPr>
          <a:lstStyle/>
          <a:p>
            <a:pPr algn="ctr"/>
            <a:r>
              <a:rPr lang="en-US" sz="1000" b="1" i="1" dirty="0">
                <a:solidFill>
                  <a:srgbClr val="FF0000"/>
                </a:solidFill>
                <a:latin typeface="Avenir Next LT Pro" panose="020B0504020202020204" pitchFamily="34" charset="0"/>
              </a:rPr>
              <a:t>Offering $2500</a:t>
            </a:r>
          </a:p>
          <a:p>
            <a:pPr algn="ctr"/>
            <a:r>
              <a:rPr lang="en-US" sz="1000" b="1" i="1" dirty="0">
                <a:solidFill>
                  <a:srgbClr val="FF0000"/>
                </a:solidFill>
                <a:latin typeface="Avenir Next LT Pro" panose="020B0504020202020204" pitchFamily="34" charset="0"/>
              </a:rPr>
              <a:t>Lender Credit</a:t>
            </a:r>
          </a:p>
        </p:txBody>
      </p:sp>
      <p:sp>
        <p:nvSpPr>
          <p:cNvPr id="22" name="TextBox 21">
            <a:extLst>
              <a:ext uri="{FF2B5EF4-FFF2-40B4-BE49-F238E27FC236}">
                <a16:creationId xmlns:a16="http://schemas.microsoft.com/office/drawing/2014/main" id="{DB696FFF-D012-C737-EBF4-FDCD6A1F1C03}"/>
              </a:ext>
            </a:extLst>
          </p:cNvPr>
          <p:cNvSpPr txBox="1"/>
          <p:nvPr/>
        </p:nvSpPr>
        <p:spPr>
          <a:xfrm>
            <a:off x="9045978" y="97719"/>
            <a:ext cx="1714767" cy="553998"/>
          </a:xfrm>
          <a:prstGeom prst="rect">
            <a:avLst/>
          </a:prstGeom>
          <a:noFill/>
        </p:spPr>
        <p:txBody>
          <a:bodyPr wrap="square">
            <a:spAutoFit/>
          </a:bodyPr>
          <a:lstStyle/>
          <a:p>
            <a:pPr algn="ctr"/>
            <a:r>
              <a:rPr lang="en-US" sz="1000" b="1" dirty="0">
                <a:latin typeface="Avenir Next LT Pro" panose="020B0504020202020204" pitchFamily="34" charset="0"/>
              </a:rPr>
              <a:t>Co-hosting with </a:t>
            </a:r>
            <a:br>
              <a:rPr lang="en-US" sz="1000" b="1" dirty="0">
                <a:latin typeface="Avenir Next LT Pro" panose="020B0504020202020204" pitchFamily="34" charset="0"/>
              </a:rPr>
            </a:br>
            <a:r>
              <a:rPr lang="en-US" sz="1000" b="1" dirty="0">
                <a:latin typeface="Avenir Next LT Pro" panose="020B0504020202020204" pitchFamily="34" charset="0"/>
              </a:rPr>
              <a:t>Lisa Wood from</a:t>
            </a:r>
            <a:br>
              <a:rPr lang="en-US" sz="1000" b="1" dirty="0">
                <a:latin typeface="Avenir Next LT Pro" panose="020B0504020202020204" pitchFamily="34" charset="0"/>
              </a:rPr>
            </a:br>
            <a:r>
              <a:rPr lang="en-US" sz="1000" b="1" dirty="0">
                <a:latin typeface="Avenir Next LT Pro" panose="020B0504020202020204" pitchFamily="34" charset="0"/>
              </a:rPr>
              <a:t>Crown Home Mortgage</a:t>
            </a:r>
          </a:p>
        </p:txBody>
      </p:sp>
      <p:pic>
        <p:nvPicPr>
          <p:cNvPr id="6" name="Picture 5" descr="Ice tea drink in jug and glass">
            <a:extLst>
              <a:ext uri="{FF2B5EF4-FFF2-40B4-BE49-F238E27FC236}">
                <a16:creationId xmlns:a16="http://schemas.microsoft.com/office/drawing/2014/main" id="{6A35C212-9487-1657-C08C-74F382009488}"/>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5735" y="4892077"/>
            <a:ext cx="2144535" cy="3577767"/>
          </a:xfrm>
          <a:prstGeom prst="rect">
            <a:avLst/>
          </a:prstGeom>
        </p:spPr>
      </p:pic>
      <p:pic>
        <p:nvPicPr>
          <p:cNvPr id="11" name="Picture 10" descr="Ice tea drink in glass">
            <a:extLst>
              <a:ext uri="{FF2B5EF4-FFF2-40B4-BE49-F238E27FC236}">
                <a16:creationId xmlns:a16="http://schemas.microsoft.com/office/drawing/2014/main" id="{A3A2D23F-BF40-D1BB-A5C4-CE90907284B7}"/>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686271" y="2301215"/>
            <a:ext cx="3907800" cy="2775081"/>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720</TotalTime>
  <Words>603</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Avenir Next LT Pro</vt:lpstr>
      <vt:lpstr>Calibri</vt:lpstr>
      <vt:lpstr>Century Gothic</vt:lpstr>
      <vt:lpstr>Office Theme</vt:lpstr>
      <vt:lpstr>408 Ribiero Drive Meridian @ Cane Bay Plantation | Summerville, SC 29486 MLS# 25023061 | PRICE REDUCED TO $435,000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110</cp:revision>
  <dcterms:created xsi:type="dcterms:W3CDTF">2006-08-16T00:00:00Z</dcterms:created>
  <dcterms:modified xsi:type="dcterms:W3CDTF">2025-09-19T20:36:07Z</dcterms:modified>
</cp:coreProperties>
</file>