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82296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2" d="100"/>
          <a:sy n="72" d="100"/>
        </p:scale>
        <p:origin x="2934" y="84"/>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3124626"/>
            <a:ext cx="6995160" cy="2156036"/>
          </a:xfrm>
        </p:spPr>
        <p:txBody>
          <a:bodyPr/>
          <a:lstStyle/>
          <a:p>
            <a:r>
              <a:rPr lang="en-US"/>
              <a:t>Click to edit Master title style</a:t>
            </a:r>
          </a:p>
        </p:txBody>
      </p:sp>
      <p:sp>
        <p:nvSpPr>
          <p:cNvPr id="3" name="Subtitle 2"/>
          <p:cNvSpPr>
            <a:spLocks noGrp="1"/>
          </p:cNvSpPr>
          <p:nvPr>
            <p:ph type="subTitle" idx="1"/>
          </p:nvPr>
        </p:nvSpPr>
        <p:spPr>
          <a:xfrm>
            <a:off x="1234440" y="5699760"/>
            <a:ext cx="576072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9/23/2025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9/23/2025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1480" y="402804"/>
            <a:ext cx="541782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9/23/2025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9/23/2025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6463454"/>
            <a:ext cx="699516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50082" y="4263180"/>
            <a:ext cx="699516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9/23/2025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14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1833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9/23/2025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11480" y="2251499"/>
            <a:ext cx="3636169"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411480" y="3189817"/>
            <a:ext cx="3636169"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180523" y="2251499"/>
            <a:ext cx="3637597"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4180523" y="3189817"/>
            <a:ext cx="3637597"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9/23/2025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9/23/2025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9/23/2025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4"/>
            <a:ext cx="2707482"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217545" y="400474"/>
            <a:ext cx="4600576"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1481" y="2104814"/>
            <a:ext cx="2707482"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9/23/2025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7040881"/>
            <a:ext cx="493776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613059" y="898736"/>
            <a:ext cx="493776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613059" y="7872097"/>
            <a:ext cx="493776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9/23/2025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480" y="402802"/>
            <a:ext cx="740664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411480" y="2346963"/>
            <a:ext cx="740664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11480" y="9322648"/>
            <a:ext cx="192024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9/23/2025</a:t>
            </a:fld>
            <a:endParaRPr lang="en-US"/>
          </a:p>
        </p:txBody>
      </p:sp>
      <p:sp>
        <p:nvSpPr>
          <p:cNvPr id="5" name="Footer Placeholder 4"/>
          <p:cNvSpPr>
            <a:spLocks noGrp="1"/>
          </p:cNvSpPr>
          <p:nvPr>
            <p:ph type="ftr" sz="quarter" idx="3"/>
          </p:nvPr>
        </p:nvSpPr>
        <p:spPr>
          <a:xfrm>
            <a:off x="2811780" y="9322648"/>
            <a:ext cx="260604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97880" y="9322648"/>
            <a:ext cx="192024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5.jpeg"/><Relationship Id="rId3" Type="http://schemas.openxmlformats.org/officeDocument/2006/relationships/image" Target="../media/image2.jpeg"/><Relationship Id="rId7" Type="http://schemas.openxmlformats.org/officeDocument/2006/relationships/image" Target="../media/image4.jp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hyperlink" Target="http://www.agentownedrealty.com/" TargetMode="External"/><Relationship Id="rId5" Type="http://schemas.openxmlformats.org/officeDocument/2006/relationships/hyperlink" Target="mailto:jill@agentowned.com" TargetMode="External"/><Relationship Id="rId10" Type="http://schemas.openxmlformats.org/officeDocument/2006/relationships/image" Target="../media/image7.jpeg"/><Relationship Id="rId4" Type="http://schemas.openxmlformats.org/officeDocument/2006/relationships/image" Target="../media/image3.jpeg"/><Relationship Id="rId9" Type="http://schemas.openxmlformats.org/officeDocument/2006/relationships/image" Target="../media/image6.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t="646" b="646"/>
          <a:stretch/>
        </p:blipFill>
        <p:spPr bwMode="auto">
          <a:xfrm>
            <a:off x="534478" y="515194"/>
            <a:ext cx="7160643" cy="4712080"/>
          </a:xfrm>
          <a:prstGeom prst="rect">
            <a:avLst/>
          </a:prstGeom>
          <a:noFill/>
          <a:ln w="28575">
            <a:noFill/>
            <a:miter lim="800000"/>
            <a:headEnd/>
            <a:tailEnd/>
          </a:ln>
          <a:extLst>
            <a:ext uri="{909E8E84-426E-40DD-AFC4-6F175D3DCCD1}">
              <a14:hiddenFill xmlns:a14="http://schemas.microsoft.com/office/drawing/2010/main">
                <a:solidFill>
                  <a:schemeClr val="accent1"/>
                </a:solidFill>
              </a14:hiddenFill>
            </a:ext>
          </a:extLst>
        </p:spPr>
      </p:pic>
      <p:sp>
        <p:nvSpPr>
          <p:cNvPr id="8" name="Rectangle 7"/>
          <p:cNvSpPr/>
          <p:nvPr/>
        </p:nvSpPr>
        <p:spPr>
          <a:xfrm>
            <a:off x="-5246" y="0"/>
            <a:ext cx="8240090" cy="523220"/>
          </a:xfrm>
          <a:prstGeom prst="rect">
            <a:avLst/>
          </a:prstGeom>
        </p:spPr>
        <p:txBody>
          <a:bodyPr wrap="square">
            <a:spAutoFit/>
          </a:bodyPr>
          <a:lstStyle/>
          <a:p>
            <a:pPr algn="ctr"/>
            <a:r>
              <a:rPr lang="en-US" sz="2800" b="1" dirty="0">
                <a:ln w="3175">
                  <a:noFill/>
                </a:ln>
                <a:latin typeface="Adobe Handwriting Frank" panose="03080402040302070206" pitchFamily="66" charset="0"/>
              </a:rPr>
              <a:t>One Level Living-Stunning Kitchen and Baths!</a:t>
            </a:r>
          </a:p>
        </p:txBody>
      </p:sp>
      <p:sp>
        <p:nvSpPr>
          <p:cNvPr id="3" name="Subtitle 2"/>
          <p:cNvSpPr>
            <a:spLocks noGrp="1"/>
          </p:cNvSpPr>
          <p:nvPr>
            <p:ph type="subTitle" idx="1"/>
          </p:nvPr>
        </p:nvSpPr>
        <p:spPr>
          <a:xfrm>
            <a:off x="114300" y="5806396"/>
            <a:ext cx="8001001" cy="2155793"/>
          </a:xfrm>
        </p:spPr>
        <p:txBody>
          <a:bodyPr anchor="ctr">
            <a:noAutofit/>
          </a:bodyPr>
          <a:lstStyle/>
          <a:p>
            <a:r>
              <a:rPr lang="en-US" sz="900" dirty="0">
                <a:solidFill>
                  <a:schemeClr val="tx1"/>
                </a:solidFill>
                <a:latin typeface="Avenir Next LT Pro Light" panose="020B0304020202020204" pitchFamily="34" charset="0"/>
                <a:cs typeface="Microsoft Sans Serif" panose="020B0604020202020204" pitchFamily="34" charset="0"/>
              </a:rPr>
              <a:t>Welcome to this charming, beautifully updated 3-bedroom, 2-bath brick ranch that combines classic charm with modern updates. Featuring a spacious loft, large screened porch, 2-car garage, whole-home generator, private fenced backyard, and stunning curb appeal with lush green grass and mature landscaping, this home is a true gem. Step inside to find an abundance of natural light, stylish fixtures, and the warmth of handsome flooring throughout. The inviting foyer flows into a versatile living/flex room with a wall of windows, seamlessly connected to the dining room—large enough for a full dining set. The bright white kitchen offers an eat-in area, pantry, and plenty of cabinet and counter space, making it both functional and elegant. Sq footage is from appraisal.</a:t>
            </a:r>
          </a:p>
          <a:p>
            <a:r>
              <a:rPr lang="en-US" sz="900" dirty="0">
                <a:solidFill>
                  <a:schemeClr val="tx1"/>
                </a:solidFill>
                <a:latin typeface="Avenir Next LT Pro Light" panose="020B0304020202020204" pitchFamily="34" charset="0"/>
                <a:cs typeface="Microsoft Sans Serif" panose="020B0604020202020204" pitchFamily="34" charset="0"/>
              </a:rPr>
              <a:t>The family room is the heart of the home, complete with a cozy fireplace, a ceiling fan, and ample space for a large TV. The primary suite boasts a newly renovated ensuite with a stunning tiled shower, dual-sink vanity, tiled floors, and a walk-in closet. Two additional bedrooms share an updated full bath with modern finishes. Upstairs, the finished FROG provides endless possibilities-ideal as a guest room, home office, or media space (not included in square footage). The home also includes a convenient laundry/mud room, adding extra storage and functionality. Outside, the screened porch/four-season room overlooks a spacious private backyard, perfect for entertaining, play, or even an outdoor kitchen or art studio. For leisure outdoor activities, this home is conveniently located close to Sawmill Branch Trail and Ashley River Park. For entertainment, it is near shopping and restaurants. Finally, with the Berlin G Meyers overpass now complete, it is easy to get everywhere quickly! There is an optional HOA available to join, Quail Arbor Civic Club, with amenities including a pool, tennis courts, and a park with a </a:t>
            </a:r>
            <a:r>
              <a:rPr lang="en-US" sz="900" dirty="0" err="1">
                <a:solidFill>
                  <a:schemeClr val="tx1"/>
                </a:solidFill>
                <a:latin typeface="Avenir Next LT Pro Light" panose="020B0304020202020204" pitchFamily="34" charset="0"/>
                <a:cs typeface="Microsoft Sans Serif" panose="020B0604020202020204" pitchFamily="34" charset="0"/>
              </a:rPr>
              <a:t>slide.With</a:t>
            </a:r>
            <a:r>
              <a:rPr lang="en-US" sz="900" dirty="0">
                <a:solidFill>
                  <a:schemeClr val="tx1"/>
                </a:solidFill>
                <a:latin typeface="Avenir Next LT Pro Light" panose="020B0304020202020204" pitchFamily="34" charset="0"/>
                <a:cs typeface="Microsoft Sans Serif" panose="020B0604020202020204" pitchFamily="34" charset="0"/>
              </a:rPr>
              <a:t> so many features and perfect location this home will not last!</a:t>
            </a:r>
          </a:p>
        </p:txBody>
      </p:sp>
      <p:pic>
        <p:nvPicPr>
          <p:cNvPr id="17" name="Picture 5"/>
          <p:cNvPicPr>
            <a:picLocks noChangeArrowheads="1"/>
          </p:cNvPicPr>
          <p:nvPr/>
        </p:nvPicPr>
        <p:blipFill>
          <a:blip r:embed="rId3" cstate="print">
            <a:extLst>
              <a:ext uri="{28A0092B-C50C-407E-A947-70E740481C1C}">
                <a14:useLocalDpi xmlns:a14="http://schemas.microsoft.com/office/drawing/2010/main" val="0"/>
              </a:ext>
            </a:extLst>
          </a:blip>
          <a:srcRect/>
          <a:stretch/>
        </p:blipFill>
        <p:spPr bwMode="auto">
          <a:xfrm>
            <a:off x="0" y="7954163"/>
            <a:ext cx="1453896" cy="969264"/>
          </a:xfrm>
          <a:prstGeom prst="rect">
            <a:avLst/>
          </a:prstGeom>
          <a:ln w="3175">
            <a:noFill/>
          </a:ln>
          <a:effectLst/>
          <a:extLst>
            <a:ext uri="{909E8E84-426E-40DD-AFC4-6F175D3DCCD1}">
              <a14:hiddenFill xmlns:a14="http://schemas.microsoft.com/office/drawing/2010/main">
                <a:solidFill>
                  <a:schemeClr val="accent1"/>
                </a:solidFill>
              </a14:hiddenFill>
            </a:ext>
          </a:extLst>
        </p:spPr>
      </p:pic>
      <p:pic>
        <p:nvPicPr>
          <p:cNvPr id="19" name="Picture 5"/>
          <p:cNvPicPr>
            <a:picLocks noChangeArrowheads="1"/>
          </p:cNvPicPr>
          <p:nvPr/>
        </p:nvPicPr>
        <p:blipFill>
          <a:blip r:embed="rId4" cstate="print">
            <a:extLst>
              <a:ext uri="{28A0092B-C50C-407E-A947-70E740481C1C}">
                <a14:useLocalDpi xmlns:a14="http://schemas.microsoft.com/office/drawing/2010/main" val="0"/>
              </a:ext>
            </a:extLst>
          </a:blip>
          <a:srcRect/>
          <a:stretch/>
        </p:blipFill>
        <p:spPr bwMode="auto">
          <a:xfrm>
            <a:off x="1693926" y="7954163"/>
            <a:ext cx="1453896" cy="969264"/>
          </a:xfrm>
          <a:prstGeom prst="rect">
            <a:avLst/>
          </a:prstGeom>
          <a:ln w="3175">
            <a:noFill/>
          </a:ln>
          <a:effectLst/>
          <a:extLst>
            <a:ext uri="{909E8E84-426E-40DD-AFC4-6F175D3DCCD1}">
              <a14:hiddenFill xmlns:a14="http://schemas.microsoft.com/office/drawing/2010/main">
                <a:solidFill>
                  <a:schemeClr val="accent1"/>
                </a:solidFill>
              </a14:hiddenFill>
            </a:ext>
          </a:extLst>
        </p:spPr>
      </p:pic>
      <p:sp>
        <p:nvSpPr>
          <p:cNvPr id="18" name="Rectangle 17"/>
          <p:cNvSpPr/>
          <p:nvPr/>
        </p:nvSpPr>
        <p:spPr>
          <a:xfrm>
            <a:off x="5304790" y="8915401"/>
            <a:ext cx="2543810" cy="769441"/>
          </a:xfrm>
          <a:prstGeom prst="rect">
            <a:avLst/>
          </a:prstGeom>
        </p:spPr>
        <p:txBody>
          <a:bodyPr wrap="square">
            <a:spAutoFit/>
          </a:bodyPr>
          <a:lstStyle/>
          <a:p>
            <a:pPr algn="ctr"/>
            <a:r>
              <a:rPr lang="en-US" sz="1600" b="1" dirty="0">
                <a:latin typeface="Avenir Next LT Pro Light" panose="020B0304020202020204" pitchFamily="34" charset="0"/>
                <a:cs typeface="Microsoft Sans Serif" panose="020B0604020202020204" pitchFamily="34" charset="0"/>
              </a:rPr>
              <a:t>Jill </a:t>
            </a:r>
            <a:r>
              <a:rPr lang="en-US" sz="1600" b="1" dirty="0" err="1">
                <a:latin typeface="Avenir Next LT Pro Light" panose="020B0304020202020204" pitchFamily="34" charset="0"/>
                <a:cs typeface="Microsoft Sans Serif" panose="020B0604020202020204" pitchFamily="34" charset="0"/>
              </a:rPr>
              <a:t>Marcacci</a:t>
            </a:r>
            <a:endParaRPr lang="en-US" sz="1600" b="1" dirty="0">
              <a:latin typeface="Avenir Next LT Pro Light" panose="020B0304020202020204" pitchFamily="34" charset="0"/>
              <a:cs typeface="Microsoft Sans Serif" panose="020B0604020202020204" pitchFamily="34" charset="0"/>
            </a:endParaRPr>
          </a:p>
          <a:p>
            <a:pPr algn="ctr"/>
            <a:r>
              <a:rPr lang="en-US" sz="1400" dirty="0">
                <a:latin typeface="Avenir Next LT Pro Light" panose="020B0304020202020204" pitchFamily="34" charset="0"/>
              </a:rPr>
              <a:t>843-297-5590</a:t>
            </a:r>
            <a:br>
              <a:rPr lang="en-US" sz="1400" dirty="0">
                <a:latin typeface="Avenir Next LT Pro Light" panose="020B0304020202020204" pitchFamily="34" charset="0"/>
                <a:cs typeface="Microsoft Sans Serif" panose="020B0604020202020204" pitchFamily="34" charset="0"/>
              </a:rPr>
            </a:br>
            <a:r>
              <a:rPr lang="en-US" sz="1400" dirty="0">
                <a:latin typeface="Avenir Next LT Pro Light" panose="020B0304020202020204" pitchFamily="34" charset="0"/>
                <a:cs typeface="Microsoft Sans Serif" panose="020B0604020202020204" pitchFamily="34" charset="0"/>
                <a:hlinkClick r:id="rId5"/>
              </a:rPr>
              <a:t>jill@agentowned.com</a:t>
            </a:r>
            <a:r>
              <a:rPr lang="en-US" sz="1400" dirty="0">
                <a:latin typeface="Avenir Next LT Pro Light" panose="020B0304020202020204" pitchFamily="34" charset="0"/>
                <a:cs typeface="Microsoft Sans Serif" panose="020B0604020202020204" pitchFamily="34" charset="0"/>
              </a:rPr>
              <a:t>   </a:t>
            </a:r>
          </a:p>
        </p:txBody>
      </p:sp>
      <p:sp>
        <p:nvSpPr>
          <p:cNvPr id="20" name="Rectangle 19"/>
          <p:cNvSpPr/>
          <p:nvPr/>
        </p:nvSpPr>
        <p:spPr>
          <a:xfrm>
            <a:off x="228600" y="9842956"/>
            <a:ext cx="7772400" cy="215444"/>
          </a:xfrm>
          <a:prstGeom prst="rect">
            <a:avLst/>
          </a:prstGeom>
        </p:spPr>
        <p:txBody>
          <a:bodyPr wrap="square">
            <a:spAutoFit/>
          </a:bodyPr>
          <a:lstStyle/>
          <a:p>
            <a:pPr algn="ctr"/>
            <a:r>
              <a:rPr lang="en-US" sz="800" dirty="0">
                <a:latin typeface="Avenir Next LT Pro Light" panose="020B0304020202020204" pitchFamily="34" charset="0"/>
                <a:cs typeface="Microsoft Sans Serif" panose="020B0604020202020204" pitchFamily="34" charset="0"/>
              </a:rPr>
              <a:t>AgentOwned Realty Co. Preferred Group, Inc. | 824 Johnnie </a:t>
            </a:r>
            <a:r>
              <a:rPr lang="en-US" sz="800" dirty="0" err="1">
                <a:latin typeface="Avenir Next LT Pro Light" panose="020B0304020202020204" pitchFamily="34" charset="0"/>
                <a:cs typeface="Microsoft Sans Serif" panose="020B0604020202020204" pitchFamily="34" charset="0"/>
              </a:rPr>
              <a:t>Dodds</a:t>
            </a:r>
            <a:r>
              <a:rPr lang="en-US" sz="800" dirty="0">
                <a:latin typeface="Avenir Next LT Pro Light" panose="020B0304020202020204" pitchFamily="34" charset="0"/>
                <a:cs typeface="Microsoft Sans Serif" panose="020B0604020202020204" pitchFamily="34" charset="0"/>
              </a:rPr>
              <a:t> Blvd | Mt Pleasant, SC 29464</a:t>
            </a:r>
          </a:p>
        </p:txBody>
      </p:sp>
      <p:sp>
        <p:nvSpPr>
          <p:cNvPr id="21" name="Rectangle 20"/>
          <p:cNvSpPr/>
          <p:nvPr/>
        </p:nvSpPr>
        <p:spPr>
          <a:xfrm>
            <a:off x="385816" y="8915401"/>
            <a:ext cx="2543810" cy="769441"/>
          </a:xfrm>
          <a:prstGeom prst="rect">
            <a:avLst/>
          </a:prstGeom>
        </p:spPr>
        <p:txBody>
          <a:bodyPr wrap="square">
            <a:spAutoFit/>
          </a:bodyPr>
          <a:lstStyle/>
          <a:p>
            <a:pPr algn="ctr"/>
            <a:r>
              <a:rPr lang="en-US" sz="1600" b="1" dirty="0">
                <a:latin typeface="Avenir Next LT Pro Light" panose="020B0304020202020204" pitchFamily="34" charset="0"/>
                <a:cs typeface="Microsoft Sans Serif" panose="020B0604020202020204" pitchFamily="34" charset="0"/>
              </a:rPr>
              <a:t>Stan Huff</a:t>
            </a:r>
          </a:p>
          <a:p>
            <a:pPr algn="ctr"/>
            <a:r>
              <a:rPr lang="en-US" sz="1400" dirty="0">
                <a:latin typeface="Avenir Next LT Pro Light" panose="020B0304020202020204" pitchFamily="34" charset="0"/>
              </a:rPr>
              <a:t>843-670-2835</a:t>
            </a:r>
            <a:br>
              <a:rPr lang="en-US" sz="1400" dirty="0">
                <a:latin typeface="Avenir Next LT Pro Light" panose="020B0304020202020204" pitchFamily="34" charset="0"/>
                <a:cs typeface="Microsoft Sans Serif" panose="020B0604020202020204" pitchFamily="34" charset="0"/>
              </a:rPr>
            </a:br>
            <a:r>
              <a:rPr lang="en-US" sz="1400" dirty="0">
                <a:latin typeface="Avenir Next LT Pro Light" panose="020B0304020202020204" pitchFamily="34" charset="0"/>
                <a:cs typeface="Microsoft Sans Serif" panose="020B0604020202020204" pitchFamily="34" charset="0"/>
                <a:hlinkClick r:id="rId5"/>
              </a:rPr>
              <a:t>stan.huff@agentowned.com</a:t>
            </a:r>
            <a:r>
              <a:rPr lang="en-US" sz="1400" dirty="0">
                <a:latin typeface="Avenir Next LT Pro Light" panose="020B0304020202020204" pitchFamily="34" charset="0"/>
                <a:cs typeface="Microsoft Sans Serif" panose="020B0604020202020204" pitchFamily="34" charset="0"/>
              </a:rPr>
              <a:t>  </a:t>
            </a:r>
          </a:p>
        </p:txBody>
      </p:sp>
      <p:sp>
        <p:nvSpPr>
          <p:cNvPr id="22" name="Rectangle 21"/>
          <p:cNvSpPr/>
          <p:nvPr/>
        </p:nvSpPr>
        <p:spPr>
          <a:xfrm>
            <a:off x="3220164" y="9598645"/>
            <a:ext cx="1840568" cy="246221"/>
          </a:xfrm>
          <a:prstGeom prst="rect">
            <a:avLst/>
          </a:prstGeom>
        </p:spPr>
        <p:txBody>
          <a:bodyPr wrap="none">
            <a:spAutoFit/>
          </a:bodyPr>
          <a:lstStyle/>
          <a:p>
            <a:r>
              <a:rPr lang="en-US" sz="1000" dirty="0">
                <a:latin typeface="Avenir Next LT Pro Light" panose="020B0304020202020204" pitchFamily="34" charset="0"/>
                <a:cs typeface="Microsoft Sans Serif" panose="020B0604020202020204" pitchFamily="34" charset="0"/>
                <a:hlinkClick r:id="rId6"/>
              </a:rPr>
              <a:t>www.agentownedrealty.com</a:t>
            </a:r>
            <a:endParaRPr lang="en-US" sz="1000" dirty="0">
              <a:latin typeface="Avenir Next LT Pro Light" panose="020B0304020202020204" pitchFamily="34" charset="0"/>
            </a:endParaRPr>
          </a:p>
        </p:txBody>
      </p:sp>
      <p:pic>
        <p:nvPicPr>
          <p:cNvPr id="23" name="Picture 22"/>
          <p:cNvPicPr>
            <a:picLocks noChangeAspect="1"/>
          </p:cNvPicPr>
          <p:nvPr/>
        </p:nvPicPr>
        <p:blipFill>
          <a:blip r:embed="rId7"/>
          <a:stretch>
            <a:fillRect/>
          </a:stretch>
        </p:blipFill>
        <p:spPr>
          <a:xfrm>
            <a:off x="3606384" y="9037569"/>
            <a:ext cx="1021651" cy="536147"/>
          </a:xfrm>
          <a:prstGeom prst="rect">
            <a:avLst/>
          </a:prstGeom>
        </p:spPr>
      </p:pic>
      <p:pic>
        <p:nvPicPr>
          <p:cNvPr id="24" name="Picture 5"/>
          <p:cNvPicPr>
            <a:picLocks noChangeArrowheads="1"/>
          </p:cNvPicPr>
          <p:nvPr/>
        </p:nvPicPr>
        <p:blipFill>
          <a:blip r:embed="rId8" cstate="print">
            <a:extLst>
              <a:ext uri="{28A0092B-C50C-407E-A947-70E740481C1C}">
                <a14:useLocalDpi xmlns:a14="http://schemas.microsoft.com/office/drawing/2010/main" val="0"/>
              </a:ext>
            </a:extLst>
          </a:blip>
          <a:srcRect/>
          <a:stretch/>
        </p:blipFill>
        <p:spPr bwMode="auto">
          <a:xfrm>
            <a:off x="5081779" y="7956432"/>
            <a:ext cx="1452000" cy="966994"/>
          </a:xfrm>
          <a:prstGeom prst="rect">
            <a:avLst/>
          </a:prstGeom>
          <a:ln w="3175">
            <a:noFill/>
          </a:ln>
          <a:effectLst/>
          <a:extLst>
            <a:ext uri="{909E8E84-426E-40DD-AFC4-6F175D3DCCD1}">
              <a14:hiddenFill xmlns:a14="http://schemas.microsoft.com/office/drawing/2010/main">
                <a:solidFill>
                  <a:schemeClr val="accent1"/>
                </a:solidFill>
              </a14:hiddenFill>
            </a:ext>
          </a:extLst>
        </p:spPr>
      </p:pic>
      <p:pic>
        <p:nvPicPr>
          <p:cNvPr id="27" name="Picture 5"/>
          <p:cNvPicPr>
            <a:picLocks noChangeArrowheads="1"/>
          </p:cNvPicPr>
          <p:nvPr/>
        </p:nvPicPr>
        <p:blipFill>
          <a:blip r:embed="rId9" cstate="print">
            <a:extLst>
              <a:ext uri="{28A0092B-C50C-407E-A947-70E740481C1C}">
                <a14:useLocalDpi xmlns:a14="http://schemas.microsoft.com/office/drawing/2010/main" val="0"/>
              </a:ext>
            </a:extLst>
          </a:blip>
          <a:srcRect/>
          <a:stretch/>
        </p:blipFill>
        <p:spPr bwMode="auto">
          <a:xfrm>
            <a:off x="3387852" y="7954163"/>
            <a:ext cx="1453896" cy="969264"/>
          </a:xfrm>
          <a:prstGeom prst="rect">
            <a:avLst/>
          </a:prstGeom>
          <a:ln w="3175">
            <a:noFill/>
          </a:ln>
          <a:effectLst/>
          <a:extLst>
            <a:ext uri="{909E8E84-426E-40DD-AFC4-6F175D3DCCD1}">
              <a14:hiddenFill xmlns:a14="http://schemas.microsoft.com/office/drawing/2010/main">
                <a:solidFill>
                  <a:schemeClr val="accent1"/>
                </a:solidFill>
              </a14:hiddenFill>
            </a:ext>
          </a:extLst>
        </p:spPr>
      </p:pic>
      <p:sp>
        <p:nvSpPr>
          <p:cNvPr id="6" name="Title 1">
            <a:extLst>
              <a:ext uri="{FF2B5EF4-FFF2-40B4-BE49-F238E27FC236}">
                <a16:creationId xmlns:a16="http://schemas.microsoft.com/office/drawing/2014/main" id="{64B5DC0B-1849-5E0C-0CD2-56815B18DE36}"/>
              </a:ext>
            </a:extLst>
          </p:cNvPr>
          <p:cNvSpPr>
            <a:spLocks noGrp="1"/>
          </p:cNvSpPr>
          <p:nvPr>
            <p:ph type="ctrTitle"/>
          </p:nvPr>
        </p:nvSpPr>
        <p:spPr>
          <a:xfrm>
            <a:off x="-5246" y="5219248"/>
            <a:ext cx="8240091" cy="595174"/>
          </a:xfrm>
        </p:spPr>
        <p:txBody>
          <a:bodyPr anchor="ctr">
            <a:noAutofit/>
          </a:bodyPr>
          <a:lstStyle/>
          <a:p>
            <a:r>
              <a:rPr lang="en-US" sz="1800" b="1" dirty="0">
                <a:ln w="3175">
                  <a:noFill/>
                </a:ln>
                <a:latin typeface="Avenir Next LT Pro Light" panose="020B0304020202020204" pitchFamily="34" charset="0"/>
                <a:cs typeface="Microsoft Sans Serif" panose="020B0604020202020204" pitchFamily="34" charset="0"/>
              </a:rPr>
              <a:t>409 Red Fox Run</a:t>
            </a:r>
            <a:br>
              <a:rPr lang="en-US" sz="1800" b="1" dirty="0">
                <a:ln w="3175">
                  <a:noFill/>
                </a:ln>
                <a:latin typeface="Avenir Next LT Pro Light" panose="020B0304020202020204" pitchFamily="34" charset="0"/>
                <a:cs typeface="Microsoft Sans Serif" panose="020B0604020202020204" pitchFamily="34" charset="0"/>
              </a:rPr>
            </a:br>
            <a:r>
              <a:rPr lang="en-US" sz="1400" b="1" dirty="0">
                <a:ln w="3175">
                  <a:noFill/>
                </a:ln>
                <a:latin typeface="Avenir Next LT Pro Light" panose="020B0304020202020204" pitchFamily="34" charset="0"/>
                <a:cs typeface="Microsoft Sans Serif" panose="020B0604020202020204" pitchFamily="34" charset="0"/>
              </a:rPr>
              <a:t>Quail Arbor · Summerville, SC 29485 · MLS# 25022936 · $385,000</a:t>
            </a:r>
          </a:p>
        </p:txBody>
      </p:sp>
      <p:pic>
        <p:nvPicPr>
          <p:cNvPr id="2" name="Picture 5">
            <a:extLst>
              <a:ext uri="{FF2B5EF4-FFF2-40B4-BE49-F238E27FC236}">
                <a16:creationId xmlns:a16="http://schemas.microsoft.com/office/drawing/2014/main" id="{A689FEEA-9BDF-1991-5FED-149FA3E1B47F}"/>
              </a:ext>
            </a:extLst>
          </p:cNvPr>
          <p:cNvPicPr>
            <a:picLocks noChangeArrowheads="1"/>
          </p:cNvPicPr>
          <p:nvPr/>
        </p:nvPicPr>
        <p:blipFill>
          <a:blip r:embed="rId10" cstate="print">
            <a:extLst>
              <a:ext uri="{28A0092B-C50C-407E-A947-70E740481C1C}">
                <a14:useLocalDpi xmlns:a14="http://schemas.microsoft.com/office/drawing/2010/main" val="0"/>
              </a:ext>
            </a:extLst>
          </a:blip>
          <a:srcRect/>
          <a:stretch/>
        </p:blipFill>
        <p:spPr bwMode="auto">
          <a:xfrm>
            <a:off x="6773810" y="7955427"/>
            <a:ext cx="1455789" cy="968000"/>
          </a:xfrm>
          <a:prstGeom prst="rect">
            <a:avLst/>
          </a:prstGeom>
          <a:ln w="3175">
            <a:noFill/>
          </a:ln>
          <a:effectLst/>
          <a:extLst>
            <a:ext uri="{909E8E84-426E-40DD-AFC4-6F175D3DCCD1}">
              <a14:hiddenFill xmlns:a14="http://schemas.microsoft.com/office/drawing/2010/main">
                <a:solidFill>
                  <a:schemeClr val="accent1"/>
                </a:solidFill>
              </a14:hiddenFill>
            </a:ext>
          </a:extLst>
        </p:spPr>
      </p:pic>
    </p:spTree>
    <p:extLst>
      <p:ext uri="{BB962C8B-B14F-4D97-AF65-F5344CB8AC3E}">
        <p14:creationId xmlns:p14="http://schemas.microsoft.com/office/powerpoint/2010/main" val="268832329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587</TotalTime>
  <Words>443</Words>
  <Application>Microsoft Office PowerPoint</Application>
  <PresentationFormat>Custom</PresentationFormat>
  <Paragraphs>10</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Adobe Handwriting Frank</vt:lpstr>
      <vt:lpstr>Arial</vt:lpstr>
      <vt:lpstr>Avenir Next LT Pro Light</vt:lpstr>
      <vt:lpstr>Calibri</vt:lpstr>
      <vt:lpstr>Office Theme</vt:lpstr>
      <vt:lpstr>409 Red Fox Run Quail Arbor · Summerville, SC 29485 · MLS# 25022936 · $385,000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121</cp:revision>
  <dcterms:created xsi:type="dcterms:W3CDTF">2006-08-16T00:00:00Z</dcterms:created>
  <dcterms:modified xsi:type="dcterms:W3CDTF">2025-09-23T21:57:50Z</dcterms:modified>
</cp:coreProperties>
</file>