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10058400"/>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22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46133"/>
            <a:ext cx="5829300" cy="3501813"/>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82989"/>
            <a:ext cx="5143500" cy="242845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20F328-56BE-4DD3-BBF0-E07E376B5F0A}"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2449196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20F328-56BE-4DD3-BBF0-E07E376B5F0A}"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3636653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35517"/>
            <a:ext cx="1478756"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35517"/>
            <a:ext cx="4350544"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20F328-56BE-4DD3-BBF0-E07E376B5F0A}"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424456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20F328-56BE-4DD3-BBF0-E07E376B5F0A}"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368032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507618"/>
            <a:ext cx="5915025" cy="4184014"/>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731215"/>
            <a:ext cx="5915025" cy="2200274"/>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20F328-56BE-4DD3-BBF0-E07E376B5F0A}"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349911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77584"/>
            <a:ext cx="291465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77584"/>
            <a:ext cx="291465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20F328-56BE-4DD3-BBF0-E07E376B5F0A}"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179616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35519"/>
            <a:ext cx="591502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65706"/>
            <a:ext cx="2901255" cy="120840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74110"/>
            <a:ext cx="2901255"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65706"/>
            <a:ext cx="2915543" cy="120840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74110"/>
            <a:ext cx="2915543"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20F328-56BE-4DD3-BBF0-E07E376B5F0A}" type="datetimeFigureOut">
              <a:rPr lang="en-US" smtClean="0"/>
              <a:t>8/31/2018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305849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20F328-56BE-4DD3-BBF0-E07E376B5F0A}" type="datetimeFigureOut">
              <a:rPr lang="en-US" smtClean="0"/>
              <a:t>8/31/2018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32058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0F328-56BE-4DD3-BBF0-E07E376B5F0A}" type="datetimeFigureOut">
              <a:rPr lang="en-US" smtClean="0"/>
              <a:t>8/31/2018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101343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70560"/>
            <a:ext cx="2211884" cy="234696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48226"/>
            <a:ext cx="3471863" cy="714798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017520"/>
            <a:ext cx="2211884" cy="559032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F20F328-56BE-4DD3-BBF0-E07E376B5F0A}"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40895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70560"/>
            <a:ext cx="2211884" cy="234696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48226"/>
            <a:ext cx="3471863" cy="714798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017520"/>
            <a:ext cx="2211884" cy="559032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F20F328-56BE-4DD3-BBF0-E07E376B5F0A}"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67FD3-7B64-4839-9164-1FDF08AC7BF6}" type="slidenum">
              <a:rPr lang="en-US" smtClean="0"/>
              <a:t>‹#›</a:t>
            </a:fld>
            <a:endParaRPr lang="en-US"/>
          </a:p>
        </p:txBody>
      </p:sp>
    </p:spTree>
    <p:extLst>
      <p:ext uri="{BB962C8B-B14F-4D97-AF65-F5344CB8AC3E}">
        <p14:creationId xmlns:p14="http://schemas.microsoft.com/office/powerpoint/2010/main" val="199588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35519"/>
            <a:ext cx="591502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77584"/>
            <a:ext cx="591502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322649"/>
            <a:ext cx="1543050" cy="535517"/>
          </a:xfrm>
          <a:prstGeom prst="rect">
            <a:avLst/>
          </a:prstGeom>
        </p:spPr>
        <p:txBody>
          <a:bodyPr vert="horz" lIns="91440" tIns="45720" rIns="91440" bIns="45720" rtlCol="0" anchor="ctr"/>
          <a:lstStyle>
            <a:lvl1pPr algn="l">
              <a:defRPr sz="900">
                <a:solidFill>
                  <a:schemeClr val="tx1">
                    <a:tint val="75000"/>
                  </a:schemeClr>
                </a:solidFill>
              </a:defRPr>
            </a:lvl1pPr>
          </a:lstStyle>
          <a:p>
            <a:fld id="{BF20F328-56BE-4DD3-BBF0-E07E376B5F0A}" type="datetimeFigureOut">
              <a:rPr lang="en-US" smtClean="0"/>
              <a:t>8/31/2018</a:t>
            </a:fld>
            <a:endParaRPr lang="en-US"/>
          </a:p>
        </p:txBody>
      </p:sp>
      <p:sp>
        <p:nvSpPr>
          <p:cNvPr id="5" name="Footer Placeholder 4"/>
          <p:cNvSpPr>
            <a:spLocks noGrp="1"/>
          </p:cNvSpPr>
          <p:nvPr>
            <p:ph type="ftr" sz="quarter" idx="3"/>
          </p:nvPr>
        </p:nvSpPr>
        <p:spPr>
          <a:xfrm>
            <a:off x="2271713" y="9322649"/>
            <a:ext cx="2314575" cy="53551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322649"/>
            <a:ext cx="1543050" cy="535517"/>
          </a:xfrm>
          <a:prstGeom prst="rect">
            <a:avLst/>
          </a:prstGeom>
        </p:spPr>
        <p:txBody>
          <a:bodyPr vert="horz" lIns="91440" tIns="45720" rIns="91440" bIns="45720" rtlCol="0" anchor="ctr"/>
          <a:lstStyle>
            <a:lvl1pPr algn="r">
              <a:defRPr sz="900">
                <a:solidFill>
                  <a:schemeClr val="tx1">
                    <a:tint val="75000"/>
                  </a:schemeClr>
                </a:solidFill>
              </a:defRPr>
            </a:lvl1pPr>
          </a:lstStyle>
          <a:p>
            <a:fld id="{9C267FD3-7B64-4839-9164-1FDF08AC7BF6}" type="slidenum">
              <a:rPr lang="en-US" smtClean="0"/>
              <a:t>‹#›</a:t>
            </a:fld>
            <a:endParaRPr lang="en-US"/>
          </a:p>
        </p:txBody>
      </p:sp>
    </p:spTree>
    <p:extLst>
      <p:ext uri="{BB962C8B-B14F-4D97-AF65-F5344CB8AC3E}">
        <p14:creationId xmlns:p14="http://schemas.microsoft.com/office/powerpoint/2010/main" val="3387319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toula.nvrealtygroup.com/property-ctar/18020885-40-kiawah-island-club-drive-kiawah-island-sc-29455/" TargetMode="External"/><Relationship Id="rId5" Type="http://schemas.openxmlformats.org/officeDocument/2006/relationships/hyperlink" Target="http://toula.nvrealtygroup.com/" TargetMode="External"/><Relationship Id="rId10" Type="http://schemas.openxmlformats.org/officeDocument/2006/relationships/hyperlink" Target="https://vimeo.com/281204172" TargetMode="External"/><Relationship Id="rId4" Type="http://schemas.openxmlformats.org/officeDocument/2006/relationships/hyperlink" Target="mailto:toulad@nvrealtygroup.com" TargetMode="External"/><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a:extLst>
              <a:ext uri="{FF2B5EF4-FFF2-40B4-BE49-F238E27FC236}">
                <a16:creationId xmlns:a16="http://schemas.microsoft.com/office/drawing/2014/main" id="{A7ECA17F-70E7-47A0-AC1B-B2A79EC25B53}"/>
              </a:ext>
            </a:extLst>
          </p:cNvPr>
          <p:cNvSpPr txBox="1">
            <a:spLocks noChangeArrowheads="1"/>
          </p:cNvSpPr>
          <p:nvPr/>
        </p:nvSpPr>
        <p:spPr bwMode="auto">
          <a:xfrm>
            <a:off x="320676" y="5769083"/>
            <a:ext cx="4009926" cy="1814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0574" tIns="20574" rIns="20574" bIns="20574" numCol="1" anchor="t" anchorCtr="0" compatLnSpc="1">
            <a:prstTxWarp prst="textNoShape">
              <a:avLst/>
            </a:prstTxWarp>
          </a:bodyPr>
          <a:lstStyle/>
          <a:p>
            <a:pPr defTabSz="514350" eaLnBrk="0" fontAlgn="base" hangingPunct="0">
              <a:spcBef>
                <a:spcPct val="0"/>
              </a:spcBef>
              <a:spcAft>
                <a:spcPct val="0"/>
              </a:spcAft>
            </a:pPr>
            <a:r>
              <a:rPr lang="en-US" altLang="en-US" sz="1100" i="1" dirty="0">
                <a:solidFill>
                  <a:srgbClr val="000000"/>
                </a:solidFill>
                <a:latin typeface="Calibri" panose="020F0502020204030204" pitchFamily="34" charset="0"/>
              </a:rPr>
              <a:t>Nestled in the Settlement, one of Kiawah Island's most exclusive communities, this home is being offered furnished with a Kiawah Island Club Social Membership. The Settlement is a quiet neighborhood with manicured landscapes, serene lagoons, and abundant wildlife. The mahogany and beveled glass double entry doors open to a large foyer with a study to one side and a formal dining room to the other. Beyond that is an expansive living area with a grand fireplace and French patio doors which open to a deck and views of the lagoon and the 11th hole of The River Course. The open floor plan allows the living area to seamlessly flow to the gourmet kitchen and casual dining area. This 4,450 sf home has 5-bedroom, 5.5 baths, Heart pine flooring, custom cabinetry, granite counters, stainless steel appliances, cooking island, wet bar, butler's pantry, laundry room, several living areas, screened porch, built-in BBQ and a  fenced yard. </a:t>
            </a:r>
            <a:endParaRPr lang="en-US" altLang="en-US" sz="1100" i="1" dirty="0">
              <a:latin typeface="Arial" panose="020B0604020202020204" pitchFamily="34" charset="0"/>
            </a:endParaRPr>
          </a:p>
        </p:txBody>
      </p:sp>
      <p:grpSp>
        <p:nvGrpSpPr>
          <p:cNvPr id="3" name="Group 2">
            <a:extLst>
              <a:ext uri="{FF2B5EF4-FFF2-40B4-BE49-F238E27FC236}">
                <a16:creationId xmlns:a16="http://schemas.microsoft.com/office/drawing/2014/main" id="{B37E70EE-15AD-4E25-A191-189F778B11D2}"/>
              </a:ext>
            </a:extLst>
          </p:cNvPr>
          <p:cNvGrpSpPr/>
          <p:nvPr/>
        </p:nvGrpSpPr>
        <p:grpSpPr>
          <a:xfrm>
            <a:off x="320676" y="5684077"/>
            <a:ext cx="6632290" cy="4130157"/>
            <a:chOff x="320676" y="5684077"/>
            <a:chExt cx="6632290" cy="4130157"/>
          </a:xfrm>
        </p:grpSpPr>
        <p:sp>
          <p:nvSpPr>
            <p:cNvPr id="9" name="Text Box 11">
              <a:extLst>
                <a:ext uri="{FF2B5EF4-FFF2-40B4-BE49-F238E27FC236}">
                  <a16:creationId xmlns:a16="http://schemas.microsoft.com/office/drawing/2014/main" id="{884F8126-7172-464B-9BF1-02367CC9F0A0}"/>
                </a:ext>
              </a:extLst>
            </p:cNvPr>
            <p:cNvSpPr txBox="1">
              <a:spLocks noChangeArrowheads="1"/>
            </p:cNvSpPr>
            <p:nvPr/>
          </p:nvSpPr>
          <p:spPr bwMode="auto">
            <a:xfrm>
              <a:off x="4373868" y="5858726"/>
              <a:ext cx="2579098" cy="28928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0574" tIns="20574" rIns="20574" bIns="20574" numCol="1" anchor="t" anchorCtr="0" compatLnSpc="1">
              <a:prstTxWarp prst="textNoShape">
                <a:avLst/>
              </a:prstTxWarp>
            </a:bodyPr>
            <a:lstStyle/>
            <a:p>
              <a:pPr defTabSz="514350" eaLnBrk="0" fontAlgn="base" hangingPunct="0">
                <a:lnSpc>
                  <a:spcPct val="150000"/>
                </a:lnSpc>
                <a:spcBef>
                  <a:spcPct val="0"/>
                </a:spcBef>
                <a:spcAft>
                  <a:spcPct val="0"/>
                </a:spcAft>
                <a:buSzPts val="1000"/>
                <a:buFont typeface="Symbol" panose="05050102010706020507" pitchFamily="18" charset="2"/>
                <a:buChar char="·"/>
              </a:pPr>
              <a:r>
                <a:rPr lang="en-US" altLang="en-US" sz="1400" b="1" i="1" dirty="0">
                  <a:solidFill>
                    <a:srgbClr val="000000"/>
                  </a:solidFill>
                  <a:latin typeface="Arial" panose="020B0604020202020204" pitchFamily="34" charset="0"/>
                </a:rPr>
                <a:t> Lagoon &amp; Golf Views</a:t>
              </a:r>
            </a:p>
            <a:p>
              <a:pPr defTabSz="514350" eaLnBrk="0" fontAlgn="base" hangingPunct="0">
                <a:lnSpc>
                  <a:spcPct val="150000"/>
                </a:lnSpc>
                <a:spcBef>
                  <a:spcPct val="0"/>
                </a:spcBef>
                <a:spcAft>
                  <a:spcPct val="0"/>
                </a:spcAft>
                <a:buSzPts val="1000"/>
                <a:buFont typeface="Symbol" panose="05050102010706020507" pitchFamily="18" charset="2"/>
                <a:buChar char="·"/>
              </a:pPr>
              <a:r>
                <a:rPr lang="en-US" altLang="en-US" sz="1400" b="1" i="1" dirty="0">
                  <a:solidFill>
                    <a:srgbClr val="000000"/>
                  </a:solidFill>
                  <a:latin typeface="Arial" panose="020B0604020202020204" pitchFamily="34" charset="0"/>
                </a:rPr>
                <a:t> 5  bedrooms</a:t>
              </a:r>
            </a:p>
            <a:p>
              <a:pPr defTabSz="514350" eaLnBrk="0" fontAlgn="base" hangingPunct="0">
                <a:lnSpc>
                  <a:spcPct val="150000"/>
                </a:lnSpc>
                <a:spcBef>
                  <a:spcPct val="0"/>
                </a:spcBef>
                <a:spcAft>
                  <a:spcPct val="0"/>
                </a:spcAft>
                <a:buSzPts val="1000"/>
                <a:buFont typeface="Symbol" panose="05050102010706020507" pitchFamily="18" charset="2"/>
                <a:buChar char="·"/>
              </a:pPr>
              <a:r>
                <a:rPr lang="en-US" altLang="en-US" sz="1400" b="1" i="1" dirty="0">
                  <a:solidFill>
                    <a:srgbClr val="000000"/>
                  </a:solidFill>
                  <a:latin typeface="Arial" panose="020B0604020202020204" pitchFamily="34" charset="0"/>
                </a:rPr>
                <a:t> 5 full, 1 half baths  </a:t>
              </a:r>
            </a:p>
            <a:p>
              <a:pPr defTabSz="514350" eaLnBrk="0" fontAlgn="base" hangingPunct="0">
                <a:lnSpc>
                  <a:spcPct val="150000"/>
                </a:lnSpc>
                <a:spcBef>
                  <a:spcPct val="0"/>
                </a:spcBef>
                <a:spcAft>
                  <a:spcPct val="0"/>
                </a:spcAft>
                <a:buSzPts val="1000"/>
                <a:buFont typeface="Symbol" panose="05050102010706020507" pitchFamily="18" charset="2"/>
                <a:buChar char="·"/>
              </a:pPr>
              <a:r>
                <a:rPr lang="en-US" altLang="en-US" sz="1400" b="1" i="1" dirty="0">
                  <a:solidFill>
                    <a:srgbClr val="000000"/>
                  </a:solidFill>
                  <a:latin typeface="Arial" panose="020B0604020202020204" pitchFamily="34" charset="0"/>
                </a:rPr>
                <a:t> 4,550 sq. ft;: 0.42 acres</a:t>
              </a:r>
              <a:endParaRPr lang="en-US" altLang="en-US" sz="1400" b="1" dirty="0">
                <a:solidFill>
                  <a:srgbClr val="000000"/>
                </a:solidFill>
                <a:latin typeface="Arial" panose="020B0604020202020204" pitchFamily="34" charset="0"/>
              </a:endParaRPr>
            </a:p>
            <a:p>
              <a:pPr defTabSz="514350" eaLnBrk="0" fontAlgn="base" hangingPunct="0">
                <a:lnSpc>
                  <a:spcPct val="150000"/>
                </a:lnSpc>
                <a:spcBef>
                  <a:spcPct val="0"/>
                </a:spcBef>
                <a:spcAft>
                  <a:spcPct val="0"/>
                </a:spcAft>
                <a:buSzPts val="1000"/>
                <a:buFont typeface="Symbol" panose="05050102010706020507" pitchFamily="18" charset="2"/>
                <a:buChar char="·"/>
              </a:pPr>
              <a:r>
                <a:rPr lang="en-US" altLang="en-US" sz="1400" b="1" i="1" dirty="0">
                  <a:solidFill>
                    <a:srgbClr val="000000"/>
                  </a:solidFill>
                  <a:latin typeface="Arial" panose="020B0604020202020204" pitchFamily="34" charset="0"/>
                </a:rPr>
                <a:t> KIC Social Membership</a:t>
              </a:r>
            </a:p>
            <a:p>
              <a:pPr defTabSz="514350" eaLnBrk="0" fontAlgn="base" hangingPunct="0">
                <a:lnSpc>
                  <a:spcPct val="150000"/>
                </a:lnSpc>
                <a:spcBef>
                  <a:spcPct val="0"/>
                </a:spcBef>
                <a:spcAft>
                  <a:spcPct val="0"/>
                </a:spcAft>
                <a:buSzPts val="1000"/>
                <a:buFont typeface="Symbol" panose="05050102010706020507" pitchFamily="18" charset="2"/>
                <a:buChar char="·"/>
              </a:pPr>
              <a:r>
                <a:rPr lang="en-US" altLang="en-US" sz="1400" b="1" i="1" dirty="0">
                  <a:solidFill>
                    <a:srgbClr val="000000"/>
                  </a:solidFill>
                  <a:latin typeface="Arial" panose="020B0604020202020204" pitchFamily="34" charset="0"/>
                </a:rPr>
                <a:t> Offered at $2,395,000</a:t>
              </a:r>
            </a:p>
            <a:p>
              <a:pPr defTabSz="514350" eaLnBrk="0" fontAlgn="base" hangingPunct="0">
                <a:lnSpc>
                  <a:spcPct val="150000"/>
                </a:lnSpc>
                <a:spcBef>
                  <a:spcPct val="0"/>
                </a:spcBef>
                <a:spcAft>
                  <a:spcPct val="0"/>
                </a:spcAft>
                <a:buSzPts val="1000"/>
              </a:pPr>
              <a:r>
                <a:rPr lang="en-US" sz="1400" dirty="0"/>
                <a:t>    </a:t>
              </a:r>
              <a:r>
                <a:rPr lang="en-US" b="1" dirty="0"/>
                <a:t>MLS® #18020885</a:t>
              </a:r>
            </a:p>
            <a:p>
              <a:pPr defTabSz="514350" eaLnBrk="0" fontAlgn="base" hangingPunct="0">
                <a:lnSpc>
                  <a:spcPct val="150000"/>
                </a:lnSpc>
                <a:spcBef>
                  <a:spcPct val="0"/>
                </a:spcBef>
                <a:spcAft>
                  <a:spcPct val="0"/>
                </a:spcAft>
                <a:buSzPts val="1000"/>
              </a:pPr>
              <a:endParaRPr lang="en-US" altLang="en-US" sz="1400" b="1" i="1" dirty="0">
                <a:solidFill>
                  <a:srgbClr val="000000"/>
                </a:solidFill>
                <a:latin typeface="Arial" panose="020B0604020202020204" pitchFamily="34" charset="0"/>
              </a:endParaRPr>
            </a:p>
            <a:p>
              <a:pPr defTabSz="514350" eaLnBrk="0" fontAlgn="base" hangingPunct="0">
                <a:spcBef>
                  <a:spcPct val="0"/>
                </a:spcBef>
                <a:spcAft>
                  <a:spcPct val="0"/>
                </a:spcAft>
              </a:pPr>
              <a:endParaRPr lang="en-US" altLang="en-US" sz="1013" dirty="0">
                <a:latin typeface="Arial" panose="020B0604020202020204" pitchFamily="34" charset="0"/>
              </a:endParaRPr>
            </a:p>
          </p:txBody>
        </p:sp>
        <p:grpSp>
          <p:nvGrpSpPr>
            <p:cNvPr id="19" name="Group 18">
              <a:extLst>
                <a:ext uri="{FF2B5EF4-FFF2-40B4-BE49-F238E27FC236}">
                  <a16:creationId xmlns:a16="http://schemas.microsoft.com/office/drawing/2014/main" id="{39324172-2BDA-46A4-B822-5648F1B8B848}"/>
                </a:ext>
              </a:extLst>
            </p:cNvPr>
            <p:cNvGrpSpPr/>
            <p:nvPr/>
          </p:nvGrpSpPr>
          <p:grpSpPr>
            <a:xfrm>
              <a:off x="343425" y="8416900"/>
              <a:ext cx="6007221" cy="1397334"/>
              <a:chOff x="304934" y="2834130"/>
              <a:chExt cx="6007221" cy="1397334"/>
            </a:xfrm>
          </p:grpSpPr>
          <p:pic>
            <p:nvPicPr>
              <p:cNvPr id="20" name="Picture 19">
                <a:extLst>
                  <a:ext uri="{FF2B5EF4-FFF2-40B4-BE49-F238E27FC236}">
                    <a16:creationId xmlns:a16="http://schemas.microsoft.com/office/drawing/2014/main" id="{089DB29D-390C-4B74-9F25-6B37A2A64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34" y="2834130"/>
                <a:ext cx="1222505" cy="1397334"/>
              </a:xfrm>
              <a:prstGeom prst="rect">
                <a:avLst/>
              </a:prstGeom>
            </p:spPr>
          </p:pic>
          <p:pic>
            <p:nvPicPr>
              <p:cNvPr id="21" name="Picture 20">
                <a:extLst>
                  <a:ext uri="{FF2B5EF4-FFF2-40B4-BE49-F238E27FC236}">
                    <a16:creationId xmlns:a16="http://schemas.microsoft.com/office/drawing/2014/main" id="{F88810AF-B5B6-4E10-B8B7-BCDDD3B82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696" y="2969581"/>
                <a:ext cx="1573459" cy="1261883"/>
              </a:xfrm>
              <a:prstGeom prst="rect">
                <a:avLst/>
              </a:prstGeom>
            </p:spPr>
          </p:pic>
          <p:sp>
            <p:nvSpPr>
              <p:cNvPr id="22" name="TextBox 21">
                <a:extLst>
                  <a:ext uri="{FF2B5EF4-FFF2-40B4-BE49-F238E27FC236}">
                    <a16:creationId xmlns:a16="http://schemas.microsoft.com/office/drawing/2014/main" id="{0B047529-9955-4D93-B246-FC8647558DF4}"/>
                  </a:ext>
                </a:extLst>
              </p:cNvPr>
              <p:cNvSpPr txBox="1"/>
              <p:nvPr/>
            </p:nvSpPr>
            <p:spPr>
              <a:xfrm>
                <a:off x="1699982" y="2932632"/>
                <a:ext cx="2995448" cy="1261884"/>
              </a:xfrm>
              <a:prstGeom prst="rect">
                <a:avLst/>
              </a:prstGeom>
              <a:noFill/>
            </p:spPr>
            <p:txBody>
              <a:bodyPr wrap="square" rtlCol="0">
                <a:spAutoFit/>
              </a:bodyPr>
              <a:lstStyle/>
              <a:p>
                <a:r>
                  <a:rPr lang="en-US" sz="2000" b="1" i="1" dirty="0">
                    <a:latin typeface="Lucida Calligraphy" panose="03010101010101010101" pitchFamily="66" charset="0"/>
                  </a:rPr>
                  <a:t>Toula DiGiovanni</a:t>
                </a:r>
              </a:p>
              <a:p>
                <a:r>
                  <a:rPr lang="en-US" sz="2000" dirty="0">
                    <a:latin typeface="Lucida Calligraphy" panose="03010101010101010101" pitchFamily="66" charset="0"/>
                  </a:rPr>
                  <a:t>     </a:t>
                </a:r>
                <a:r>
                  <a:rPr lang="en-US" sz="2000" b="1" dirty="0">
                    <a:latin typeface="Lucida Calligraphy" panose="03010101010101010101" pitchFamily="66" charset="0"/>
                  </a:rPr>
                  <a:t>843.469.7555</a:t>
                </a:r>
              </a:p>
              <a:p>
                <a:r>
                  <a:rPr lang="en-US" dirty="0">
                    <a:hlinkClick r:id="rId4"/>
                  </a:rPr>
                  <a:t>toulad@nvrealtygroup.com</a:t>
                </a:r>
                <a:endParaRPr lang="en-US" dirty="0"/>
              </a:p>
              <a:p>
                <a:r>
                  <a:rPr lang="en-US" dirty="0">
                    <a:hlinkClick r:id="rId5"/>
                  </a:rPr>
                  <a:t>toula.nvrealtygroup.com</a:t>
                </a:r>
                <a:endParaRPr lang="en-US" dirty="0"/>
              </a:p>
            </p:txBody>
          </p:sp>
        </p:grpSp>
        <p:cxnSp>
          <p:nvCxnSpPr>
            <p:cNvPr id="1033" name="AutoShape 9">
              <a:extLst>
                <a:ext uri="{FF2B5EF4-FFF2-40B4-BE49-F238E27FC236}">
                  <a16:creationId xmlns:a16="http://schemas.microsoft.com/office/drawing/2014/main" id="{AD17DD54-A2C9-41CD-B314-C9093BA116F3}"/>
                </a:ext>
              </a:extLst>
            </p:cNvPr>
            <p:cNvCxnSpPr>
              <a:cxnSpLocks noChangeShapeType="1"/>
            </p:cNvCxnSpPr>
            <p:nvPr/>
          </p:nvCxnSpPr>
          <p:spPr bwMode="auto">
            <a:xfrm>
              <a:off x="320676" y="5684077"/>
              <a:ext cx="6251580" cy="0"/>
            </a:xfrm>
            <a:prstGeom prst="straightConnector1">
              <a:avLst/>
            </a:prstGeom>
            <a:noFill/>
            <a:ln w="190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
        <p:nvSpPr>
          <p:cNvPr id="7" name="Text Box 5">
            <a:extLst>
              <a:ext uri="{FF2B5EF4-FFF2-40B4-BE49-F238E27FC236}">
                <a16:creationId xmlns:a16="http://schemas.microsoft.com/office/drawing/2014/main" id="{3D043FA1-8848-407C-8DD4-FF1445BE1165}"/>
              </a:ext>
            </a:extLst>
          </p:cNvPr>
          <p:cNvSpPr txBox="1">
            <a:spLocks noChangeArrowheads="1"/>
          </p:cNvSpPr>
          <p:nvPr/>
        </p:nvSpPr>
        <p:spPr bwMode="auto">
          <a:xfrm>
            <a:off x="-1524" y="1692701"/>
            <a:ext cx="6858000" cy="354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0574" tIns="20574" rIns="20574" bIns="20574" numCol="1" anchor="t" anchorCtr="0" compatLnSpc="1">
            <a:prstTxWarp prst="textNoShape">
              <a:avLst/>
            </a:prstTxWarp>
          </a:bodyPr>
          <a:lstStyle/>
          <a:p>
            <a:pPr algn="ctr" defTabSz="514350" eaLnBrk="0" fontAlgn="base" hangingPunct="0">
              <a:spcBef>
                <a:spcPct val="0"/>
              </a:spcBef>
              <a:spcAft>
                <a:spcPct val="0"/>
              </a:spcAft>
            </a:pPr>
            <a:r>
              <a:rPr lang="en-US" altLang="en-US" sz="2000" b="1" i="1" dirty="0">
                <a:solidFill>
                  <a:srgbClr val="000000"/>
                </a:solidFill>
                <a:latin typeface="Bookman Old Style" panose="02050604050505020204" pitchFamily="18" charset="0"/>
              </a:rPr>
              <a:t> </a:t>
            </a:r>
            <a:r>
              <a:rPr lang="en-US" altLang="en-US" sz="2800" b="1" i="1" dirty="0">
                <a:solidFill>
                  <a:srgbClr val="000000"/>
                </a:solidFill>
                <a:latin typeface="Bookman Old Style" panose="02050604050505020204" pitchFamily="18" charset="0"/>
              </a:rPr>
              <a:t>40 Kiawah Island Club Drive</a:t>
            </a:r>
            <a:endParaRPr lang="en-US" altLang="en-US" sz="2000" dirty="0">
              <a:latin typeface="Arial" panose="020B0604020202020204" pitchFamily="34" charset="0"/>
            </a:endParaRPr>
          </a:p>
        </p:txBody>
      </p:sp>
      <p:cxnSp>
        <p:nvCxnSpPr>
          <p:cNvPr id="1030" name="AutoShape 6">
            <a:extLst>
              <a:ext uri="{FF2B5EF4-FFF2-40B4-BE49-F238E27FC236}">
                <a16:creationId xmlns:a16="http://schemas.microsoft.com/office/drawing/2014/main" id="{E35BDE65-EAF9-4839-8838-7F5023AF941F}"/>
              </a:ext>
            </a:extLst>
          </p:cNvPr>
          <p:cNvCxnSpPr>
            <a:cxnSpLocks noChangeShapeType="1"/>
          </p:cNvCxnSpPr>
          <p:nvPr/>
        </p:nvCxnSpPr>
        <p:spPr bwMode="auto">
          <a:xfrm>
            <a:off x="343425" y="1665658"/>
            <a:ext cx="6170453" cy="0"/>
          </a:xfrm>
          <a:prstGeom prst="straightConnector1">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1032" name="Picture 8" descr="IMG_0921_IMG_0925_copy">
            <a:hlinkClick r:id="rId6"/>
            <a:extLst>
              <a:ext uri="{FF2B5EF4-FFF2-40B4-BE49-F238E27FC236}">
                <a16:creationId xmlns:a16="http://schemas.microsoft.com/office/drawing/2014/main" id="{37874D48-07A7-4E54-A05D-B2C91C56270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3639"/>
          <a:stretch/>
        </p:blipFill>
        <p:spPr bwMode="auto">
          <a:xfrm>
            <a:off x="4509281" y="3903003"/>
            <a:ext cx="2027646" cy="1441888"/>
          </a:xfrm>
          <a:prstGeom prst="rect">
            <a:avLst/>
          </a:prstGeom>
          <a:noFill/>
          <a:ln>
            <a:noFill/>
          </a:ln>
          <a:effectLst>
            <a:outerShdw blurRad="152400" dist="35921" dir="2700000" algn="ctr" rotWithShape="0">
              <a:srgbClr val="000000"/>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6" name="Text Box 12">
            <a:extLst>
              <a:ext uri="{FF2B5EF4-FFF2-40B4-BE49-F238E27FC236}">
                <a16:creationId xmlns:a16="http://schemas.microsoft.com/office/drawing/2014/main" id="{58B620E9-D62D-4CB9-B564-5998E97E9425}"/>
              </a:ext>
            </a:extLst>
          </p:cNvPr>
          <p:cNvSpPr txBox="1">
            <a:spLocks noChangeArrowheads="1"/>
          </p:cNvSpPr>
          <p:nvPr/>
        </p:nvSpPr>
        <p:spPr bwMode="auto">
          <a:xfrm>
            <a:off x="17466" y="16921"/>
            <a:ext cx="6858000" cy="1543669"/>
          </a:xfrm>
          <a:prstGeom prst="rect">
            <a:avLst/>
          </a:prstGeom>
          <a:solidFill>
            <a:schemeClr val="accent1">
              <a:lumMod val="75000"/>
            </a:schemeClr>
          </a:solidFill>
          <a:ln w="12700" algn="ctr">
            <a:noFill/>
            <a:miter lim="800000"/>
            <a:headEnd/>
            <a:tailEnd/>
          </a:ln>
          <a:effectLst/>
          <a:extLst/>
        </p:spPr>
        <p:txBody>
          <a:bodyPr vert="horz" wrap="square" lIns="20574" tIns="20574" rIns="20574" bIns="20574" numCol="1" anchor="t" anchorCtr="0" compatLnSpc="1">
            <a:prstTxWarp prst="textNoShape">
              <a:avLst/>
            </a:prstTxWarp>
          </a:bodyPr>
          <a:lstStyle/>
          <a:p>
            <a:pPr algn="ctr" defTabSz="514350" eaLnBrk="0" fontAlgn="base" hangingPunct="0">
              <a:spcBef>
                <a:spcPct val="0"/>
              </a:spcBef>
              <a:spcAft>
                <a:spcPct val="0"/>
              </a:spcAft>
            </a:pPr>
            <a:r>
              <a:rPr lang="en-US" altLang="en-US" sz="1100" dirty="0">
                <a:solidFill>
                  <a:srgbClr val="000000"/>
                </a:solidFill>
                <a:latin typeface="Lucida Calligraphy" panose="03010101010101010101" pitchFamily="66" charset="0"/>
              </a:rPr>
              <a:t>  </a:t>
            </a:r>
          </a:p>
          <a:p>
            <a:pPr algn="ctr" defTabSz="514350" eaLnBrk="0" fontAlgn="base" hangingPunct="0">
              <a:spcBef>
                <a:spcPct val="0"/>
              </a:spcBef>
              <a:spcAft>
                <a:spcPct val="0"/>
              </a:spcAft>
            </a:pPr>
            <a:r>
              <a:rPr lang="en-US" altLang="en-US" sz="28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Extraordinary Kiawah Island Home</a:t>
            </a:r>
          </a:p>
          <a:p>
            <a:pPr algn="ctr" defTabSz="514350" eaLnBrk="0" fontAlgn="base" hangingPunct="0">
              <a:spcBef>
                <a:spcPct val="0"/>
              </a:spcBef>
              <a:spcAft>
                <a:spcPct val="0"/>
              </a:spcAft>
            </a:pPr>
            <a:r>
              <a:rPr lang="en-US" altLang="en-US"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Located In the Settlement  </a:t>
            </a:r>
          </a:p>
          <a:p>
            <a:pPr algn="ctr" defTabSz="514350" eaLnBrk="0" fontAlgn="base" hangingPunct="0">
              <a:spcBef>
                <a:spcPct val="0"/>
              </a:spcBef>
              <a:spcAft>
                <a:spcPct val="0"/>
              </a:spcAft>
            </a:pPr>
            <a:r>
              <a:rPr lang="en-US" altLang="en-US"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 of the Kiawah’s Private Club Communities</a:t>
            </a:r>
          </a:p>
          <a:p>
            <a:pPr algn="ctr" defTabSz="514350" eaLnBrk="0" fontAlgn="base" hangingPunct="0">
              <a:spcBef>
                <a:spcPct val="0"/>
              </a:spcBef>
              <a:spcAft>
                <a:spcPct val="0"/>
              </a:spcAft>
            </a:pPr>
            <a:r>
              <a:rPr lang="en-US" sz="2400" b="1" dirty="0">
                <a:solidFill>
                  <a:schemeClr val="bg1"/>
                </a:solidFill>
              </a:rPr>
              <a:t>* A Very Motivated Seller *</a:t>
            </a:r>
          </a:p>
          <a:p>
            <a:pPr algn="ctr" defTabSz="514350" eaLnBrk="0" fontAlgn="base" hangingPunct="0">
              <a:spcBef>
                <a:spcPct val="0"/>
              </a:spcBef>
              <a:spcAft>
                <a:spcPct val="0"/>
              </a:spcAft>
            </a:pPr>
            <a:endParaRPr lang="en-US" altLang="en-US" sz="20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defTabSz="514350" eaLnBrk="0" fontAlgn="base" hangingPunct="0">
              <a:spcBef>
                <a:spcPct val="0"/>
              </a:spcBef>
              <a:spcAft>
                <a:spcPct val="0"/>
              </a:spcAft>
            </a:pPr>
            <a:endParaRPr lang="en-US" altLang="en-US" sz="1013" dirty="0">
              <a:latin typeface="Arial" panose="020B0604020202020204" pitchFamily="34" charset="0"/>
            </a:endParaRPr>
          </a:p>
        </p:txBody>
      </p:sp>
      <p:pic>
        <p:nvPicPr>
          <p:cNvPr id="5" name="Picture 4">
            <a:hlinkClick r:id="rId6"/>
            <a:extLst>
              <a:ext uri="{FF2B5EF4-FFF2-40B4-BE49-F238E27FC236}">
                <a16:creationId xmlns:a16="http://schemas.microsoft.com/office/drawing/2014/main" id="{083FE0EB-C156-4AFF-B536-9E167B41C1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4235" y="2309318"/>
            <a:ext cx="2022692" cy="1345090"/>
          </a:xfrm>
          <a:prstGeom prst="rect">
            <a:avLst/>
          </a:prstGeom>
          <a:effectLst>
            <a:outerShdw blurRad="139700" dist="50800" dir="5400000" algn="ctr" rotWithShape="0">
              <a:schemeClr val="tx1"/>
            </a:outerShdw>
          </a:effectLst>
        </p:spPr>
      </p:pic>
      <p:pic>
        <p:nvPicPr>
          <p:cNvPr id="10" name="Picture 9">
            <a:hlinkClick r:id="rId6"/>
            <a:extLst>
              <a:ext uri="{FF2B5EF4-FFF2-40B4-BE49-F238E27FC236}">
                <a16:creationId xmlns:a16="http://schemas.microsoft.com/office/drawing/2014/main" id="{62F40519-D426-4D96-B74C-77A0DA896D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798" y="2252389"/>
            <a:ext cx="4068588" cy="2776811"/>
          </a:xfrm>
          <a:prstGeom prst="rect">
            <a:avLst/>
          </a:prstGeom>
          <a:effectLst>
            <a:outerShdw blurRad="152400" dist="50800" dir="5400000" algn="ctr" rotWithShape="0">
              <a:schemeClr val="tx1"/>
            </a:outerShdw>
          </a:effectLst>
        </p:spPr>
      </p:pic>
      <p:sp>
        <p:nvSpPr>
          <p:cNvPr id="2" name="TextBox 1">
            <a:hlinkClick r:id="rId10"/>
            <a:extLst>
              <a:ext uri="{FF2B5EF4-FFF2-40B4-BE49-F238E27FC236}">
                <a16:creationId xmlns:a16="http://schemas.microsoft.com/office/drawing/2014/main" id="{A91AB5D2-5FC5-4433-A609-8CE89950BF23}"/>
              </a:ext>
            </a:extLst>
          </p:cNvPr>
          <p:cNvSpPr txBox="1"/>
          <p:nvPr/>
        </p:nvSpPr>
        <p:spPr>
          <a:xfrm>
            <a:off x="309249" y="5199684"/>
            <a:ext cx="2168524" cy="400110"/>
          </a:xfrm>
          <a:prstGeom prst="rect">
            <a:avLst/>
          </a:prstGeom>
          <a:noFill/>
        </p:spPr>
        <p:txBody>
          <a:bodyPr wrap="square" rtlCol="0">
            <a:spAutoFit/>
          </a:bodyPr>
          <a:lstStyle/>
          <a:p>
            <a:r>
              <a:rPr lang="en-US" sz="2000" b="1" i="1" u="sng" dirty="0">
                <a:solidFill>
                  <a:srgbClr val="0070C0"/>
                </a:solidFill>
              </a:rPr>
              <a:t>Take A Video Tour</a:t>
            </a:r>
          </a:p>
        </p:txBody>
      </p:sp>
      <p:sp>
        <p:nvSpPr>
          <p:cNvPr id="23" name="TextBox 22">
            <a:extLst>
              <a:ext uri="{FF2B5EF4-FFF2-40B4-BE49-F238E27FC236}">
                <a16:creationId xmlns:a16="http://schemas.microsoft.com/office/drawing/2014/main" id="{C72C200B-0CEB-47C9-AACA-C72DB975F4FE}"/>
              </a:ext>
            </a:extLst>
          </p:cNvPr>
          <p:cNvSpPr txBox="1"/>
          <p:nvPr/>
        </p:nvSpPr>
        <p:spPr>
          <a:xfrm>
            <a:off x="2600318" y="5198962"/>
            <a:ext cx="1656666" cy="400110"/>
          </a:xfrm>
          <a:prstGeom prst="rect">
            <a:avLst/>
          </a:prstGeom>
          <a:noFill/>
        </p:spPr>
        <p:txBody>
          <a:bodyPr wrap="square" rtlCol="0">
            <a:spAutoFit/>
          </a:bodyPr>
          <a:lstStyle/>
          <a:p>
            <a:r>
              <a:rPr lang="en-US" sz="2000" b="1" i="1" u="sng" dirty="0">
                <a:solidFill>
                  <a:srgbClr val="0070C0"/>
                </a:solidFill>
                <a:hlinkClick r:id="rId6"/>
              </a:rPr>
              <a:t>More</a:t>
            </a:r>
            <a:r>
              <a:rPr lang="en-US" sz="2000" b="1" i="1" u="sng" dirty="0">
                <a:solidFill>
                  <a:srgbClr val="0070C0"/>
                </a:solidFill>
              </a:rPr>
              <a:t> Details</a:t>
            </a:r>
          </a:p>
        </p:txBody>
      </p:sp>
    </p:spTree>
    <p:extLst>
      <p:ext uri="{BB962C8B-B14F-4D97-AF65-F5344CB8AC3E}">
        <p14:creationId xmlns:p14="http://schemas.microsoft.com/office/powerpoint/2010/main" val="20462803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824</TotalTime>
  <Words>261</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Bookman Old Style</vt:lpstr>
      <vt:lpstr>Calibri</vt:lpstr>
      <vt:lpstr>Calibri Light</vt:lpstr>
      <vt:lpstr>Lucida Calligraphy</vt:lpstr>
      <vt:lpstr>Symbol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DiGiovanni</dc:creator>
  <cp:lastModifiedBy>Michael DiGiovanni</cp:lastModifiedBy>
  <cp:revision>24</cp:revision>
  <cp:lastPrinted>2018-07-27T20:20:59Z</cp:lastPrinted>
  <dcterms:created xsi:type="dcterms:W3CDTF">2018-07-27T19:54:47Z</dcterms:created>
  <dcterms:modified xsi:type="dcterms:W3CDTF">2018-08-31T16:40:23Z</dcterms:modified>
</cp:coreProperties>
</file>