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DB3"/>
    <a:srgbClr val="8B0047"/>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9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3/10/2025</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3/10/2025</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3/10/2025</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3/10/2025</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3/10/2025</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3/10/2025</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3/10/2025</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3/10/2025</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3/10/2025</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3/10/2025</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3/10/2025</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3/10/2025</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g"/><Relationship Id="rId17" Type="http://schemas.openxmlformats.org/officeDocument/2006/relationships/hyperlink" Target="https://socialboost-production.s3.us-west-2.amazonaws.com/vnlb5AyAS1iFpdxOnhudeMLv3Jjm-v1CHFkanz9ROs2sbAZLb46Kr2D9yYhc1Uig.mp4" TargetMode="External"/><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sv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FB912-2516-3BF6-30BB-49954A19454B}"/>
              </a:ext>
            </a:extLst>
          </p:cNvPr>
          <p:cNvSpPr/>
          <p:nvPr/>
        </p:nvSpPr>
        <p:spPr>
          <a:xfrm>
            <a:off x="96466" y="402076"/>
            <a:ext cx="7122268" cy="7833818"/>
          </a:xfrm>
          <a:prstGeom prst="rect">
            <a:avLst/>
          </a:prstGeom>
          <a:noFill/>
          <a:ln w="63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288588" y="83299"/>
            <a:ext cx="6738025" cy="724123"/>
          </a:xfrm>
          <a:solidFill>
            <a:schemeClr val="bg1"/>
          </a:solidFill>
          <a:ln>
            <a:noFill/>
          </a:ln>
        </p:spPr>
        <p:txBody>
          <a:bodyPr anchor="t">
            <a:noAutofit/>
          </a:bodyPr>
          <a:lstStyle/>
          <a:p>
            <a:r>
              <a:rPr lang="en-US" sz="3400" b="1" dirty="0">
                <a:solidFill>
                  <a:srgbClr val="011DB3"/>
                </a:solidFill>
                <a:latin typeface="Adobe Handwriting Frank" panose="03080402040302070206" pitchFamily="66" charset="0"/>
                <a:ea typeface="Rollerscript Smooth" panose="03050600040307000000" pitchFamily="66" charset="0"/>
              </a:rPr>
              <a:t>Agent Open House Thursday 3/13 from 1-3</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7" y="642016"/>
            <a:ext cx="6738026" cy="436340"/>
          </a:xfrm>
        </p:spPr>
        <p:txBody>
          <a:bodyPr>
            <a:normAutofit/>
          </a:bodyPr>
          <a:lstStyle/>
          <a:p>
            <a:r>
              <a:rPr lang="en-US" sz="2000" b="1" dirty="0">
                <a:solidFill>
                  <a:srgbClr val="011DB3"/>
                </a:solidFill>
                <a:latin typeface="Century Gothic" panose="020B0502020202020204" pitchFamily="34" charset="0"/>
              </a:rPr>
              <a:t>4118 E Amy Lane</a:t>
            </a:r>
          </a:p>
        </p:txBody>
      </p:sp>
      <p:sp>
        <p:nvSpPr>
          <p:cNvPr id="32" name="TextBox 31">
            <a:extLst>
              <a:ext uri="{FF2B5EF4-FFF2-40B4-BE49-F238E27FC236}">
                <a16:creationId xmlns:a16="http://schemas.microsoft.com/office/drawing/2014/main" id="{85F3BD85-556E-4F53-E605-BFBB04A5B55B}"/>
              </a:ext>
            </a:extLst>
          </p:cNvPr>
          <p:cNvSpPr txBox="1"/>
          <p:nvPr/>
        </p:nvSpPr>
        <p:spPr>
          <a:xfrm>
            <a:off x="0" y="955092"/>
            <a:ext cx="7315200" cy="276999"/>
          </a:xfrm>
          <a:prstGeom prst="rect">
            <a:avLst/>
          </a:prstGeom>
          <a:noFill/>
        </p:spPr>
        <p:txBody>
          <a:bodyPr wrap="square" rtlCol="0">
            <a:spAutoFit/>
          </a:bodyPr>
          <a:lstStyle/>
          <a:p>
            <a:pPr algn="ctr"/>
            <a:r>
              <a:rPr lang="en-US" sz="1200" b="1" dirty="0">
                <a:solidFill>
                  <a:srgbClr val="011DB3"/>
                </a:solidFill>
                <a:latin typeface="Century Gothic" panose="020B0502020202020204" pitchFamily="34" charset="0"/>
              </a:rPr>
              <a:t>The Villages in St Johns Woods | Johns Island, SC 29455 | MLS# 24029887 | $898,500</a:t>
            </a:r>
          </a:p>
        </p:txBody>
      </p:sp>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4492" y="4821976"/>
            <a:ext cx="506064" cy="595844"/>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4718" y="4821976"/>
            <a:ext cx="506064" cy="595844"/>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74605" y="4821976"/>
            <a:ext cx="506064" cy="595844"/>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8661163" y="5308596"/>
            <a:ext cx="479342"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9261277" y="5308596"/>
            <a:ext cx="479342"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8061050" y="5308596"/>
            <a:ext cx="479342" cy="246221"/>
          </a:xfrm>
          <a:prstGeom prst="rect">
            <a:avLst/>
          </a:prstGeom>
          <a:noFill/>
        </p:spPr>
        <p:txBody>
          <a:bodyPr wrap="square">
            <a:spAutoFit/>
          </a:bodyPr>
          <a:lstStyle/>
          <a:p>
            <a:pPr algn="ctr"/>
            <a:r>
              <a:rPr lang="en-US" sz="1000" dirty="0">
                <a:latin typeface="Century Gothic" panose="020B0502020202020204" pitchFamily="34" charset="0"/>
              </a:rPr>
              <a:t>4</a:t>
            </a:r>
          </a:p>
        </p:txBody>
      </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044654" y="1589213"/>
            <a:ext cx="1492854" cy="995236"/>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046597" y="2837350"/>
            <a:ext cx="1490911" cy="993941"/>
          </a:xfrm>
          <a:prstGeom prst="rect">
            <a:avLst/>
          </a:prstGeom>
        </p:spPr>
      </p:pic>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52584" y="1253997"/>
            <a:ext cx="3429000" cy="2286000"/>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152585" y="8323128"/>
            <a:ext cx="2286000" cy="646331"/>
          </a:xfrm>
          <a:prstGeom prst="rect">
            <a:avLst/>
          </a:prstGeom>
          <a:noFill/>
        </p:spPr>
        <p:txBody>
          <a:bodyPr wrap="square" rtlCol="0">
            <a:spAutoFit/>
          </a:bodyPr>
          <a:lstStyle/>
          <a:p>
            <a:r>
              <a:rPr lang="en-US" sz="1600" b="1" i="0" dirty="0">
                <a:solidFill>
                  <a:srgbClr val="011DB3"/>
                </a:solidFill>
                <a:effectLst/>
                <a:latin typeface="Century Gothic" panose="020B0502020202020204" pitchFamily="34" charset="0"/>
              </a:rPr>
              <a:t>Robyn Lane</a:t>
            </a:r>
            <a:br>
              <a:rPr lang="en-US" sz="1600" dirty="0">
                <a:solidFill>
                  <a:srgbClr val="011DB3"/>
                </a:solidFill>
                <a:latin typeface="Century Gothic" panose="020B0502020202020204" pitchFamily="34" charset="0"/>
              </a:rPr>
            </a:br>
            <a:r>
              <a:rPr lang="en-US" sz="1000" b="0" i="0" dirty="0">
                <a:solidFill>
                  <a:srgbClr val="011DB3"/>
                </a:solidFill>
                <a:effectLst/>
                <a:latin typeface="Century Gothic" panose="020B0502020202020204" pitchFamily="34" charset="0"/>
              </a:rPr>
              <a:t>843-222-5599</a:t>
            </a:r>
          </a:p>
          <a:p>
            <a:r>
              <a:rPr lang="en-US" sz="1000" b="0" i="0" dirty="0">
                <a:solidFill>
                  <a:srgbClr val="011DB3"/>
                </a:solidFill>
                <a:effectLst/>
                <a:latin typeface="Century Gothic" panose="020B0502020202020204" pitchFamily="34" charset="0"/>
              </a:rPr>
              <a:t>robynlane01@icloud.com</a:t>
            </a: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11">
            <a:extLst>
              <a:ext uri="{28A0092B-C50C-407E-A947-70E740481C1C}">
                <a14:useLocalDpi xmlns:a14="http://schemas.microsoft.com/office/drawing/2010/main" val="0"/>
              </a:ext>
            </a:extLst>
          </a:blip>
          <a:stretch/>
        </p:blipFill>
        <p:spPr>
          <a:xfrm>
            <a:off x="2889504" y="8323129"/>
            <a:ext cx="1536192" cy="640080"/>
          </a:xfrm>
          <a:prstGeom prst="rect">
            <a:avLst/>
          </a:prstGeom>
        </p:spPr>
      </p:pic>
      <p:sp>
        <p:nvSpPr>
          <p:cNvPr id="5" name="TextBox 4">
            <a:extLst>
              <a:ext uri="{FF2B5EF4-FFF2-40B4-BE49-F238E27FC236}">
                <a16:creationId xmlns:a16="http://schemas.microsoft.com/office/drawing/2014/main" id="{930B6364-BBA5-DD85-ACE9-4C6DA6EE40DC}"/>
              </a:ext>
            </a:extLst>
          </p:cNvPr>
          <p:cNvSpPr txBox="1"/>
          <p:nvPr/>
        </p:nvSpPr>
        <p:spPr>
          <a:xfrm>
            <a:off x="-3479381" y="592306"/>
            <a:ext cx="2967057" cy="6324808"/>
          </a:xfrm>
          <a:prstGeom prst="rect">
            <a:avLst/>
          </a:prstGeom>
          <a:noFill/>
        </p:spPr>
        <p:txBody>
          <a:bodyPr wrap="square" rtlCol="0">
            <a:spAutoFit/>
          </a:bodyPr>
          <a:lstStyle/>
          <a:p>
            <a:pPr algn="ctr"/>
            <a:r>
              <a:rPr lang="en-US" sz="900" dirty="0">
                <a:solidFill>
                  <a:schemeClr val="tx2"/>
                </a:solidFill>
                <a:latin typeface="Century Gothic" panose="020B0502020202020204" pitchFamily="34" charset="0"/>
              </a:rPr>
              <a:t>This stunning 5br, 4.5ba low country custom built home by </a:t>
            </a:r>
            <a:r>
              <a:rPr lang="en-US" sz="900" dirty="0" err="1">
                <a:solidFill>
                  <a:schemeClr val="tx2"/>
                </a:solidFill>
                <a:latin typeface="Century Gothic" panose="020B0502020202020204" pitchFamily="34" charset="0"/>
              </a:rPr>
              <a:t>Simonini</a:t>
            </a:r>
            <a:r>
              <a:rPr lang="en-US" sz="900" dirty="0">
                <a:solidFill>
                  <a:schemeClr val="tx2"/>
                </a:solidFill>
                <a:latin typeface="Century Gothic" panose="020B0502020202020204" pitchFamily="34" charset="0"/>
              </a:rPr>
              <a:t> Home Builders has been meticulously cared for situated on a .60 acre heavily treed lot on large pond in private gated community of Popular Grove. This spacious , two story, 4721 square foot home features master bedroom suite on the first level, full front porch, beautiful heart pine wood flooring, large entry foyer which separates the private study from formal dining room, open gourmet kitchen with Wolf 6 burner gas stove, built in </a:t>
            </a:r>
            <a:r>
              <a:rPr lang="en-US" sz="900" dirty="0" err="1">
                <a:solidFill>
                  <a:schemeClr val="tx2"/>
                </a:solidFill>
                <a:latin typeface="Century Gothic" panose="020B0502020202020204" pitchFamily="34" charset="0"/>
              </a:rPr>
              <a:t>SubZero</a:t>
            </a:r>
            <a:r>
              <a:rPr lang="en-US" sz="900" dirty="0">
                <a:solidFill>
                  <a:schemeClr val="tx2"/>
                </a:solidFill>
                <a:latin typeface="Century Gothic" panose="020B0502020202020204" pitchFamily="34" charset="0"/>
              </a:rPr>
              <a:t> refrigerator/freezer, dishwasher, microwave oven and large pantry. Half bath/Powder room under stairway and large utility room for washer and dryer and deep sink and built in cabinets off hallway. The smaller den with gas log fireplace opens to kitchen and breakfast room. The larger fireplace opens to kitchen and breakfast room and offers expansive views of the water year-round. The living room with its second gas log fireplace is great for entertaining away from dining areas. The large master bedroom suite is located on the first level and has travertine tile flooring in the master bath, his and hers walk in closets, separate vanities, soaking tub, and a large separate shower. There is a game room with separate stairs over the two-car garage large enough for a pool table. The second level boasts 4 spacious bedrooms and three bathrooms. On the rear of home is a large screened in porch and open deck overlooking firepit and pond. To reduce maintenance the exposed wood decking has been replaced with </a:t>
            </a:r>
            <a:r>
              <a:rPr lang="en-US" sz="900" dirty="0" err="1">
                <a:solidFill>
                  <a:schemeClr val="tx2"/>
                </a:solidFill>
                <a:latin typeface="Century Gothic" panose="020B0502020202020204" pitchFamily="34" charset="0"/>
              </a:rPr>
              <a:t>Trex</a:t>
            </a:r>
            <a:r>
              <a:rPr lang="en-US" sz="900" dirty="0">
                <a:solidFill>
                  <a:schemeClr val="tx2"/>
                </a:solidFill>
                <a:latin typeface="Century Gothic" panose="020B0502020202020204" pitchFamily="34" charset="0"/>
              </a:rPr>
              <a:t> decking and exposed rail caps with PVC. Yard has irrigation system and 120-gallon buried propane tank. Sellers just replaced roof with 50 year architectural shingles with transferable warranty. The two electric water heaters have been converted to a single LP gas fired tankless water heater. New epoxy coating on floors and newly finished walls now in two car garage. Neighborhood amenities include Privacy gate, Boat Ramp, Dock facilities, Exercise area, Pool, RV/boat storage and walking/jogging trails. Don't forget the fantastic equestrian center for your horses!</a:t>
            </a:r>
          </a:p>
        </p:txBody>
      </p:sp>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734246" y="1254417"/>
            <a:ext cx="3427740" cy="2285160"/>
          </a:xfrm>
          <a:prstGeom prst="rect">
            <a:avLst/>
          </a:prstGeom>
        </p:spPr>
      </p:pic>
      <p:pic>
        <p:nvPicPr>
          <p:cNvPr id="12" name="Picture 11">
            <a:extLst>
              <a:ext uri="{FF2B5EF4-FFF2-40B4-BE49-F238E27FC236}">
                <a16:creationId xmlns:a16="http://schemas.microsoft.com/office/drawing/2014/main" id="{F444B440-F0CA-57F1-A15B-5C1569EDD1F2}"/>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52585" y="7017493"/>
            <a:ext cx="1713539" cy="1142359"/>
          </a:xfrm>
          <a:prstGeom prst="rect">
            <a:avLst/>
          </a:prstGeom>
        </p:spPr>
      </p:pic>
      <p:pic>
        <p:nvPicPr>
          <p:cNvPr id="16" name="Picture 15">
            <a:extLst>
              <a:ext uri="{FF2B5EF4-FFF2-40B4-BE49-F238E27FC236}">
                <a16:creationId xmlns:a16="http://schemas.microsoft.com/office/drawing/2014/main" id="{C16D118F-402C-12E1-C34E-F4DC220E3473}"/>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17765" y="7017174"/>
            <a:ext cx="1714500" cy="1143000"/>
          </a:xfrm>
          <a:prstGeom prst="rect">
            <a:avLst/>
          </a:prstGeom>
        </p:spPr>
      </p:pic>
      <p:pic>
        <p:nvPicPr>
          <p:cNvPr id="18" name="Picture 17">
            <a:extLst>
              <a:ext uri="{FF2B5EF4-FFF2-40B4-BE49-F238E27FC236}">
                <a16:creationId xmlns:a16="http://schemas.microsoft.com/office/drawing/2014/main" id="{C2255E6F-30CB-9A44-54E4-80FAE8435970}"/>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682933" y="7017374"/>
            <a:ext cx="1713896" cy="1142597"/>
          </a:xfrm>
          <a:prstGeom prst="rect">
            <a:avLst/>
          </a:prstGeom>
        </p:spPr>
      </p:pic>
      <p:pic>
        <p:nvPicPr>
          <p:cNvPr id="20" name="Picture 19">
            <a:extLst>
              <a:ext uri="{FF2B5EF4-FFF2-40B4-BE49-F238E27FC236}">
                <a16:creationId xmlns:a16="http://schemas.microsoft.com/office/drawing/2014/main" id="{7B1D3718-1CD1-A274-FBD1-60FA4B212311}"/>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448117" y="7017173"/>
            <a:ext cx="1714499" cy="1143000"/>
          </a:xfrm>
          <a:prstGeom prst="rect">
            <a:avLst/>
          </a:prstGeom>
        </p:spPr>
      </p:pic>
      <p:sp>
        <p:nvSpPr>
          <p:cNvPr id="21" name="TextBox 20">
            <a:extLst>
              <a:ext uri="{FF2B5EF4-FFF2-40B4-BE49-F238E27FC236}">
                <a16:creationId xmlns:a16="http://schemas.microsoft.com/office/drawing/2014/main" id="{F813D680-6ECD-005C-3077-9E6D2DED5F90}"/>
              </a:ext>
            </a:extLst>
          </p:cNvPr>
          <p:cNvSpPr txBox="1"/>
          <p:nvPr/>
        </p:nvSpPr>
        <p:spPr>
          <a:xfrm>
            <a:off x="1895369" y="8943945"/>
            <a:ext cx="3524463" cy="200055"/>
          </a:xfrm>
          <a:prstGeom prst="rect">
            <a:avLst/>
          </a:prstGeom>
          <a:noFill/>
        </p:spPr>
        <p:txBody>
          <a:bodyPr wrap="square" rtlCol="0">
            <a:spAutoFit/>
          </a:bodyPr>
          <a:lstStyle/>
          <a:p>
            <a:pPr algn="ctr"/>
            <a:r>
              <a:rPr lang="en-US" sz="700" b="0" i="0" dirty="0">
                <a:solidFill>
                  <a:schemeClr val="tx2">
                    <a:lumMod val="40000"/>
                    <a:lumOff val="60000"/>
                  </a:schemeClr>
                </a:solidFill>
                <a:effectLst/>
                <a:latin typeface="Century Gothic" panose="020B0502020202020204" pitchFamily="34" charset="0"/>
              </a:rPr>
              <a:t>ERA Wilder Realty | 537 Folly Road | Charleston, SC 29412</a:t>
            </a:r>
          </a:p>
        </p:txBody>
      </p:sp>
      <p:sp>
        <p:nvSpPr>
          <p:cNvPr id="7" name="TextBox 6">
            <a:extLst>
              <a:ext uri="{FF2B5EF4-FFF2-40B4-BE49-F238E27FC236}">
                <a16:creationId xmlns:a16="http://schemas.microsoft.com/office/drawing/2014/main" id="{53EDAF66-DE50-54B0-C470-EBCDC12C6EC6}"/>
              </a:ext>
            </a:extLst>
          </p:cNvPr>
          <p:cNvSpPr txBox="1"/>
          <p:nvPr/>
        </p:nvSpPr>
        <p:spPr>
          <a:xfrm>
            <a:off x="236443" y="3524461"/>
            <a:ext cx="6842314" cy="3508653"/>
          </a:xfrm>
          <a:prstGeom prst="rect">
            <a:avLst/>
          </a:prstGeom>
          <a:noFill/>
        </p:spPr>
        <p:txBody>
          <a:bodyPr wrap="square" numCol="1" rtlCol="0" anchor="ctr">
            <a:spAutoFit/>
          </a:bodyPr>
          <a:lstStyle/>
          <a:p>
            <a:pPr algn="ctr"/>
            <a:r>
              <a:rPr lang="en-US" sz="1400" b="1" dirty="0">
                <a:solidFill>
                  <a:srgbClr val="C00000"/>
                </a:solidFill>
                <a:latin typeface="Century Gothic" panose="020B0502020202020204" pitchFamily="34" charset="0"/>
              </a:rPr>
              <a:t>BUBBLES, BITES, &amp; A BEAUTIFUL LISTING!  DRAWING FOR 50.00 GIFT CARD! </a:t>
            </a:r>
            <a:endParaRPr lang="en-US" sz="1050" b="1" dirty="0">
              <a:solidFill>
                <a:srgbClr val="C00000"/>
              </a:solidFill>
              <a:latin typeface="Century Gothic" panose="020B0502020202020204" pitchFamily="34" charset="0"/>
            </a:endParaRPr>
          </a:p>
          <a:p>
            <a:pPr algn="ctr"/>
            <a:endParaRPr lang="en-US" sz="1000" b="1" dirty="0">
              <a:solidFill>
                <a:srgbClr val="C00000"/>
              </a:solidFill>
              <a:latin typeface="Century Gothic" panose="020B0502020202020204" pitchFamily="34" charset="0"/>
            </a:endParaRPr>
          </a:p>
          <a:p>
            <a:pPr algn="ctr"/>
            <a:r>
              <a:rPr lang="en-US" sz="900" dirty="0">
                <a:solidFill>
                  <a:schemeClr val="tx2"/>
                </a:solidFill>
                <a:latin typeface="Century Gothic" panose="020B0502020202020204" pitchFamily="34" charset="0"/>
              </a:rPr>
              <a:t>LOCATION! This beautiful home on a nice corner lot in the sought-after Villages in St. Johns Woods neighborhood. This stunning residence Just Recently Painted boasts a wrap-around porch and is filled with exquisite upgrades, including crafted woodwork, travertine tile, and grass wallpaper throughout—truly a home that must be seen to be appreciated! As you enter the main floor, To the Right is the den or study, featuring gorgeous Pecky Cypress woodwork and a custom-built bookcase. Adjacent is the formal dining room, flowing into the gourmet kitchen, equipped with top-of-the-line Wolf and </a:t>
            </a:r>
            <a:r>
              <a:rPr lang="en-US" sz="900" dirty="0" err="1">
                <a:solidFill>
                  <a:schemeClr val="tx2"/>
                </a:solidFill>
                <a:latin typeface="Century Gothic" panose="020B0502020202020204" pitchFamily="34" charset="0"/>
              </a:rPr>
              <a:t>JennAir</a:t>
            </a:r>
            <a:r>
              <a:rPr lang="en-US" sz="900" dirty="0">
                <a:solidFill>
                  <a:schemeClr val="tx2"/>
                </a:solidFill>
                <a:latin typeface="Century Gothic" panose="020B0502020202020204" pitchFamily="34" charset="0"/>
              </a:rPr>
              <a:t> appliances. The kitchen opens into the grand great room, centered around a gas fireplace, and leads to a tranquil outdoor porch and freshly landscaped yard, providing a private and serene setting.</a:t>
            </a:r>
          </a:p>
          <a:p>
            <a:pPr algn="ctr"/>
            <a:r>
              <a:rPr lang="en-US" sz="900" dirty="0">
                <a:solidFill>
                  <a:schemeClr val="tx2"/>
                </a:solidFill>
                <a:latin typeface="Century Gothic" panose="020B0502020202020204" pitchFamily="34" charset="0"/>
              </a:rPr>
              <a:t>The primary bedroom suite on the main floor is both spacious and versatile, with additional flex space, an en-suite bathroom complete with a jetted tub, walk-in shower, and a custom mahogany walk-in closet.</a:t>
            </a:r>
          </a:p>
          <a:p>
            <a:pPr algn="ctr"/>
            <a:r>
              <a:rPr lang="en-US" sz="900" dirty="0">
                <a:solidFill>
                  <a:schemeClr val="tx2"/>
                </a:solidFill>
                <a:latin typeface="Century Gothic" panose="020B0502020202020204" pitchFamily="34" charset="0"/>
              </a:rPr>
              <a:t>Upstairs, you'll find the most recent addition to the home: a state-of-the-art theater room with intricate Pecky Cypress wood detail---a must-see! There's also ample storage space. A second bedroom, and a den or potential third bedroom, along with a full bathroom. The theater room addition adds approximately 277 sq. ft., bringing the home to around 2,692 Total sq. ft. (please measure if square footage is important). Be sure to see the finished 2 car garage. Also, there's an invisible fence for your pet!</a:t>
            </a:r>
          </a:p>
          <a:p>
            <a:pPr algn="ctr"/>
            <a:r>
              <a:rPr lang="en-US" sz="900" dirty="0">
                <a:solidFill>
                  <a:schemeClr val="tx2"/>
                </a:solidFill>
                <a:latin typeface="Century Gothic" panose="020B0502020202020204" pitchFamily="34" charset="0"/>
              </a:rPr>
              <a:t>Also, Most of the home's furniture and furnishings are available and being sold separately!</a:t>
            </a:r>
          </a:p>
          <a:p>
            <a:pPr algn="ctr"/>
            <a:r>
              <a:rPr lang="en-US" sz="900" dirty="0">
                <a:solidFill>
                  <a:schemeClr val="tx2"/>
                </a:solidFill>
                <a:latin typeface="Century Gothic" panose="020B0502020202020204" pitchFamily="34" charset="0"/>
              </a:rPr>
              <a:t>A separate water meter has been installed by the St. Johns Water Company exclusively for the outdoor irrigation system, a cost-saving feature! Residents of The Villages at St. Johns Woods enjoy outstanding amenities, including a saltwater resort-style pool, an outdoor clubhouse, a playground, and scenic walking trails. This home offers luxurious living in a vibrant community setting!</a:t>
            </a:r>
          </a:p>
          <a:p>
            <a:pPr algn="ctr"/>
            <a:r>
              <a:rPr lang="en-US" sz="900" dirty="0">
                <a:solidFill>
                  <a:schemeClr val="tx2"/>
                </a:solidFill>
                <a:latin typeface="Century Gothic" panose="020B0502020202020204" pitchFamily="34" charset="0"/>
              </a:rPr>
              <a:t>Close to restaurants and shopping and only 9 miles to downtown Charleston!</a:t>
            </a:r>
          </a:p>
          <a:p>
            <a:pPr algn="ctr"/>
            <a:endParaRPr lang="en-US" sz="900" dirty="0">
              <a:solidFill>
                <a:schemeClr val="tx2"/>
              </a:solidFill>
              <a:latin typeface="Century Gothic" panose="020B0502020202020204" pitchFamily="34" charset="0"/>
            </a:endParaRPr>
          </a:p>
          <a:p>
            <a:pPr algn="ctr"/>
            <a:r>
              <a:rPr lang="en-US" sz="900" dirty="0">
                <a:solidFill>
                  <a:schemeClr val="tx2"/>
                </a:solidFill>
                <a:latin typeface="Century Gothic" panose="020B0502020202020204" pitchFamily="34" charset="0"/>
                <a:hlinkClick r:id="rId17"/>
              </a:rPr>
              <a:t>TAKE A VIDEO TOUR</a:t>
            </a:r>
            <a:endParaRPr lang="en-US" sz="900" dirty="0">
              <a:solidFill>
                <a:schemeClr val="tx2"/>
              </a:solidFill>
              <a:latin typeface="Century Gothic" panose="020B0502020202020204" pitchFamily="34" charset="0"/>
            </a:endParaRPr>
          </a:p>
        </p:txBody>
      </p:sp>
      <p:sp>
        <p:nvSpPr>
          <p:cNvPr id="22" name="TextBox 21">
            <a:extLst>
              <a:ext uri="{FF2B5EF4-FFF2-40B4-BE49-F238E27FC236}">
                <a16:creationId xmlns:a16="http://schemas.microsoft.com/office/drawing/2014/main" id="{D3D59536-D480-9C7D-A846-515ADBDE2C49}"/>
              </a:ext>
            </a:extLst>
          </p:cNvPr>
          <p:cNvSpPr txBox="1"/>
          <p:nvPr/>
        </p:nvSpPr>
        <p:spPr>
          <a:xfrm>
            <a:off x="4876616" y="8323128"/>
            <a:ext cx="2286000" cy="646331"/>
          </a:xfrm>
          <a:prstGeom prst="rect">
            <a:avLst/>
          </a:prstGeom>
          <a:noFill/>
        </p:spPr>
        <p:txBody>
          <a:bodyPr wrap="square" rtlCol="0">
            <a:spAutoFit/>
          </a:bodyPr>
          <a:lstStyle/>
          <a:p>
            <a:pPr algn="r"/>
            <a:r>
              <a:rPr lang="en-US" sz="1600" b="1" i="0" dirty="0">
                <a:solidFill>
                  <a:srgbClr val="011DB3"/>
                </a:solidFill>
                <a:effectLst/>
                <a:latin typeface="Century Gothic" panose="020B0502020202020204" pitchFamily="34" charset="0"/>
              </a:rPr>
              <a:t>Jenny Siggelkow</a:t>
            </a:r>
            <a:br>
              <a:rPr lang="en-US" sz="1600" dirty="0">
                <a:solidFill>
                  <a:srgbClr val="011DB3"/>
                </a:solidFill>
                <a:latin typeface="Century Gothic" panose="020B0502020202020204" pitchFamily="34" charset="0"/>
              </a:rPr>
            </a:br>
            <a:r>
              <a:rPr lang="en-US" sz="1000" b="0" i="0" dirty="0">
                <a:solidFill>
                  <a:srgbClr val="011DB3"/>
                </a:solidFill>
                <a:effectLst/>
                <a:latin typeface="Century Gothic" panose="020B0502020202020204" pitchFamily="34" charset="0"/>
              </a:rPr>
              <a:t>843-901-3494</a:t>
            </a:r>
          </a:p>
          <a:p>
            <a:pPr algn="r"/>
            <a:r>
              <a:rPr lang="en-US" sz="1000" b="0" i="0" dirty="0">
                <a:solidFill>
                  <a:srgbClr val="011DB3"/>
                </a:solidFill>
                <a:effectLst/>
                <a:latin typeface="Century Gothic" panose="020B0502020202020204" pitchFamily="34" charset="0"/>
              </a:rPr>
              <a:t>jcsiggelkow@gmail.com</a:t>
            </a:r>
          </a:p>
        </p:txBody>
      </p:sp>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842</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Handwriting Frank</vt:lpstr>
      <vt:lpstr>Arial</vt:lpstr>
      <vt:lpstr>Calibri</vt:lpstr>
      <vt:lpstr>Calibri Light</vt:lpstr>
      <vt:lpstr>Century Gothic</vt:lpstr>
      <vt:lpstr>Office Theme</vt:lpstr>
      <vt:lpstr>Agent Open House Thursday 3/13 from 1-3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25</cp:revision>
  <dcterms:created xsi:type="dcterms:W3CDTF">2022-10-19T11:58:47Z</dcterms:created>
  <dcterms:modified xsi:type="dcterms:W3CDTF">2025-03-10T16:50:31Z</dcterms:modified>
</cp:coreProperties>
</file>