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F01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1560" y="-1740"/>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4"/>
            <a:ext cx="174879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8620" y="402804"/>
            <a:ext cx="511683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862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5097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038793" y="400474"/>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388620" y="2346962"/>
            <a:ext cx="699516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88620" y="9322648"/>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7/15/2018</a:t>
            </a:fld>
            <a:endParaRPr lang="en-US"/>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8"/>
            <a:ext cx="181356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18" Type="http://schemas.openxmlformats.org/officeDocument/2006/relationships/image" Target="../media/image17.jpeg"/><Relationship Id="rId3" Type="http://schemas.microsoft.com/office/2007/relationships/hdphoto" Target="../media/hdphoto1.wdp"/><Relationship Id="rId7" Type="http://schemas.openxmlformats.org/officeDocument/2006/relationships/image" Target="../media/image6.jpeg"/><Relationship Id="rId12" Type="http://schemas.openxmlformats.org/officeDocument/2006/relationships/image" Target="../media/image11.jpeg"/><Relationship Id="rId17" Type="http://schemas.openxmlformats.org/officeDocument/2006/relationships/image" Target="../media/image16.jpeg"/><Relationship Id="rId2" Type="http://schemas.openxmlformats.org/officeDocument/2006/relationships/image" Target="../media/image2.png"/><Relationship Id="rId16" Type="http://schemas.openxmlformats.org/officeDocument/2006/relationships/image" Target="../media/image15.jpe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5" Type="http://schemas.openxmlformats.org/officeDocument/2006/relationships/image" Target="../media/image14.jpeg"/><Relationship Id="rId10" Type="http://schemas.openxmlformats.org/officeDocument/2006/relationships/image" Target="../media/image9.jpeg"/><Relationship Id="rId4" Type="http://schemas.openxmlformats.org/officeDocument/2006/relationships/image" Target="../media/image3.gif"/><Relationship Id="rId9" Type="http://schemas.openxmlformats.org/officeDocument/2006/relationships/image" Target="../media/image8.jpeg"/><Relationship Id="rId1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extLst>
              <a:ext uri="{BEBA8EAE-BF5A-486C-A8C5-ECC9F3942E4B}">
                <a14:imgProps xmlns:a14="http://schemas.microsoft.com/office/drawing/2010/main">
                  <a14:imgLayer r:embed="rId3">
                    <a14:imgEffect>
                      <a14:artisticBlur/>
                    </a14:imgEffect>
                  </a14:imgLayer>
                </a14:imgProps>
              </a:ext>
            </a:extLst>
          </a:blip>
          <a:srcRect/>
          <a:stretch>
            <a:fillRect l="-47000" r="-4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160" y="-5081"/>
            <a:ext cx="7752080" cy="677108"/>
          </a:xfrm>
        </p:spPr>
        <p:txBody>
          <a:bodyPr>
            <a:noAutofit/>
          </a:bodyPr>
          <a:lstStyle/>
          <a:p>
            <a:r>
              <a:rPr lang="en-US" sz="2400" b="1" i="1" dirty="0">
                <a:solidFill>
                  <a:srgbClr val="AF0101"/>
                </a:solidFill>
                <a:effectLst>
                  <a:outerShdw blurRad="38100" dist="38100" dir="2700000" algn="tl">
                    <a:srgbClr val="000000">
                      <a:alpha val="43137"/>
                    </a:srgbClr>
                  </a:outerShdw>
                </a:effectLst>
                <a:latin typeface="Goudy Old Style" panose="02020502050305020303" pitchFamily="18" charset="0"/>
              </a:rPr>
              <a:t>POCKET LISTING - NOT ON MLS</a:t>
            </a:r>
            <a:br>
              <a:rPr lang="en-US" sz="2400" b="1" i="1" dirty="0">
                <a:solidFill>
                  <a:srgbClr val="AF0101"/>
                </a:solidFill>
                <a:effectLst>
                  <a:outerShdw blurRad="38100" dist="38100" dir="2700000" algn="tl">
                    <a:srgbClr val="000000">
                      <a:alpha val="43137"/>
                    </a:srgbClr>
                  </a:outerShdw>
                </a:effectLst>
                <a:latin typeface="Goudy Old Style" panose="02020502050305020303" pitchFamily="18" charset="0"/>
              </a:rPr>
            </a:br>
            <a:r>
              <a:rPr lang="en-US" sz="2400" b="1" i="1" dirty="0">
                <a:solidFill>
                  <a:srgbClr val="AF0101"/>
                </a:solidFill>
                <a:effectLst>
                  <a:outerShdw blurRad="38100" dist="38100" dir="2700000" algn="tl">
                    <a:srgbClr val="000000">
                      <a:alpha val="43137"/>
                    </a:srgbClr>
                  </a:outerShdw>
                </a:effectLst>
                <a:latin typeface="Goudy Old Style" panose="02020502050305020303" pitchFamily="18" charset="0"/>
              </a:rPr>
              <a:t>Four Seasons @ Cane Bay Plantation</a:t>
            </a:r>
            <a:endParaRPr lang="en-US" sz="2000" b="1" i="1" dirty="0">
              <a:solidFill>
                <a:srgbClr val="AF0101"/>
              </a:solidFill>
              <a:effectLst>
                <a:outerShdw blurRad="38100" dist="38100" dir="2700000" algn="tl">
                  <a:srgbClr val="000000">
                    <a:alpha val="43137"/>
                  </a:srgbClr>
                </a:outerShdw>
              </a:effectLst>
              <a:latin typeface="Goudy Old Style" panose="02020502050305020303" pitchFamily="18" charset="0"/>
            </a:endParaRPr>
          </a:p>
        </p:txBody>
      </p:sp>
      <p:sp>
        <p:nvSpPr>
          <p:cNvPr id="3" name="Subtitle 2"/>
          <p:cNvSpPr>
            <a:spLocks noGrp="1"/>
          </p:cNvSpPr>
          <p:nvPr>
            <p:ph type="subTitle" idx="1"/>
          </p:nvPr>
        </p:nvSpPr>
        <p:spPr>
          <a:xfrm>
            <a:off x="0" y="4519282"/>
            <a:ext cx="7772400" cy="4004607"/>
          </a:xfrm>
        </p:spPr>
        <p:txBody>
          <a:bodyPr anchor="ctr">
            <a:noAutofit/>
          </a:bodyPr>
          <a:lstStyle/>
          <a:p>
            <a:r>
              <a:rPr lang="en-US" sz="1400" b="1" i="1" dirty="0">
                <a:solidFill>
                  <a:schemeClr val="bg1"/>
                </a:solidFill>
                <a:latin typeface="Goudy Old Style" panose="02020502050305020303" pitchFamily="18" charset="0"/>
              </a:rPr>
              <a:t>2778 HSF MONT BLANC HOME - ONE STORY, BUILT IN </a:t>
            </a:r>
            <a:r>
              <a:rPr lang="en-US" sz="1400" b="1" i="1">
                <a:solidFill>
                  <a:schemeClr val="bg1"/>
                </a:solidFill>
                <a:latin typeface="Goudy Old Style" panose="02020502050305020303" pitchFamily="18" charset="0"/>
              </a:rPr>
              <a:t>2016 ON LAKE </a:t>
            </a:r>
            <a:r>
              <a:rPr lang="en-US" sz="1400" b="1" i="1" dirty="0">
                <a:solidFill>
                  <a:schemeClr val="bg1"/>
                </a:solidFill>
                <a:latin typeface="Goudy Old Style" panose="02020502050305020303" pitchFamily="18" charset="0"/>
              </a:rPr>
              <a:t>LOT</a:t>
            </a:r>
          </a:p>
          <a:p>
            <a:r>
              <a:rPr lang="en-US" sz="1250" dirty="0">
                <a:solidFill>
                  <a:schemeClr val="bg1"/>
                </a:solidFill>
                <a:latin typeface="Goudy Old Style" panose="02020502050305020303" pitchFamily="18" charset="0"/>
              </a:rPr>
              <a:t>Enter this gorgeous home in the spacious and welcoming foyer. Just off the foyer you’ll find your guest bedroom, guest bath and an open office/den space nicely tucked away from the family room and master.  Continue through the wide open foyer and find a half bath just off the kitchen and family room, with 10 foot soaring ceilings!  This open home is perfect for entertaining.  The gourmet kitchen is a cooks dream, dressed with an attractive farm sink and sleek white quartz countertops throughout (they are maintenance free!) High end stainless appliances, a 36” gas cooktop, upgraded expresso cabinetry and a low seamless counter for seating completes this appealing kitchen! The family room with an inviting fireplace is expanded by an added sunroom and a screened porch.  This home affords the luxury of many furniture options including wall space for your buffet in the dining area and a niche just off the foyer for a grand piece of furniture or perhaps a quaint reading nook! The master bedroom and bath leave nothing to be desired including a custom closet. You’ll find 5” walnut hardwood floors and 8 foot interior doors throughout the home. As well as trey ceilings in the master, great room and foyer.  Off the kitchen you’ll find a well equipped mudroom with custom cabinetry and quartz countertops that mirror the kitchen.  So much storage, additional counter space and the custom drop zone area will likely make this the most used room of the home!  The huge laundry room and three car garage round out this lovely home!  The garage floor is coated, walls painted and clean as a pin.  And if all of that is not enough, this home sites on one of the best lake lots in the community!  </a:t>
            </a:r>
          </a:p>
          <a:p>
            <a:r>
              <a:rPr lang="en-US" sz="1250" dirty="0">
                <a:solidFill>
                  <a:schemeClr val="bg1"/>
                </a:solidFill>
                <a:latin typeface="Goudy Old Style" panose="02020502050305020303" pitchFamily="18" charset="0"/>
              </a:rPr>
              <a:t>The community of four seasons itself has so much to offer!  21,000 </a:t>
            </a:r>
            <a:r>
              <a:rPr lang="en-US" sz="1250" dirty="0" err="1">
                <a:solidFill>
                  <a:schemeClr val="bg1"/>
                </a:solidFill>
                <a:latin typeface="Goudy Old Style" panose="02020502050305020303" pitchFamily="18" charset="0"/>
              </a:rPr>
              <a:t>sq</a:t>
            </a:r>
            <a:r>
              <a:rPr lang="en-US" sz="1250" dirty="0">
                <a:solidFill>
                  <a:schemeClr val="bg1"/>
                </a:solidFill>
                <a:latin typeface="Goudy Old Style" panose="02020502050305020303" pitchFamily="18" charset="0"/>
              </a:rPr>
              <a:t> foot clubhouse is currently under construction and scheduled to open this fall/winter. You’ll enjoy two outdoor saltwater pools overlooking the lake, an outdoor amphitheater, tennis, bocce and pickle ball courts! Too much more to mention, the amenities are second to none.  </a:t>
            </a:r>
          </a:p>
          <a:p>
            <a:r>
              <a:rPr lang="en-US" sz="1250" dirty="0">
                <a:solidFill>
                  <a:schemeClr val="bg1"/>
                </a:solidFill>
                <a:latin typeface="Goudy Old Style" panose="02020502050305020303" pitchFamily="18" charset="0"/>
              </a:rPr>
              <a:t>Call me to set up an appt to see this home before it’s too late. This is a pocket listing and is not advertised on MLS. </a:t>
            </a:r>
          </a:p>
        </p:txBody>
      </p:sp>
      <p:sp>
        <p:nvSpPr>
          <p:cNvPr id="17" name="Rectangle 16"/>
          <p:cNvSpPr/>
          <p:nvPr/>
        </p:nvSpPr>
        <p:spPr>
          <a:xfrm>
            <a:off x="0" y="9378047"/>
            <a:ext cx="7772400" cy="646331"/>
          </a:xfrm>
          <a:prstGeom prst="rect">
            <a:avLst/>
          </a:prstGeom>
        </p:spPr>
        <p:txBody>
          <a:bodyPr wrap="square">
            <a:spAutoFit/>
          </a:bodyPr>
          <a:lstStyle/>
          <a:p>
            <a:pPr algn="r"/>
            <a:r>
              <a:rPr lang="en-US" sz="1200" b="1" dirty="0">
                <a:solidFill>
                  <a:schemeClr val="tx2">
                    <a:lumMod val="10000"/>
                  </a:schemeClr>
                </a:solidFill>
                <a:latin typeface="Baskerville Old Face" panose="02020602080505020303" pitchFamily="18" charset="0"/>
              </a:rPr>
              <a:t>Shelley Monahan</a:t>
            </a:r>
            <a:br>
              <a:rPr lang="en-US" sz="1200" b="1" dirty="0">
                <a:solidFill>
                  <a:schemeClr val="tx2">
                    <a:lumMod val="10000"/>
                  </a:schemeClr>
                </a:solidFill>
                <a:latin typeface="Baskerville Old Face" panose="02020602080505020303" pitchFamily="18" charset="0"/>
              </a:rPr>
            </a:br>
            <a:r>
              <a:rPr lang="en-US" sz="1200" dirty="0">
                <a:solidFill>
                  <a:schemeClr val="tx2">
                    <a:lumMod val="10000"/>
                  </a:schemeClr>
                </a:solidFill>
                <a:latin typeface="Baskerville Old Face" panose="02020602080505020303" pitchFamily="18" charset="0"/>
              </a:rPr>
              <a:t>(843) 241-0695</a:t>
            </a:r>
          </a:p>
          <a:p>
            <a:pPr algn="r"/>
            <a:r>
              <a:rPr lang="en-US" sz="1200" dirty="0">
                <a:solidFill>
                  <a:schemeClr val="tx2">
                    <a:lumMod val="10000"/>
                  </a:schemeClr>
                </a:solidFill>
                <a:latin typeface="Baskerville Old Face" panose="02020602080505020303" pitchFamily="18" charset="0"/>
              </a:rPr>
              <a:t>shelleymonahan@kw.com</a:t>
            </a:r>
            <a:endParaRPr lang="en-US" sz="1000" dirty="0">
              <a:solidFill>
                <a:schemeClr val="tx2">
                  <a:lumMod val="10000"/>
                </a:schemeClr>
              </a:solidFill>
              <a:latin typeface="Baskerville Old Face" panose="02020602080505020303" pitchFamily="18" charset="0"/>
            </a:endParaRPr>
          </a:p>
        </p:txBody>
      </p:sp>
      <p:pic>
        <p:nvPicPr>
          <p:cNvPr id="26"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493294" y="9344025"/>
            <a:ext cx="785812" cy="71437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 y="9447297"/>
            <a:ext cx="1828799" cy="507831"/>
          </a:xfrm>
          <a:prstGeom prst="rect">
            <a:avLst/>
          </a:prstGeom>
        </p:spPr>
        <p:txBody>
          <a:bodyPr wrap="square">
            <a:spAutoFit/>
          </a:bodyPr>
          <a:lstStyle/>
          <a:p>
            <a:r>
              <a:rPr lang="en-US" sz="900" dirty="0">
                <a:solidFill>
                  <a:schemeClr val="tx2">
                    <a:lumMod val="10000"/>
                  </a:schemeClr>
                </a:solidFill>
                <a:latin typeface="Baskerville Old Face" panose="02020602080505020303" pitchFamily="18" charset="0"/>
              </a:rPr>
              <a:t>Keller Williams Realty Charleston</a:t>
            </a:r>
          </a:p>
          <a:p>
            <a:r>
              <a:rPr lang="en-US" sz="900" dirty="0">
                <a:solidFill>
                  <a:schemeClr val="tx2">
                    <a:lumMod val="10000"/>
                  </a:schemeClr>
                </a:solidFill>
                <a:latin typeface="Baskerville Old Face" panose="02020602080505020303" pitchFamily="18" charset="0"/>
              </a:rPr>
              <a:t>496 </a:t>
            </a:r>
            <a:r>
              <a:rPr lang="en-US" sz="900" dirty="0" err="1">
                <a:solidFill>
                  <a:schemeClr val="tx2">
                    <a:lumMod val="10000"/>
                  </a:schemeClr>
                </a:solidFill>
                <a:latin typeface="Baskerville Old Face" panose="02020602080505020303" pitchFamily="18" charset="0"/>
              </a:rPr>
              <a:t>Bramson</a:t>
            </a:r>
            <a:r>
              <a:rPr lang="en-US" sz="900" dirty="0">
                <a:solidFill>
                  <a:schemeClr val="tx2">
                    <a:lumMod val="10000"/>
                  </a:schemeClr>
                </a:solidFill>
                <a:latin typeface="Baskerville Old Face" panose="02020602080505020303" pitchFamily="18" charset="0"/>
              </a:rPr>
              <a:t> Ct Ste 200</a:t>
            </a:r>
          </a:p>
          <a:p>
            <a:r>
              <a:rPr lang="en-US" sz="900" dirty="0">
                <a:solidFill>
                  <a:schemeClr val="tx2">
                    <a:lumMod val="10000"/>
                  </a:schemeClr>
                </a:solidFill>
                <a:latin typeface="Baskerville Old Face" panose="02020602080505020303" pitchFamily="18" charset="0"/>
              </a:rPr>
              <a:t>Mt. Pleasant, SC 29464</a:t>
            </a:r>
          </a:p>
        </p:txBody>
      </p: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55447" y="3793834"/>
            <a:ext cx="948406" cy="638751"/>
          </a:xfrm>
          <a:prstGeom prst="rect">
            <a:avLst/>
          </a:prstGeom>
          <a:ln>
            <a:noFill/>
          </a:ln>
          <a:effectLst>
            <a:outerShdw blurRad="63500" sx="102000" sy="102000" algn="ctr" rotWithShape="0">
              <a:prstClr val="black">
                <a:alpha val="40000"/>
              </a:prstClr>
            </a:outerShdw>
          </a:effectLst>
        </p:spPr>
      </p:pic>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51303" y="3793834"/>
            <a:ext cx="947746" cy="643045"/>
          </a:xfrm>
          <a:prstGeom prst="rect">
            <a:avLst/>
          </a:prstGeom>
          <a:ln>
            <a:noFill/>
          </a:ln>
          <a:effectLst>
            <a:outerShdw blurRad="63500" sx="102000" sy="102000" algn="ctr" rotWithShape="0">
              <a:prstClr val="black">
                <a:alpha val="40000"/>
              </a:prstClr>
            </a:outerShdw>
          </a:effectLst>
        </p:spPr>
      </p:pic>
      <p:pic>
        <p:nvPicPr>
          <p:cNvPr id="19" name="Picture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3351" y="3793834"/>
            <a:ext cx="947746" cy="631672"/>
          </a:xfrm>
          <a:prstGeom prst="rect">
            <a:avLst/>
          </a:prstGeom>
          <a:ln>
            <a:noFill/>
          </a:ln>
          <a:effectLst>
            <a:outerShdw blurRad="63500" sx="102000" sy="102000" algn="ctr" rotWithShape="0">
              <a:prstClr val="black">
                <a:alpha val="40000"/>
              </a:prstClr>
            </a:outerShdw>
          </a:effectLst>
        </p:spPr>
      </p:pic>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468545" y="3793834"/>
            <a:ext cx="948406" cy="652503"/>
          </a:xfrm>
          <a:prstGeom prst="rect">
            <a:avLst/>
          </a:prstGeom>
          <a:ln>
            <a:noFill/>
          </a:ln>
          <a:effectLst>
            <a:outerShdw blurRad="63500" sx="102000" sy="102000" algn="ctr" rotWithShape="0">
              <a:prstClr val="black">
                <a:alpha val="40000"/>
              </a:prstClr>
            </a:outerShdw>
          </a:effectLst>
        </p:spPr>
      </p:pic>
      <p:pic>
        <p:nvPicPr>
          <p:cNvPr id="14" name="Picture 1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764399" y="3793834"/>
            <a:ext cx="947746" cy="631672"/>
          </a:xfrm>
          <a:prstGeom prst="rect">
            <a:avLst/>
          </a:prstGeom>
          <a:ln>
            <a:noFill/>
          </a:ln>
          <a:effectLst>
            <a:outerShdw blurRad="63500" sx="102000" sy="102000" algn="ctr" rotWithShape="0">
              <a:prstClr val="black">
                <a:alpha val="40000"/>
              </a:prstClr>
            </a:outerShdw>
          </a:effectLst>
        </p:spPr>
      </p:pic>
      <p:pic>
        <p:nvPicPr>
          <p:cNvPr id="18" name="Picture 1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059593" y="3793834"/>
            <a:ext cx="948406" cy="632112"/>
          </a:xfrm>
          <a:prstGeom prst="rect">
            <a:avLst/>
          </a:prstGeom>
          <a:ln>
            <a:noFill/>
          </a:ln>
          <a:effectLst>
            <a:outerShdw blurRad="63500" sx="102000" sy="102000" algn="ctr" rotWithShape="0">
              <a:prstClr val="black">
                <a:alpha val="40000"/>
              </a:prstClr>
            </a:outerShdw>
          </a:effectLst>
        </p:spPr>
      </p:pic>
      <p:pic>
        <p:nvPicPr>
          <p:cNvPr id="13" name="Picture 1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764531" y="8610600"/>
            <a:ext cx="948406" cy="632586"/>
          </a:xfrm>
          <a:prstGeom prst="rect">
            <a:avLst/>
          </a:prstGeom>
          <a:ln>
            <a:noFill/>
          </a:ln>
          <a:effectLst>
            <a:outerShdw blurRad="63500" sx="102000" sy="102000" algn="ctr" rotWithShape="0">
              <a:prstClr val="black">
                <a:alpha val="40000"/>
              </a:prstClr>
            </a:outerShdw>
          </a:effectLst>
        </p:spPr>
      </p:pic>
      <p:pic>
        <p:nvPicPr>
          <p:cNvPr id="20" name="Picture 1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355711" y="8610837"/>
            <a:ext cx="948406" cy="632112"/>
          </a:xfrm>
          <a:prstGeom prst="rect">
            <a:avLst/>
          </a:prstGeom>
          <a:ln>
            <a:noFill/>
          </a:ln>
          <a:effectLst>
            <a:outerShdw blurRad="63500" sx="102000" sy="102000" algn="ctr" rotWithShape="0">
              <a:prstClr val="black">
                <a:alpha val="40000"/>
              </a:prstClr>
            </a:outerShdw>
          </a:effectLst>
        </p:spPr>
      </p:pic>
      <p:pic>
        <p:nvPicPr>
          <p:cNvPr id="21" name="Picture 2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468941" y="8610837"/>
            <a:ext cx="948406" cy="632112"/>
          </a:xfrm>
          <a:prstGeom prst="rect">
            <a:avLst/>
          </a:prstGeom>
          <a:ln>
            <a:noFill/>
          </a:ln>
          <a:effectLst>
            <a:outerShdw blurRad="63500" sx="102000" sy="102000" algn="ctr" rotWithShape="0">
              <a:prstClr val="black">
                <a:alpha val="40000"/>
              </a:prstClr>
            </a:outerShdw>
          </a:effectLst>
        </p:spPr>
      </p:pic>
      <p:pic>
        <p:nvPicPr>
          <p:cNvPr id="22" name="Picture 21"/>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060121" y="8610837"/>
            <a:ext cx="948406" cy="632112"/>
          </a:xfrm>
          <a:prstGeom prst="rect">
            <a:avLst/>
          </a:prstGeom>
          <a:ln>
            <a:noFill/>
          </a:ln>
          <a:effectLst>
            <a:outerShdw blurRad="63500" sx="102000" sy="102000" algn="ctr" rotWithShape="0">
              <a:prstClr val="black">
                <a:alpha val="40000"/>
              </a:prstClr>
            </a:outerShdw>
          </a:effectLst>
        </p:spPr>
      </p:pic>
      <p:pic>
        <p:nvPicPr>
          <p:cNvPr id="23" name="Picture 22"/>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651303" y="8610837"/>
            <a:ext cx="947746" cy="632112"/>
          </a:xfrm>
          <a:prstGeom prst="rect">
            <a:avLst/>
          </a:prstGeom>
          <a:ln>
            <a:noFill/>
          </a:ln>
          <a:effectLst>
            <a:outerShdw blurRad="63500" sx="102000" sy="102000" algn="ctr" rotWithShape="0">
              <a:prstClr val="black">
                <a:alpha val="40000"/>
              </a:prstClr>
            </a:outerShdw>
          </a:effectLst>
        </p:spPr>
      </p:pic>
      <p:pic>
        <p:nvPicPr>
          <p:cNvPr id="24" name="Picture 23"/>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73351" y="8610837"/>
            <a:ext cx="948406" cy="632112"/>
          </a:xfrm>
          <a:prstGeom prst="rect">
            <a:avLst/>
          </a:prstGeom>
          <a:ln>
            <a:noFill/>
          </a:ln>
          <a:effectLst>
            <a:outerShdw blurRad="63500" sx="102000" sy="102000" algn="ctr" rotWithShape="0">
              <a:prstClr val="black">
                <a:alpha val="40000"/>
              </a:prstClr>
            </a:outerShdw>
          </a:effectLst>
        </p:spPr>
      </p:pic>
      <p:sp>
        <p:nvSpPr>
          <p:cNvPr id="16" name="Rectangle 15"/>
          <p:cNvSpPr/>
          <p:nvPr/>
        </p:nvSpPr>
        <p:spPr>
          <a:xfrm>
            <a:off x="1" y="2961394"/>
            <a:ext cx="7772400" cy="738664"/>
          </a:xfrm>
          <a:prstGeom prst="rect">
            <a:avLst/>
          </a:prstGeom>
          <a:noFill/>
        </p:spPr>
        <p:txBody>
          <a:bodyPr wrap="square" anchor="b">
            <a:spAutoFit/>
          </a:bodyPr>
          <a:lstStyle/>
          <a:p>
            <a:pPr algn="ctr"/>
            <a:r>
              <a:rPr lang="en-US" sz="2400" b="1" dirty="0">
                <a:solidFill>
                  <a:srgbClr val="AF0101"/>
                </a:solidFill>
                <a:latin typeface="Goudy Old Style" panose="02020502050305020303" pitchFamily="18" charset="0"/>
              </a:rPr>
              <a:t>411 FOUR SEASONS BLVD</a:t>
            </a:r>
          </a:p>
          <a:p>
            <a:pPr algn="ctr"/>
            <a:r>
              <a:rPr lang="en-US" sz="1800" b="1" dirty="0">
                <a:solidFill>
                  <a:srgbClr val="AF0101"/>
                </a:solidFill>
                <a:latin typeface="Goudy Old Style" panose="02020502050305020303" pitchFamily="18" charset="0"/>
              </a:rPr>
              <a:t>SUMMERVILLE, SC 29486 - $475,000</a:t>
            </a:r>
          </a:p>
        </p:txBody>
      </p:sp>
      <p:pic>
        <p:nvPicPr>
          <p:cNvPr id="5" name="Picture 4"/>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313588" y="765803"/>
            <a:ext cx="3153512" cy="2101815"/>
          </a:xfrm>
          <a:prstGeom prst="rect">
            <a:avLst/>
          </a:prstGeom>
          <a:ln>
            <a:solidFill>
              <a:schemeClr val="tx1"/>
            </a:solidFill>
          </a:ln>
          <a:effectLst>
            <a:outerShdw blurRad="63500" sx="102000" sy="102000" algn="ctr" rotWithShape="0">
              <a:prstClr val="black">
                <a:alpha val="40000"/>
              </a:prstClr>
            </a:outerShdw>
          </a:effectLst>
        </p:spPr>
      </p:pic>
      <p:pic>
        <p:nvPicPr>
          <p:cNvPr id="28" name="Picture 27">
            <a:extLst>
              <a:ext uri="{FF2B5EF4-FFF2-40B4-BE49-F238E27FC236}">
                <a16:creationId xmlns:a16="http://schemas.microsoft.com/office/drawing/2014/main" id="{B727B98B-7676-4F52-B530-72FEFD98EB9D}"/>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4305300" y="765803"/>
            <a:ext cx="3153512" cy="2101815"/>
          </a:xfrm>
          <a:prstGeom prst="rect">
            <a:avLst/>
          </a:prstGeom>
          <a:ln>
            <a:solidFill>
              <a:schemeClr val="tx1"/>
            </a:solidFill>
          </a:ln>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6495092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162</TotalTime>
  <Words>464</Words>
  <Application>Microsoft Office PowerPoint</Application>
  <PresentationFormat>Custom</PresentationFormat>
  <Paragraphs>12</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Baskerville Old Face</vt:lpstr>
      <vt:lpstr>Calibri</vt:lpstr>
      <vt:lpstr>Goudy Old Style</vt:lpstr>
      <vt:lpstr>Office Theme</vt:lpstr>
      <vt:lpstr>POCKET LISTING - NOT ON MLS Four Seasons @ Cane Bay Plantation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Purchase in Mt. Pleasant for under $200K</dc:title>
  <dc:creator>CVH360</dc:creator>
  <cp:lastModifiedBy>A. Thomas Price</cp:lastModifiedBy>
  <cp:revision>33</cp:revision>
  <dcterms:created xsi:type="dcterms:W3CDTF">2006-08-16T00:00:00Z</dcterms:created>
  <dcterms:modified xsi:type="dcterms:W3CDTF">2018-07-15T17:05:05Z</dcterms:modified>
</cp:coreProperties>
</file>