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6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437197" y="7846524"/>
            <a:ext cx="7335203" cy="3492"/>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23850" y="7118337"/>
            <a:ext cx="7189470" cy="1792817"/>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23850" y="5699760"/>
            <a:ext cx="7189470" cy="134112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1D8BD707-D9CF-40AE-B4C6-C98DA3205C09}" type="datetimeFigureOut">
              <a:rPr lang="en-US" smtClean="0"/>
              <a:pPr/>
              <a:t>6/4/2014</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6995160" y="9495130"/>
            <a:ext cx="645109" cy="362102"/>
          </a:xfrm>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29300" y="805605"/>
            <a:ext cx="155448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05605"/>
            <a:ext cx="53111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6/4/2014</a:t>
            </a:fld>
            <a:endParaRPr lang="en-US"/>
          </a:p>
        </p:txBody>
      </p:sp>
      <p:sp>
        <p:nvSpPr>
          <p:cNvPr id="19" name="Footer Placeholder 18"/>
          <p:cNvSpPr>
            <a:spLocks noGrp="1"/>
          </p:cNvSpPr>
          <p:nvPr>
            <p:ph type="ftr" sz="quarter" idx="11"/>
          </p:nvPr>
        </p:nvSpPr>
        <p:spPr>
          <a:xfrm>
            <a:off x="3044190" y="111761"/>
            <a:ext cx="2461260" cy="423757"/>
          </a:xfrm>
        </p:spPr>
        <p:txBody>
          <a:bodyPr/>
          <a:lstStyle/>
          <a:p>
            <a:endParaRPr lang="en-US"/>
          </a:p>
        </p:txBody>
      </p:sp>
      <p:sp>
        <p:nvSpPr>
          <p:cNvPr id="16" name="Slide Number Placeholder 15"/>
          <p:cNvSpPr>
            <a:spLocks noGrp="1"/>
          </p:cNvSpPr>
          <p:nvPr>
            <p:ph type="sldNum" sz="quarter" idx="12"/>
          </p:nvPr>
        </p:nvSpPr>
        <p:spPr>
          <a:xfrm>
            <a:off x="6995160" y="9495130"/>
            <a:ext cx="645109" cy="362102"/>
          </a:xfrm>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437197" y="5052524"/>
            <a:ext cx="7335203" cy="3492"/>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23850" y="2458720"/>
            <a:ext cx="7189470" cy="178816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1D8BD707-D9CF-40AE-B4C6-C98DA3205C09}" type="datetimeFigureOut">
              <a:rPr lang="en-US" smtClean="0"/>
              <a:pPr/>
              <a:t>6/4/2014</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53404" y="4322392"/>
            <a:ext cx="7383780" cy="1737743"/>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256489" y="670560"/>
            <a:ext cx="7383780" cy="1233830"/>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259080" y="2346960"/>
            <a:ext cx="3562350" cy="692912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3950970" y="2346960"/>
            <a:ext cx="3691890" cy="692912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1D8BD707-D9CF-40AE-B4C6-C98DA3205C09}" type="datetimeFigureOut">
              <a:rPr lang="en-US" smtClean="0"/>
              <a:pPr/>
              <a:t>6/4/2014</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259080" y="7934960"/>
            <a:ext cx="7319010" cy="1294553"/>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39227" y="977900"/>
            <a:ext cx="3646973" cy="938318"/>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3948272" y="977900"/>
            <a:ext cx="3648405" cy="938318"/>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39227" y="1930189"/>
            <a:ext cx="3646973" cy="578125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3951420" y="1930189"/>
            <a:ext cx="3645256" cy="578125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995160" y="9499600"/>
            <a:ext cx="647700" cy="362102"/>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437197" y="8829041"/>
            <a:ext cx="7335203" cy="3492"/>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256489" y="670560"/>
            <a:ext cx="7383780" cy="1233830"/>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6/4/2014</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6/4/2014</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437197" y="8578706"/>
            <a:ext cx="7335203" cy="3492"/>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388620" y="8046720"/>
            <a:ext cx="7189470" cy="763693"/>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388620" y="894080"/>
            <a:ext cx="2557066" cy="704088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038792" y="894080"/>
            <a:ext cx="4539298" cy="704088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6/4/2014</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2979420" y="904397"/>
            <a:ext cx="4274820" cy="536448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23850" y="7324182"/>
            <a:ext cx="4987290" cy="766022"/>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23850" y="8115387"/>
            <a:ext cx="4987290" cy="1126913"/>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437197" y="1541318"/>
            <a:ext cx="7335203" cy="3492"/>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259080" y="2279438"/>
            <a:ext cx="7383780" cy="6638079"/>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5505450" y="111761"/>
            <a:ext cx="2137410" cy="423757"/>
          </a:xfrm>
          <a:prstGeom prst="rect">
            <a:avLst/>
          </a:prstGeom>
        </p:spPr>
        <p:txBody>
          <a:bodyPr vert="horz"/>
          <a:lstStyle>
            <a:lvl1pPr algn="l" eaLnBrk="1" latinLnBrk="0" hangingPunct="1">
              <a:defRPr kumimoji="0" sz="1200">
                <a:solidFill>
                  <a:schemeClr val="accent1">
                    <a:shade val="75000"/>
                  </a:schemeClr>
                </a:solidFill>
              </a:defRPr>
            </a:lvl1pPr>
          </a:lstStyle>
          <a:p>
            <a:fld id="{1D8BD707-D9CF-40AE-B4C6-C98DA3205C09}" type="datetimeFigureOut">
              <a:rPr lang="en-US" smtClean="0"/>
              <a:pPr/>
              <a:t>6/4/2014</a:t>
            </a:fld>
            <a:endParaRPr lang="en-US"/>
          </a:p>
        </p:txBody>
      </p:sp>
      <p:sp>
        <p:nvSpPr>
          <p:cNvPr id="28" name="Footer Placeholder 27"/>
          <p:cNvSpPr>
            <a:spLocks noGrp="1"/>
          </p:cNvSpPr>
          <p:nvPr>
            <p:ph type="ftr" sz="quarter" idx="3"/>
          </p:nvPr>
        </p:nvSpPr>
        <p:spPr>
          <a:xfrm>
            <a:off x="2655570" y="111761"/>
            <a:ext cx="2849880" cy="423757"/>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6995160" y="9499601"/>
            <a:ext cx="647700" cy="358563"/>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259080" y="670560"/>
            <a:ext cx="7383780" cy="122936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437197" y="1541318"/>
            <a:ext cx="7335203" cy="3492"/>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437197" y="1551714"/>
            <a:ext cx="7335203" cy="3492"/>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3.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microsoft.com/office/2007/relationships/hdphoto" Target="../media/hdphoto1.wdp"/><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duotone>
              <a:schemeClr val="bg2">
                <a:shade val="30000"/>
                <a:satMod val="455000"/>
              </a:schemeClr>
              <a:schemeClr val="bg2">
                <a:tint val="95000"/>
                <a:satMod val="120000"/>
              </a:schemeClr>
            </a:duotone>
            <a:lum/>
          </a:blip>
          <a:srcRect/>
          <a:stretch>
            <a:fillRect/>
          </a:stretch>
        </a:blipFill>
        <a:effectLst/>
      </p:bgPr>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rcRect l="1118" t="26572" r="504" b="30603"/>
          <a:stretch/>
        </p:blipFill>
        <p:spPr>
          <a:xfrm>
            <a:off x="1134" y="7534808"/>
            <a:ext cx="7772400" cy="2523592"/>
          </a:xfrm>
          <a:prstGeom prst="rect">
            <a:avLst/>
          </a:prstGeom>
        </p:spPr>
      </p:pic>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b="11556"/>
          <a:stretch/>
        </p:blipFill>
        <p:spPr>
          <a:xfrm>
            <a:off x="838200" y="0"/>
            <a:ext cx="6096000" cy="4043680"/>
          </a:xfrm>
          <a:prstGeom prst="rect">
            <a:avLst/>
          </a:prstGeom>
        </p:spPr>
      </p:pic>
      <p:pic>
        <p:nvPicPr>
          <p:cNvPr id="5" name="Picture 4"/>
          <p:cNvPicPr>
            <a:picLocks noChangeAspect="1"/>
          </p:cNvPicPr>
          <p:nvPr/>
        </p:nvPicPr>
        <p:blipFill rotWithShape="1">
          <a:blip r:embed="rId6" cstate="print">
            <a:extLst>
              <a:ext uri="{28A0092B-C50C-407E-A947-70E740481C1C}">
                <a14:useLocalDpi xmlns:a14="http://schemas.microsoft.com/office/drawing/2010/main" val="0"/>
              </a:ext>
            </a:extLst>
          </a:blip>
          <a:srcRect b="20438"/>
          <a:stretch/>
        </p:blipFill>
        <p:spPr>
          <a:xfrm>
            <a:off x="3863067" y="4256014"/>
            <a:ext cx="1317852" cy="786384"/>
          </a:xfrm>
          <a:prstGeom prst="rect">
            <a:avLst/>
          </a:prstGeom>
        </p:spPr>
      </p:pic>
      <p:pic>
        <p:nvPicPr>
          <p:cNvPr id="6" name="Picture 5"/>
          <p:cNvPicPr>
            <a:picLocks noChangeAspect="1"/>
          </p:cNvPicPr>
          <p:nvPr/>
        </p:nvPicPr>
        <p:blipFill rotWithShape="1">
          <a:blip r:embed="rId7" cstate="print">
            <a:extLst>
              <a:ext uri="{28A0092B-C50C-407E-A947-70E740481C1C}">
                <a14:useLocalDpi xmlns:a14="http://schemas.microsoft.com/office/drawing/2010/main" val="0"/>
              </a:ext>
            </a:extLst>
          </a:blip>
          <a:srcRect b="20438"/>
          <a:stretch/>
        </p:blipFill>
        <p:spPr>
          <a:xfrm>
            <a:off x="2575378" y="4258417"/>
            <a:ext cx="1309800" cy="781579"/>
          </a:xfrm>
          <a:prstGeom prst="rect">
            <a:avLst/>
          </a:prstGeom>
        </p:spPr>
      </p:pic>
      <p:pic>
        <p:nvPicPr>
          <p:cNvPr id="8" name="Picture 7"/>
          <p:cNvPicPr>
            <a:picLocks noChangeAspect="1"/>
          </p:cNvPicPr>
          <p:nvPr/>
        </p:nvPicPr>
        <p:blipFill rotWithShape="1">
          <a:blip r:embed="rId8" cstate="print">
            <a:extLst>
              <a:ext uri="{28A0092B-C50C-407E-A947-70E740481C1C}">
                <a14:useLocalDpi xmlns:a14="http://schemas.microsoft.com/office/drawing/2010/main" val="0"/>
              </a:ext>
            </a:extLst>
          </a:blip>
          <a:srcRect b="20438"/>
          <a:stretch/>
        </p:blipFill>
        <p:spPr>
          <a:xfrm>
            <a:off x="6454548" y="4256014"/>
            <a:ext cx="1317852" cy="786384"/>
          </a:xfrm>
          <a:prstGeom prst="rect">
            <a:avLst/>
          </a:prstGeom>
        </p:spPr>
      </p:pic>
      <p:pic>
        <p:nvPicPr>
          <p:cNvPr id="9" name="Picture 8"/>
          <p:cNvPicPr>
            <a:picLocks noChangeAspect="1"/>
          </p:cNvPicPr>
          <p:nvPr/>
        </p:nvPicPr>
        <p:blipFill rotWithShape="1">
          <a:blip r:embed="rId9" cstate="print">
            <a:extLst>
              <a:ext uri="{28A0092B-C50C-407E-A947-70E740481C1C}">
                <a14:useLocalDpi xmlns:a14="http://schemas.microsoft.com/office/drawing/2010/main" val="0"/>
              </a:ext>
            </a:extLst>
          </a:blip>
          <a:srcRect b="20438"/>
          <a:stretch/>
        </p:blipFill>
        <p:spPr>
          <a:xfrm>
            <a:off x="1287689" y="4258417"/>
            <a:ext cx="1309800" cy="781579"/>
          </a:xfrm>
          <a:prstGeom prst="rect">
            <a:avLst/>
          </a:prstGeom>
        </p:spPr>
      </p:pic>
      <p:pic>
        <p:nvPicPr>
          <p:cNvPr id="10" name="Picture 9"/>
          <p:cNvPicPr>
            <a:picLocks noChangeAspect="1"/>
          </p:cNvPicPr>
          <p:nvPr/>
        </p:nvPicPr>
        <p:blipFill rotWithShape="1">
          <a:blip r:embed="rId10" cstate="print">
            <a:extLst>
              <a:ext uri="{28A0092B-C50C-407E-A947-70E740481C1C}">
                <a14:useLocalDpi xmlns:a14="http://schemas.microsoft.com/office/drawing/2010/main" val="0"/>
              </a:ext>
            </a:extLst>
          </a:blip>
          <a:srcRect b="20438"/>
          <a:stretch/>
        </p:blipFill>
        <p:spPr>
          <a:xfrm>
            <a:off x="0" y="4258417"/>
            <a:ext cx="1309800" cy="781579"/>
          </a:xfrm>
          <a:prstGeom prst="rect">
            <a:avLst/>
          </a:prstGeom>
        </p:spPr>
      </p:pic>
      <p:pic>
        <p:nvPicPr>
          <p:cNvPr id="11" name="Picture 10"/>
          <p:cNvPicPr>
            <a:picLocks noChangeAspect="1"/>
          </p:cNvPicPr>
          <p:nvPr/>
        </p:nvPicPr>
        <p:blipFill rotWithShape="1">
          <a:blip r:embed="rId11" cstate="print">
            <a:extLst>
              <a:ext uri="{28A0092B-C50C-407E-A947-70E740481C1C}">
                <a14:useLocalDpi xmlns:a14="http://schemas.microsoft.com/office/drawing/2010/main" val="0"/>
              </a:ext>
            </a:extLst>
          </a:blip>
          <a:srcRect b="20438"/>
          <a:stretch/>
        </p:blipFill>
        <p:spPr>
          <a:xfrm>
            <a:off x="5158808" y="4256014"/>
            <a:ext cx="1317852" cy="786384"/>
          </a:xfrm>
          <a:prstGeom prst="rect">
            <a:avLst/>
          </a:prstGeom>
        </p:spPr>
      </p:pic>
      <p:sp>
        <p:nvSpPr>
          <p:cNvPr id="2" name="Title 1"/>
          <p:cNvSpPr>
            <a:spLocks noGrp="1"/>
          </p:cNvSpPr>
          <p:nvPr>
            <p:ph type="ctrTitle"/>
          </p:nvPr>
        </p:nvSpPr>
        <p:spPr>
          <a:xfrm>
            <a:off x="822842" y="990600"/>
            <a:ext cx="6111358" cy="1792817"/>
          </a:xfrm>
        </p:spPr>
        <p:txBody>
          <a:bodyPr>
            <a:normAutofit/>
          </a:bodyPr>
          <a:lstStyle/>
          <a:p>
            <a:r>
              <a:rPr lang="en-US" sz="3200" dirty="0" smtClean="0">
                <a:solidFill>
                  <a:schemeClr val="tx1"/>
                </a:solidFill>
              </a:rPr>
              <a:t>Get Paid to Live at the beach</a:t>
            </a:r>
            <a:endParaRPr lang="en-US" sz="3200" dirty="0">
              <a:solidFill>
                <a:schemeClr val="tx1"/>
              </a:solidFill>
            </a:endParaRPr>
          </a:p>
        </p:txBody>
      </p:sp>
      <p:sp>
        <p:nvSpPr>
          <p:cNvPr id="3" name="Subtitle 2"/>
          <p:cNvSpPr>
            <a:spLocks noGrp="1"/>
          </p:cNvSpPr>
          <p:nvPr>
            <p:ph type="subTitle" idx="1"/>
          </p:nvPr>
        </p:nvSpPr>
        <p:spPr>
          <a:xfrm>
            <a:off x="838200" y="15240"/>
            <a:ext cx="6096000" cy="441960"/>
          </a:xfrm>
        </p:spPr>
        <p:txBody>
          <a:bodyPr anchor="t">
            <a:normAutofit/>
          </a:bodyPr>
          <a:lstStyle/>
          <a:p>
            <a:pPr algn="ctr"/>
            <a:r>
              <a:rPr lang="en-US" sz="2000" dirty="0" smtClean="0">
                <a:latin typeface="Franklin Gothic Demi" panose="020B0703020102020204" pitchFamily="34" charset="0"/>
              </a:rPr>
              <a:t>414 Seascape Villa ~ Wild Dunes ~ Isle of Palms</a:t>
            </a:r>
          </a:p>
        </p:txBody>
      </p:sp>
      <p:sp>
        <p:nvSpPr>
          <p:cNvPr id="13" name="TextBox 12"/>
          <p:cNvSpPr txBox="1"/>
          <p:nvPr/>
        </p:nvSpPr>
        <p:spPr>
          <a:xfrm>
            <a:off x="0" y="5029200"/>
            <a:ext cx="7772400" cy="3139321"/>
          </a:xfrm>
          <a:prstGeom prst="rect">
            <a:avLst/>
          </a:prstGeom>
          <a:noFill/>
        </p:spPr>
        <p:txBody>
          <a:bodyPr wrap="square" rtlCol="0">
            <a:spAutoFit/>
          </a:bodyPr>
          <a:lstStyle/>
          <a:p>
            <a:pPr algn="ctr"/>
            <a:r>
              <a:rPr lang="en-US" sz="1100" dirty="0"/>
              <a:t>CERTIFIED PRE OWNED CONDO - Rest assured when purchasing this home, a full home inspection has been done, and necessary repairs remedied. This home is priced to sell, based on a recent appraisal. Just to wrap the deal up with a bow, the seller is offering a full coverage American Home Shield 1 year warranty. Located in the Wild Dunes resort - a prestigious, highly sought after, gated community. Enjoy golfing(less than 500 yards away), tennis, swimming, spa-services, the fitness center, clubs, socializing and island adventures! Not to mention the Isle of Palms full-service marina just a short drive away! This incredible fourth floor condo has elevator access for your convenience. This condo has been very well maintained, and is loved by repeat renters. Annual rental income exceeds $50,000 per year and the unit has a long history of being rented to many of the same guests year after year. Some highlights include a wide open floor plan that allows you to entertain all of your family and friends. No one will want to leave! The prime oceanfront location impresses with views of the Atlantic ocean seen from the entire main living area as well as from the master bedroom. Wake up to a beautiful sunrise and fall asleep listening to the waves. The large, private ocean view deck has plenty of seating. It overlooks the beach and the pool and is accessible from either set of sliding doors located in the living area and the master suite. Both GORGEOUS updated baths are sure to impress. The living area has easy to maintain, beautiful flooring. Kitchens, baths and the entry are tiled, ideal for easy cleaning and durability. The HVAC was replaced in 2009, and the water heater replaced 6/21/2012. BRAND NEW WINDOWS AND DOORS! Being sold fully furnished with a short list of what the owners will keep. Just bring your swimsuit! Check out the competition and we think you will agree that this is the best value out there! Enjoy the salty ocean air, soak up the sunshine and admire the sunrise from the comfort of your own slice of paradise! Escape to 414 Seascape Villa. The Seascape monthly fee for this condo is $1050 and includes INSURANCE, flood, sewer, water and cable, grounds and exterior building maintenance, pool and elevator maintenance. </a:t>
            </a:r>
            <a:endParaRPr lang="en-US" sz="1100" dirty="0"/>
          </a:p>
        </p:txBody>
      </p:sp>
      <p:sp>
        <p:nvSpPr>
          <p:cNvPr id="14" name="Subtitle 2"/>
          <p:cNvSpPr txBox="1">
            <a:spLocks/>
          </p:cNvSpPr>
          <p:nvPr/>
        </p:nvSpPr>
        <p:spPr>
          <a:xfrm>
            <a:off x="838200" y="4035034"/>
            <a:ext cx="6096000" cy="220980"/>
          </a:xfrm>
          <a:prstGeom prst="rect">
            <a:avLst/>
          </a:prstGeom>
        </p:spPr>
        <p:txBody>
          <a:bodyPr vert="horz" anchor="ctr">
            <a:noAutofit/>
          </a:bodyPr>
          <a:lstStyle>
            <a:lvl1pPr marL="0" indent="0" algn="l" rtl="0" eaLnBrk="1" latinLnBrk="0" hangingPunct="1">
              <a:spcBef>
                <a:spcPct val="20000"/>
              </a:spcBef>
              <a:buClr>
                <a:schemeClr val="accent1"/>
              </a:buClr>
              <a:buSzPct val="70000"/>
              <a:buFont typeface="Wingdings 2"/>
              <a:buNone/>
              <a:defRPr kumimoji="0" sz="2400" kern="1200">
                <a:solidFill>
                  <a:schemeClr val="tx2">
                    <a:shade val="75000"/>
                  </a:schemeClr>
                </a:solidFill>
                <a:latin typeface="+mn-lt"/>
                <a:ea typeface="+mn-ea"/>
                <a:cs typeface="+mn-cs"/>
              </a:defRPr>
            </a:lvl1pPr>
            <a:lvl2pPr marL="457200" indent="0" algn="ctr" rtl="0" eaLnBrk="1" latinLnBrk="0" hangingPunct="1">
              <a:spcBef>
                <a:spcPct val="20000"/>
              </a:spcBef>
              <a:buClr>
                <a:schemeClr val="accent1"/>
              </a:buClr>
              <a:buSzPct val="70000"/>
              <a:buFont typeface="Wingdings 2"/>
              <a:buNone/>
              <a:defRPr kumimoji="0" sz="2800" kern="1200">
                <a:solidFill>
                  <a:schemeClr val="tx2"/>
                </a:solidFill>
                <a:latin typeface="+mn-lt"/>
                <a:ea typeface="+mn-ea"/>
                <a:cs typeface="+mn-cs"/>
              </a:defRPr>
            </a:lvl2pPr>
            <a:lvl3pPr marL="914400" indent="0" algn="ctr" rtl="0" eaLnBrk="1" latinLnBrk="0" hangingPunct="1">
              <a:spcBef>
                <a:spcPct val="20000"/>
              </a:spcBef>
              <a:buClr>
                <a:schemeClr val="accent1"/>
              </a:buClr>
              <a:buSzPct val="70000"/>
              <a:buFont typeface="Wingdings 2"/>
              <a:buNone/>
              <a:defRPr kumimoji="0" sz="2400" kern="1200">
                <a:solidFill>
                  <a:schemeClr val="tx2"/>
                </a:solidFill>
                <a:latin typeface="+mn-lt"/>
                <a:ea typeface="+mn-ea"/>
                <a:cs typeface="+mn-cs"/>
              </a:defRPr>
            </a:lvl3pPr>
            <a:lvl4pPr marL="1371600" indent="0" algn="ctr" rtl="0" eaLnBrk="1" latinLnBrk="0" hangingPunct="1">
              <a:spcBef>
                <a:spcPct val="20000"/>
              </a:spcBef>
              <a:buClr>
                <a:schemeClr val="accent1"/>
              </a:buClr>
              <a:buSzPct val="70000"/>
              <a:buFont typeface="Wingdings 2"/>
              <a:buNone/>
              <a:defRPr kumimoji="0" sz="2000" kern="1200">
                <a:solidFill>
                  <a:schemeClr val="tx2"/>
                </a:solidFill>
                <a:latin typeface="+mn-lt"/>
                <a:ea typeface="+mn-ea"/>
                <a:cs typeface="+mn-cs"/>
              </a:defRPr>
            </a:lvl4pPr>
            <a:lvl5pPr marL="1828800" indent="0" algn="ctr" rtl="0" eaLnBrk="1" latinLnBrk="0" hangingPunct="1">
              <a:spcBef>
                <a:spcPct val="20000"/>
              </a:spcBef>
              <a:buClr>
                <a:schemeClr val="accent1"/>
              </a:buClr>
              <a:buSzPct val="60000"/>
              <a:buFont typeface="Wingdings 2"/>
              <a:buNone/>
              <a:defRPr kumimoji="0" sz="1800" kern="1200">
                <a:solidFill>
                  <a:schemeClr val="tx2"/>
                </a:solidFill>
                <a:latin typeface="+mn-lt"/>
                <a:ea typeface="+mn-ea"/>
                <a:cs typeface="+mn-cs"/>
              </a:defRPr>
            </a:lvl5pPr>
            <a:lvl6pPr marL="2286000" indent="0" algn="ctr" rtl="0" eaLnBrk="1" latinLnBrk="0" hangingPunct="1">
              <a:spcBef>
                <a:spcPct val="20000"/>
              </a:spcBef>
              <a:buClr>
                <a:schemeClr val="accent1"/>
              </a:buClr>
              <a:buSzPct val="60000"/>
              <a:buFont typeface="Wingdings 2"/>
              <a:buNone/>
              <a:defRPr kumimoji="0" sz="1800" kern="1200">
                <a:solidFill>
                  <a:schemeClr val="tx2"/>
                </a:solidFill>
                <a:latin typeface="+mn-lt"/>
                <a:ea typeface="+mn-ea"/>
                <a:cs typeface="+mn-cs"/>
              </a:defRPr>
            </a:lvl6pPr>
            <a:lvl7pPr marL="2743200" indent="0" algn="ctr" rtl="0" eaLnBrk="1" latinLnBrk="0" hangingPunct="1">
              <a:spcBef>
                <a:spcPct val="20000"/>
              </a:spcBef>
              <a:buClr>
                <a:schemeClr val="accent1"/>
              </a:buClr>
              <a:buSzPct val="60000"/>
              <a:buFont typeface="Wingdings 2"/>
              <a:buNone/>
              <a:defRPr kumimoji="0" sz="1600" kern="1200">
                <a:solidFill>
                  <a:schemeClr val="tx2"/>
                </a:solidFill>
                <a:latin typeface="+mn-lt"/>
                <a:ea typeface="+mn-ea"/>
                <a:cs typeface="+mn-cs"/>
              </a:defRPr>
            </a:lvl7pPr>
            <a:lvl8pPr marL="3200400" indent="0" algn="ctr" rtl="0" eaLnBrk="1" latinLnBrk="0" hangingPunct="1">
              <a:spcBef>
                <a:spcPct val="20000"/>
              </a:spcBef>
              <a:buClr>
                <a:schemeClr val="accent1"/>
              </a:buClr>
              <a:buSzPct val="60000"/>
              <a:buFont typeface="Wingdings 2"/>
              <a:buNone/>
              <a:defRPr kumimoji="0" sz="1600" kern="1200" baseline="0">
                <a:solidFill>
                  <a:schemeClr val="tx2"/>
                </a:solidFill>
                <a:latin typeface="+mn-lt"/>
                <a:ea typeface="+mn-ea"/>
                <a:cs typeface="+mn-cs"/>
              </a:defRPr>
            </a:lvl8pPr>
            <a:lvl9pPr marL="3657600" indent="0" algn="ctr" rtl="0" eaLnBrk="1" latinLnBrk="0" hangingPunct="1">
              <a:spcBef>
                <a:spcPct val="20000"/>
              </a:spcBef>
              <a:buClr>
                <a:schemeClr val="accent1"/>
              </a:buClr>
              <a:buSzPct val="60000"/>
              <a:buFont typeface="Wingdings 2"/>
              <a:buNone/>
              <a:defRPr kumimoji="0" sz="1400" kern="1200" baseline="0">
                <a:solidFill>
                  <a:schemeClr val="tx2"/>
                </a:solidFill>
                <a:latin typeface="+mn-lt"/>
                <a:ea typeface="+mn-ea"/>
                <a:cs typeface="+mn-cs"/>
              </a:defRPr>
            </a:lvl9pPr>
          </a:lstStyle>
          <a:p>
            <a:pPr algn="ctr" defTabSz="914400"/>
            <a:r>
              <a:rPr lang="en-US" sz="1100" dirty="0" smtClean="0">
                <a:latin typeface="Franklin Gothic Demi" panose="020B0703020102020204" pitchFamily="34" charset="0"/>
              </a:rPr>
              <a:t>MLS# 1414815 ~ $585,000</a:t>
            </a:r>
          </a:p>
        </p:txBody>
      </p:sp>
      <p:sp>
        <p:nvSpPr>
          <p:cNvPr id="17" name="Rectangle 16"/>
          <p:cNvSpPr/>
          <p:nvPr/>
        </p:nvSpPr>
        <p:spPr>
          <a:xfrm>
            <a:off x="0" y="8809303"/>
            <a:ext cx="7772400" cy="1249097"/>
          </a:xfrm>
          <a:prstGeom prst="rect">
            <a:avLst/>
          </a:prstGeom>
          <a:gradFill>
            <a:gsLst>
              <a:gs pos="0">
                <a:schemeClr val="accent1">
                  <a:shade val="30000"/>
                  <a:satMod val="115000"/>
                  <a:alpha val="0"/>
                </a:schemeClr>
              </a:gs>
              <a:gs pos="50000">
                <a:schemeClr val="accent1">
                  <a:shade val="67500"/>
                  <a:satMod val="115000"/>
                  <a:alpha val="49000"/>
                </a:schemeClr>
              </a:gs>
              <a:gs pos="100000">
                <a:schemeClr val="accent1">
                  <a:shade val="100000"/>
                  <a:satMod val="11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867525" y="8943975"/>
            <a:ext cx="904875" cy="1114425"/>
          </a:xfrm>
          <a:prstGeom prst="rect">
            <a:avLst/>
          </a:prstGeom>
        </p:spPr>
      </p:pic>
      <p:sp>
        <p:nvSpPr>
          <p:cNvPr id="16" name="Rectangle 15"/>
          <p:cNvSpPr/>
          <p:nvPr/>
        </p:nvSpPr>
        <p:spPr>
          <a:xfrm>
            <a:off x="2981325" y="8947189"/>
            <a:ext cx="3886200" cy="1107996"/>
          </a:xfrm>
          <a:prstGeom prst="rect">
            <a:avLst/>
          </a:prstGeom>
        </p:spPr>
        <p:txBody>
          <a:bodyPr anchor="ctr">
            <a:spAutoFit/>
          </a:bodyPr>
          <a:lstStyle/>
          <a:p>
            <a:pPr algn="r"/>
            <a:r>
              <a:rPr lang="en-US" sz="1800" dirty="0">
                <a:solidFill>
                  <a:schemeClr val="bg1"/>
                </a:solidFill>
                <a:effectLst>
                  <a:outerShdw blurRad="38100" dist="38100" dir="2700000" algn="tl">
                    <a:srgbClr val="000000">
                      <a:alpha val="43137"/>
                    </a:srgbClr>
                  </a:outerShdw>
                </a:effectLst>
              </a:rPr>
              <a:t>Norm Cooper </a:t>
            </a:r>
          </a:p>
          <a:p>
            <a:pPr algn="r"/>
            <a:r>
              <a:rPr lang="en-US" sz="1200" dirty="0">
                <a:effectLst>
                  <a:outerShdw blurRad="38100" dist="38100" dir="2700000" algn="tl">
                    <a:srgbClr val="000000">
                      <a:alpha val="43137"/>
                    </a:srgbClr>
                  </a:outerShdw>
                </a:effectLst>
              </a:rPr>
              <a:t>ABR, GRI, Charleston Top Producer </a:t>
            </a:r>
          </a:p>
          <a:p>
            <a:pPr algn="r"/>
            <a:r>
              <a:rPr lang="en-US" sz="1200" dirty="0">
                <a:effectLst>
                  <a:outerShdw blurRad="38100" dist="38100" dir="2700000" algn="tl">
                    <a:srgbClr val="000000">
                      <a:alpha val="43137"/>
                    </a:srgbClr>
                  </a:outerShdw>
                </a:effectLst>
              </a:rPr>
              <a:t> </a:t>
            </a:r>
            <a:r>
              <a:rPr lang="en-US" sz="1200" dirty="0" smtClean="0">
                <a:effectLst>
                  <a:outerShdw blurRad="38100" dist="38100" dir="2700000" algn="tl">
                    <a:srgbClr val="000000">
                      <a:alpha val="43137"/>
                    </a:srgbClr>
                  </a:outerShdw>
                </a:effectLst>
              </a:rPr>
              <a:t>normcooper@kw.com </a:t>
            </a:r>
            <a:endParaRPr lang="en-US" sz="1200" dirty="0">
              <a:effectLst>
                <a:outerShdw blurRad="38100" dist="38100" dir="2700000" algn="tl">
                  <a:srgbClr val="000000">
                    <a:alpha val="43137"/>
                  </a:srgbClr>
                </a:outerShdw>
              </a:effectLst>
            </a:endParaRPr>
          </a:p>
          <a:p>
            <a:pPr algn="r"/>
            <a:r>
              <a:rPr lang="en-US" sz="1200" dirty="0">
                <a:effectLst>
                  <a:outerShdw blurRad="38100" dist="38100" dir="2700000" algn="tl">
                    <a:srgbClr val="000000">
                      <a:alpha val="43137"/>
                    </a:srgbClr>
                  </a:outerShdw>
                </a:effectLst>
              </a:rPr>
              <a:t> </a:t>
            </a:r>
            <a:r>
              <a:rPr lang="en-US" sz="1200" dirty="0" smtClean="0">
                <a:effectLst>
                  <a:outerShdw blurRad="38100" dist="38100" dir="2700000" algn="tl">
                    <a:srgbClr val="000000">
                      <a:alpha val="43137"/>
                    </a:srgbClr>
                  </a:outerShdw>
                </a:effectLst>
              </a:rPr>
              <a:t>843-460-0319 </a:t>
            </a:r>
            <a:endParaRPr lang="en-US" sz="1200" dirty="0">
              <a:effectLst>
                <a:outerShdw blurRad="38100" dist="38100" dir="2700000" algn="tl">
                  <a:srgbClr val="000000">
                    <a:alpha val="43137"/>
                  </a:srgbClr>
                </a:outerShdw>
              </a:effectLst>
            </a:endParaRPr>
          </a:p>
          <a:p>
            <a:pPr algn="r"/>
            <a:r>
              <a:rPr lang="en-US" sz="1200" dirty="0" smtClean="0">
                <a:effectLst>
                  <a:outerShdw blurRad="38100" dist="38100" dir="2700000" algn="tl">
                    <a:srgbClr val="000000">
                      <a:alpha val="43137"/>
                    </a:srgbClr>
                  </a:outerShdw>
                </a:effectLst>
              </a:rPr>
              <a:t>www.charlestonwaterfrontnewhomes.com</a:t>
            </a:r>
            <a:endParaRPr lang="en-US" sz="1200" dirty="0">
              <a:effectLst>
                <a:outerShdw blurRad="38100" dist="38100" dir="2700000" algn="tl">
                  <a:srgbClr val="000000">
                    <a:alpha val="43137"/>
                  </a:srgbClr>
                </a:outerShdw>
              </a:effectLst>
            </a:endParaRPr>
          </a:p>
        </p:txBody>
      </p:sp>
      <p:pic>
        <p:nvPicPr>
          <p:cNvPr id="1026" name="Picture 2" descr="http://images.kw.com/kw/static/core_images/kw-logo.pn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9062" y="9150773"/>
            <a:ext cx="1438275" cy="657226"/>
          </a:xfrm>
          <a:prstGeom prst="rect">
            <a:avLst/>
          </a:prstGeom>
          <a:noFill/>
          <a:effectLst>
            <a:innerShdw blurRad="63500" dist="50800" dir="16200000">
              <a:prstClr val="black">
                <a:alpha val="50000"/>
              </a:prstClr>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443398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26</TotalTime>
  <Words>473</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Trek</vt:lpstr>
      <vt:lpstr>Get Paid to Live at the beach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 Paid to Live at the beach</dc:title>
  <dc:creator>CVH360</dc:creator>
  <cp:lastModifiedBy>atp1313@gmail.com</cp:lastModifiedBy>
  <cp:revision>5</cp:revision>
  <dcterms:created xsi:type="dcterms:W3CDTF">2006-08-16T00:00:00Z</dcterms:created>
  <dcterms:modified xsi:type="dcterms:W3CDTF">2014-06-04T21:13:14Z</dcterms:modified>
</cp:coreProperties>
</file>