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g"/>
  <Override PartName="/ppt/media/image4.jpg" ContentType="image/jpg"/>
  <Override PartName="/ppt/media/image5.jpg" ContentType="image/jpg"/>
  <Override PartName="/ppt/media/image7.jpg" ContentType="image/jpg"/>
  <Override PartName="/ppt/media/image8.jpg" ContentType="image/jpg"/>
  <Override PartName="/ppt/media/image9.jpg" ContentType="image/jpg"/>
  <Override PartName="/ppt/media/image11.jpg" ContentType="image/jpg"/>
  <Override PartName="/ppt/media/image12.jpg" ContentType="image/jpg"/>
  <Override PartName="/ppt/media/image13.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515" y="4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image" Target="../media/image9.jp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hyperlink" Target="https://www.dropbox.com/scl/fi/y3ozgtgqumfb4hcbjg4vb/414-Creek-Bend-Wharf-MLS.mp4?rlkey=406lq4tx8jgzxbfdez36rlt3e&amp;raw=1" TargetMode="External"/><Relationship Id="rId15" Type="http://schemas.openxmlformats.org/officeDocument/2006/relationships/image" Target="../media/image12.jpg"/><Relationship Id="rId10" Type="http://schemas.openxmlformats.org/officeDocument/2006/relationships/image" Target="../media/image7.jpg"/><Relationship Id="rId4" Type="http://schemas.openxmlformats.org/officeDocument/2006/relationships/hyperlink" Target="mailto:lnorthrup@carolinaone.com" TargetMode="External"/><Relationship Id="rId9" Type="http://schemas.openxmlformats.org/officeDocument/2006/relationships/image" Target="../media/image6.jpe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076" y="1103060"/>
            <a:ext cx="2583815" cy="394970"/>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013862"/>
                </a:solidFill>
                <a:latin typeface="Roboto"/>
                <a:cs typeface="Roboto"/>
              </a:rPr>
              <a:t>414</a:t>
            </a:r>
            <a:r>
              <a:rPr sz="1200" b="1" spc="-25" dirty="0">
                <a:solidFill>
                  <a:srgbClr val="013862"/>
                </a:solidFill>
                <a:latin typeface="Roboto"/>
                <a:cs typeface="Roboto"/>
              </a:rPr>
              <a:t> </a:t>
            </a:r>
            <a:r>
              <a:rPr sz="1200" b="1" dirty="0">
                <a:solidFill>
                  <a:srgbClr val="013862"/>
                </a:solidFill>
                <a:latin typeface="Roboto"/>
                <a:cs typeface="Roboto"/>
              </a:rPr>
              <a:t>Creek</a:t>
            </a:r>
            <a:r>
              <a:rPr sz="1200" b="1" spc="-25" dirty="0">
                <a:solidFill>
                  <a:srgbClr val="013862"/>
                </a:solidFill>
                <a:latin typeface="Roboto"/>
                <a:cs typeface="Roboto"/>
              </a:rPr>
              <a:t> </a:t>
            </a:r>
            <a:r>
              <a:rPr sz="1200" b="1" dirty="0">
                <a:solidFill>
                  <a:srgbClr val="013862"/>
                </a:solidFill>
                <a:latin typeface="Roboto"/>
                <a:cs typeface="Roboto"/>
              </a:rPr>
              <a:t>Bend</a:t>
            </a:r>
            <a:r>
              <a:rPr sz="1200" b="1" spc="-30" dirty="0">
                <a:solidFill>
                  <a:srgbClr val="013862"/>
                </a:solidFill>
                <a:latin typeface="Roboto"/>
                <a:cs typeface="Roboto"/>
              </a:rPr>
              <a:t> </a:t>
            </a:r>
            <a:r>
              <a:rPr sz="1200" b="1" spc="-10" dirty="0">
                <a:solidFill>
                  <a:srgbClr val="013862"/>
                </a:solidFill>
                <a:latin typeface="Roboto"/>
                <a:cs typeface="Roboto"/>
              </a:rPr>
              <a:t>Wharf</a:t>
            </a:r>
            <a:endParaRPr sz="1200" dirty="0">
              <a:solidFill>
                <a:srgbClr val="013862"/>
              </a:solidFill>
              <a:latin typeface="Roboto"/>
              <a:cs typeface="Roboto"/>
            </a:endParaRPr>
          </a:p>
          <a:p>
            <a:pPr algn="ctr">
              <a:lnSpc>
                <a:spcPct val="100000"/>
              </a:lnSpc>
              <a:spcBef>
                <a:spcPts val="25"/>
              </a:spcBef>
            </a:pPr>
            <a:r>
              <a:rPr sz="1200" dirty="0">
                <a:solidFill>
                  <a:srgbClr val="013862"/>
                </a:solidFill>
                <a:latin typeface="Roboto"/>
                <a:cs typeface="Roboto"/>
              </a:rPr>
              <a:t>Olde</a:t>
            </a:r>
            <a:r>
              <a:rPr sz="1200" spc="-10" dirty="0">
                <a:solidFill>
                  <a:srgbClr val="013862"/>
                </a:solidFill>
                <a:latin typeface="Roboto"/>
                <a:cs typeface="Roboto"/>
              </a:rPr>
              <a:t> </a:t>
            </a:r>
            <a:r>
              <a:rPr sz="1200" dirty="0">
                <a:solidFill>
                  <a:srgbClr val="013862"/>
                </a:solidFill>
                <a:latin typeface="Roboto"/>
                <a:cs typeface="Roboto"/>
              </a:rPr>
              <a:t>Park</a:t>
            </a:r>
            <a:r>
              <a:rPr sz="1200" spc="-10" dirty="0">
                <a:solidFill>
                  <a:srgbClr val="013862"/>
                </a:solidFill>
                <a:latin typeface="Roboto"/>
                <a:cs typeface="Roboto"/>
              </a:rPr>
              <a:t> </a:t>
            </a:r>
            <a:r>
              <a:rPr sz="1200" dirty="0">
                <a:solidFill>
                  <a:srgbClr val="013862"/>
                </a:solidFill>
                <a:latin typeface="Roboto"/>
                <a:cs typeface="Roboto"/>
              </a:rPr>
              <a:t>|</a:t>
            </a:r>
            <a:r>
              <a:rPr sz="1200" spc="-10" dirty="0">
                <a:solidFill>
                  <a:srgbClr val="013862"/>
                </a:solidFill>
                <a:latin typeface="Roboto"/>
                <a:cs typeface="Roboto"/>
              </a:rPr>
              <a:t> </a:t>
            </a:r>
            <a:r>
              <a:rPr sz="1200" dirty="0">
                <a:solidFill>
                  <a:srgbClr val="013862"/>
                </a:solidFill>
                <a:latin typeface="Roboto"/>
                <a:cs typeface="Roboto"/>
              </a:rPr>
              <a:t>Mount</a:t>
            </a:r>
            <a:r>
              <a:rPr sz="1200" spc="-10" dirty="0">
                <a:solidFill>
                  <a:srgbClr val="013862"/>
                </a:solidFill>
                <a:latin typeface="Roboto"/>
                <a:cs typeface="Roboto"/>
              </a:rPr>
              <a:t> Pleasant, </a:t>
            </a:r>
            <a:r>
              <a:rPr sz="1200" dirty="0">
                <a:solidFill>
                  <a:srgbClr val="013862"/>
                </a:solidFill>
                <a:latin typeface="Roboto"/>
                <a:cs typeface="Roboto"/>
              </a:rPr>
              <a:t>SC</a:t>
            </a:r>
            <a:r>
              <a:rPr sz="1200" spc="-5" dirty="0">
                <a:solidFill>
                  <a:srgbClr val="013862"/>
                </a:solidFill>
                <a:latin typeface="Roboto"/>
                <a:cs typeface="Roboto"/>
              </a:rPr>
              <a:t> </a:t>
            </a:r>
            <a:r>
              <a:rPr sz="1200" spc="-10" dirty="0">
                <a:solidFill>
                  <a:srgbClr val="013862"/>
                </a:solidFill>
                <a:latin typeface="Roboto"/>
                <a:cs typeface="Roboto"/>
              </a:rPr>
              <a:t>29464</a:t>
            </a:r>
            <a:endParaRPr sz="1200" dirty="0">
              <a:solidFill>
                <a:srgbClr val="013862"/>
              </a:solidFill>
              <a:latin typeface="Roboto"/>
              <a:cs typeface="Roboto"/>
            </a:endParaRPr>
          </a:p>
        </p:txBody>
      </p:sp>
      <p:pic>
        <p:nvPicPr>
          <p:cNvPr id="4" name="object 4"/>
          <p:cNvPicPr/>
          <p:nvPr/>
        </p:nvPicPr>
        <p:blipFill>
          <a:blip r:embed="rId2" cstate="print"/>
          <a:stretch>
            <a:fillRect/>
          </a:stretch>
        </p:blipFill>
        <p:spPr>
          <a:xfrm>
            <a:off x="4114799" y="152400"/>
            <a:ext cx="1066801" cy="1556295"/>
          </a:xfrm>
          <a:prstGeom prst="rect">
            <a:avLst/>
          </a:prstGeom>
        </p:spPr>
      </p:pic>
      <p:pic>
        <p:nvPicPr>
          <p:cNvPr id="5" name="object 5"/>
          <p:cNvPicPr/>
          <p:nvPr/>
        </p:nvPicPr>
        <p:blipFill>
          <a:blip r:embed="rId3">
            <a:extLst>
              <a:ext uri="{28A0092B-C50C-407E-A947-70E740481C1C}">
                <a14:useLocalDpi xmlns:a14="http://schemas.microsoft.com/office/drawing/2010/main" val="0"/>
              </a:ext>
            </a:extLst>
          </a:blip>
          <a:srcRect/>
          <a:stretch/>
        </p:blipFill>
        <p:spPr>
          <a:xfrm>
            <a:off x="4204403" y="254029"/>
            <a:ext cx="887592" cy="1353037"/>
          </a:xfrm>
          <a:prstGeom prst="rect">
            <a:avLst/>
          </a:prstGeom>
        </p:spPr>
      </p:pic>
      <p:sp>
        <p:nvSpPr>
          <p:cNvPr id="6" name="object 6"/>
          <p:cNvSpPr txBox="1"/>
          <p:nvPr/>
        </p:nvSpPr>
        <p:spPr>
          <a:xfrm>
            <a:off x="5334050" y="267167"/>
            <a:ext cx="1595120" cy="1384935"/>
          </a:xfrm>
          <a:prstGeom prst="rect">
            <a:avLst/>
          </a:prstGeom>
        </p:spPr>
        <p:txBody>
          <a:bodyPr vert="horz" wrap="square" lIns="0" tIns="12700" rIns="0" bIns="0" rtlCol="0">
            <a:spAutoFit/>
          </a:bodyPr>
          <a:lstStyle/>
          <a:p>
            <a:pPr marL="12700">
              <a:lnSpc>
                <a:spcPct val="100000"/>
              </a:lnSpc>
              <a:spcBef>
                <a:spcPts val="100"/>
              </a:spcBef>
            </a:pPr>
            <a:r>
              <a:rPr sz="1200" b="1" dirty="0">
                <a:latin typeface="Roboto"/>
                <a:cs typeface="Roboto"/>
              </a:rPr>
              <a:t>Leesa</a:t>
            </a:r>
            <a:r>
              <a:rPr sz="1200" b="1" spc="30" dirty="0">
                <a:latin typeface="Roboto"/>
                <a:cs typeface="Roboto"/>
              </a:rPr>
              <a:t> </a:t>
            </a:r>
            <a:r>
              <a:rPr sz="1200" b="1" spc="-10" dirty="0">
                <a:latin typeface="Roboto"/>
                <a:cs typeface="Roboto"/>
              </a:rPr>
              <a:t>Northrup</a:t>
            </a:r>
            <a:endParaRPr sz="1200">
              <a:latin typeface="Roboto"/>
              <a:cs typeface="Roboto"/>
            </a:endParaRPr>
          </a:p>
          <a:p>
            <a:pPr marL="12700" marR="97790">
              <a:lnSpc>
                <a:spcPct val="94100"/>
              </a:lnSpc>
              <a:spcBef>
                <a:spcPts val="1350"/>
              </a:spcBef>
            </a:pPr>
            <a:r>
              <a:rPr sz="1000" dirty="0">
                <a:latin typeface="Roboto"/>
                <a:cs typeface="Roboto"/>
              </a:rPr>
              <a:t>Carolina</a:t>
            </a:r>
            <a:r>
              <a:rPr sz="1000" spc="45" dirty="0">
                <a:latin typeface="Roboto"/>
                <a:cs typeface="Roboto"/>
              </a:rPr>
              <a:t> </a:t>
            </a:r>
            <a:r>
              <a:rPr sz="1000" dirty="0">
                <a:latin typeface="Roboto"/>
                <a:cs typeface="Roboto"/>
              </a:rPr>
              <a:t>One</a:t>
            </a:r>
            <a:r>
              <a:rPr sz="1000" spc="15" dirty="0">
                <a:latin typeface="Roboto"/>
                <a:cs typeface="Roboto"/>
              </a:rPr>
              <a:t> </a:t>
            </a:r>
            <a:r>
              <a:rPr sz="1000" dirty="0">
                <a:latin typeface="Roboto"/>
                <a:cs typeface="Roboto"/>
              </a:rPr>
              <a:t>Real</a:t>
            </a:r>
            <a:r>
              <a:rPr sz="1000" spc="10" dirty="0">
                <a:latin typeface="Roboto"/>
                <a:cs typeface="Roboto"/>
              </a:rPr>
              <a:t> </a:t>
            </a:r>
            <a:r>
              <a:rPr sz="1000" spc="-10" dirty="0">
                <a:latin typeface="Roboto"/>
                <a:cs typeface="Roboto"/>
              </a:rPr>
              <a:t>Estate </a:t>
            </a:r>
            <a:r>
              <a:rPr sz="1000" dirty="0">
                <a:latin typeface="Roboto"/>
                <a:cs typeface="Roboto"/>
              </a:rPr>
              <a:t>628</a:t>
            </a:r>
            <a:r>
              <a:rPr sz="1000" spc="-10" dirty="0">
                <a:latin typeface="Roboto"/>
                <a:cs typeface="Roboto"/>
              </a:rPr>
              <a:t> </a:t>
            </a:r>
            <a:r>
              <a:rPr sz="1000" dirty="0">
                <a:latin typeface="Roboto"/>
                <a:cs typeface="Roboto"/>
              </a:rPr>
              <a:t>Long</a:t>
            </a:r>
            <a:r>
              <a:rPr sz="1000" spc="15" dirty="0">
                <a:latin typeface="Roboto"/>
                <a:cs typeface="Roboto"/>
              </a:rPr>
              <a:t> </a:t>
            </a:r>
            <a:r>
              <a:rPr sz="1000" dirty="0">
                <a:latin typeface="Roboto"/>
                <a:cs typeface="Roboto"/>
              </a:rPr>
              <a:t>Point </a:t>
            </a:r>
            <a:r>
              <a:rPr sz="1000" spc="-20" dirty="0">
                <a:latin typeface="Roboto"/>
                <a:cs typeface="Roboto"/>
              </a:rPr>
              <a:t>Road </a:t>
            </a:r>
            <a:r>
              <a:rPr sz="1000" dirty="0">
                <a:latin typeface="Roboto"/>
                <a:cs typeface="Roboto"/>
              </a:rPr>
              <a:t>Mount</a:t>
            </a:r>
            <a:r>
              <a:rPr sz="1000" spc="5" dirty="0">
                <a:latin typeface="Roboto"/>
                <a:cs typeface="Roboto"/>
              </a:rPr>
              <a:t> </a:t>
            </a:r>
            <a:r>
              <a:rPr sz="1000" dirty="0">
                <a:latin typeface="Roboto"/>
                <a:cs typeface="Roboto"/>
              </a:rPr>
              <a:t>Pleasant</a:t>
            </a:r>
            <a:r>
              <a:rPr sz="1000" spc="10" dirty="0">
                <a:latin typeface="Roboto"/>
                <a:cs typeface="Roboto"/>
              </a:rPr>
              <a:t> </a:t>
            </a:r>
            <a:r>
              <a:rPr sz="1000" dirty="0">
                <a:latin typeface="Roboto"/>
                <a:cs typeface="Roboto"/>
              </a:rPr>
              <a:t>SC</a:t>
            </a:r>
            <a:r>
              <a:rPr sz="1000" spc="15" dirty="0">
                <a:latin typeface="Roboto"/>
                <a:cs typeface="Roboto"/>
              </a:rPr>
              <a:t> </a:t>
            </a:r>
            <a:r>
              <a:rPr sz="1000" spc="-10" dirty="0">
                <a:latin typeface="Roboto"/>
                <a:cs typeface="Roboto"/>
              </a:rPr>
              <a:t>29464 </a:t>
            </a:r>
            <a:r>
              <a:rPr sz="1000" dirty="0">
                <a:latin typeface="Roboto"/>
                <a:cs typeface="Roboto"/>
              </a:rPr>
              <a:t>Office:</a:t>
            </a:r>
            <a:r>
              <a:rPr sz="1000" spc="-35" dirty="0">
                <a:latin typeface="Roboto"/>
                <a:cs typeface="Roboto"/>
              </a:rPr>
              <a:t> </a:t>
            </a:r>
            <a:r>
              <a:rPr sz="1000" spc="-10" dirty="0">
                <a:latin typeface="Roboto"/>
                <a:cs typeface="Roboto"/>
              </a:rPr>
              <a:t>843.884.1622</a:t>
            </a:r>
            <a:endParaRPr sz="1000">
              <a:latin typeface="Roboto"/>
              <a:cs typeface="Roboto"/>
            </a:endParaRPr>
          </a:p>
          <a:p>
            <a:pPr marL="12700">
              <a:lnSpc>
                <a:spcPts val="1095"/>
              </a:lnSpc>
            </a:pPr>
            <a:r>
              <a:rPr sz="1000" dirty="0">
                <a:latin typeface="Roboto"/>
                <a:cs typeface="Roboto"/>
              </a:rPr>
              <a:t>Mobile:</a:t>
            </a:r>
            <a:r>
              <a:rPr sz="1000" spc="-10" dirty="0">
                <a:latin typeface="Roboto"/>
                <a:cs typeface="Roboto"/>
              </a:rPr>
              <a:t> 843.442.0987</a:t>
            </a:r>
            <a:endParaRPr sz="1000">
              <a:latin typeface="Roboto"/>
              <a:cs typeface="Roboto"/>
            </a:endParaRPr>
          </a:p>
          <a:p>
            <a:pPr marL="12700">
              <a:lnSpc>
                <a:spcPts val="1130"/>
              </a:lnSpc>
            </a:pPr>
            <a:r>
              <a:rPr sz="1000" dirty="0">
                <a:latin typeface="Roboto"/>
                <a:cs typeface="Roboto"/>
              </a:rPr>
              <a:t>Fax:</a:t>
            </a:r>
            <a:r>
              <a:rPr sz="1000" spc="-25" dirty="0">
                <a:latin typeface="Roboto"/>
                <a:cs typeface="Roboto"/>
              </a:rPr>
              <a:t> </a:t>
            </a:r>
            <a:r>
              <a:rPr sz="1000" spc="-10" dirty="0">
                <a:latin typeface="Roboto"/>
                <a:cs typeface="Roboto"/>
              </a:rPr>
              <a:t>843.746.4994</a:t>
            </a:r>
            <a:endParaRPr sz="1000">
              <a:latin typeface="Roboto"/>
              <a:cs typeface="Roboto"/>
            </a:endParaRPr>
          </a:p>
          <a:p>
            <a:pPr marL="12700">
              <a:lnSpc>
                <a:spcPts val="1165"/>
              </a:lnSpc>
            </a:pPr>
            <a:r>
              <a:rPr sz="1000" spc="-10" dirty="0">
                <a:solidFill>
                  <a:srgbClr val="0000FF"/>
                </a:solidFill>
                <a:latin typeface="Roboto"/>
                <a:cs typeface="Roboto"/>
                <a:hlinkClick r:id="rId4"/>
              </a:rPr>
              <a:t>lnorthrup@carolinaone.com</a:t>
            </a:r>
            <a:endParaRPr sz="1000">
              <a:latin typeface="Roboto"/>
              <a:cs typeface="Roboto"/>
            </a:endParaRPr>
          </a:p>
        </p:txBody>
      </p:sp>
      <p:sp>
        <p:nvSpPr>
          <p:cNvPr id="7" name="object 7"/>
          <p:cNvSpPr txBox="1"/>
          <p:nvPr/>
        </p:nvSpPr>
        <p:spPr>
          <a:xfrm>
            <a:off x="3645090" y="1876691"/>
            <a:ext cx="3943350" cy="5088444"/>
          </a:xfrm>
          <a:prstGeom prst="rect">
            <a:avLst/>
          </a:prstGeom>
        </p:spPr>
        <p:txBody>
          <a:bodyPr vert="horz" wrap="square" lIns="0" tIns="10160" rIns="0" bIns="0" rtlCol="0">
            <a:spAutoFit/>
          </a:bodyPr>
          <a:lstStyle/>
          <a:p>
            <a:pPr marL="12065" marR="5080" indent="-1270" algn="ctr">
              <a:lnSpc>
                <a:spcPct val="105200"/>
              </a:lnSpc>
              <a:spcBef>
                <a:spcPts val="80"/>
              </a:spcBef>
            </a:pPr>
            <a:r>
              <a:rPr lang="en-US" sz="850" dirty="0">
                <a:solidFill>
                  <a:srgbClr val="3F3F3F"/>
                </a:solidFill>
                <a:latin typeface="Roboto"/>
                <a:cs typeface="Roboto"/>
              </a:rPr>
              <a:t>Welcome to a captivating haven of refined elegance, where luxury meets the tranquility of </a:t>
            </a:r>
            <a:r>
              <a:rPr lang="en-US" sz="850" dirty="0" err="1">
                <a:solidFill>
                  <a:srgbClr val="3F3F3F"/>
                </a:solidFill>
                <a:latin typeface="Roboto"/>
                <a:cs typeface="Roboto"/>
              </a:rPr>
              <a:t>marshfront</a:t>
            </a:r>
            <a:r>
              <a:rPr lang="en-US" sz="850" dirty="0">
                <a:solidFill>
                  <a:srgbClr val="3F3F3F"/>
                </a:solidFill>
                <a:latin typeface="Roboto"/>
                <a:cs typeface="Roboto"/>
              </a:rPr>
              <a:t> living. Nestled in the heart of a prestigious neighborhood, this extraordinary residence embodies sophistication Southern charm. As you approach the full front porch with its welcome arm staircase, a sense of peace envelops you. The mature landscaped grounds showcase the lovely plantings including many large camellias. Step inside and be greeted by a foyer that sets the tone for the entire residence. Gleaming reclaimed heart pine floors and the handcrafted foyer light guide you through to the expansive living spaces, where large windows frame breathtaking views of the marsh, bringing the outdoors in. The living room is a symphony of comfort and style, with a fireplace with a custom-made wrought iron screen, as its centerpiece, inviting you to unwind and enjoy! The eat in kitchen and the sunroom lead you to the gourmet kitchen, featuring top-of- the-line appliances, custom cabinetry, and a center island that doubles as a gathering point for friends and family. Adjacent is the formal dining room, large enough to seat all your guests with a lovely Venetian </a:t>
            </a:r>
            <a:r>
              <a:rPr lang="en-US" sz="850" dirty="0" err="1">
                <a:solidFill>
                  <a:srgbClr val="3F3F3F"/>
                </a:solidFill>
                <a:latin typeface="Roboto"/>
                <a:cs typeface="Roboto"/>
              </a:rPr>
              <a:t>Fortuny</a:t>
            </a:r>
            <a:r>
              <a:rPr lang="en-US" sz="850" dirty="0">
                <a:solidFill>
                  <a:srgbClr val="3F3F3F"/>
                </a:solidFill>
                <a:latin typeface="Roboto"/>
                <a:cs typeface="Roboto"/>
              </a:rPr>
              <a:t> Chandelier. The owner's suite is a sanctuary, boasting panoramic marsh views, a private sitting area, and a spa-like ensuite bathroom with exquisite finishes. Four additional bedrooms and two more bathrooms offer ample space for family or guests, each designed with a commitment to elegance and comfort. The seamless integration of indoor and outdoor living spaces is showcased by the expansive back screened in porch, providing a perfect vantage point to enjoy early morning coffee while listening to the birds. This home is not just a residence; it is a testament to the art of living well. The attention to detail is evident in every square inch, from the crown molding to the custom-built bookshelves to the antique newel post in the foyer. With a dedication to quality and craftsmanship, this </a:t>
            </a:r>
            <a:r>
              <a:rPr lang="en-US" sz="850" dirty="0" err="1">
                <a:solidFill>
                  <a:srgbClr val="3F3F3F"/>
                </a:solidFill>
                <a:latin typeface="Roboto"/>
                <a:cs typeface="Roboto"/>
              </a:rPr>
              <a:t>marshfront</a:t>
            </a:r>
            <a:r>
              <a:rPr lang="en-US" sz="850" dirty="0">
                <a:solidFill>
                  <a:srgbClr val="3F3F3F"/>
                </a:solidFill>
                <a:latin typeface="Roboto"/>
                <a:cs typeface="Roboto"/>
              </a:rPr>
              <a:t> estate stands as a paragon of elegance in a highly sought-after neighborhood.</a:t>
            </a:r>
          </a:p>
          <a:p>
            <a:pPr marL="12065" marR="5080" indent="-1270" algn="ctr">
              <a:lnSpc>
                <a:spcPct val="105200"/>
              </a:lnSpc>
              <a:spcBef>
                <a:spcPts val="80"/>
              </a:spcBef>
            </a:pPr>
            <a:endParaRPr lang="en-US" sz="850" b="1" dirty="0">
              <a:solidFill>
                <a:srgbClr val="3F3F3F"/>
              </a:solidFill>
              <a:latin typeface="Roboto"/>
              <a:cs typeface="Roboto"/>
              <a:hlinkClick r:id="rId5"/>
            </a:endParaRPr>
          </a:p>
          <a:p>
            <a:pPr marL="12065" marR="5080" indent="-1270" algn="ctr">
              <a:lnSpc>
                <a:spcPct val="105200"/>
              </a:lnSpc>
              <a:spcBef>
                <a:spcPts val="80"/>
              </a:spcBef>
            </a:pPr>
            <a:r>
              <a:rPr sz="850" b="1" dirty="0">
                <a:solidFill>
                  <a:srgbClr val="0000FF"/>
                </a:solidFill>
                <a:latin typeface="Roboto"/>
                <a:cs typeface="Roboto"/>
                <a:hlinkClick r:id="rId5"/>
              </a:rPr>
              <a:t>Enjoy</a:t>
            </a:r>
            <a:r>
              <a:rPr sz="850" b="1" spc="40" dirty="0">
                <a:solidFill>
                  <a:srgbClr val="0000FF"/>
                </a:solidFill>
                <a:latin typeface="Roboto"/>
                <a:cs typeface="Roboto"/>
                <a:hlinkClick r:id="rId5"/>
              </a:rPr>
              <a:t> </a:t>
            </a:r>
            <a:r>
              <a:rPr sz="850" b="1" dirty="0">
                <a:solidFill>
                  <a:srgbClr val="0000FF"/>
                </a:solidFill>
                <a:latin typeface="Roboto"/>
                <a:cs typeface="Roboto"/>
                <a:hlinkClick r:id="rId5"/>
              </a:rPr>
              <a:t>a</a:t>
            </a:r>
            <a:r>
              <a:rPr sz="850" b="1" spc="45" dirty="0">
                <a:solidFill>
                  <a:srgbClr val="0000FF"/>
                </a:solidFill>
                <a:latin typeface="Roboto"/>
                <a:cs typeface="Roboto"/>
                <a:hlinkClick r:id="rId5"/>
              </a:rPr>
              <a:t> </a:t>
            </a:r>
            <a:r>
              <a:rPr sz="850" b="1" dirty="0">
                <a:solidFill>
                  <a:srgbClr val="0000FF"/>
                </a:solidFill>
                <a:latin typeface="Roboto"/>
                <a:cs typeface="Roboto"/>
                <a:hlinkClick r:id="rId5"/>
              </a:rPr>
              <a:t>video</a:t>
            </a:r>
            <a:r>
              <a:rPr sz="850" b="1" spc="40" dirty="0">
                <a:solidFill>
                  <a:srgbClr val="0000FF"/>
                </a:solidFill>
                <a:latin typeface="Roboto"/>
                <a:cs typeface="Roboto"/>
                <a:hlinkClick r:id="rId5"/>
              </a:rPr>
              <a:t> </a:t>
            </a:r>
            <a:r>
              <a:rPr sz="850" b="1" spc="-10" dirty="0">
                <a:solidFill>
                  <a:srgbClr val="0000FF"/>
                </a:solidFill>
                <a:latin typeface="Roboto"/>
                <a:cs typeface="Roboto"/>
                <a:hlinkClick r:id="rId5"/>
              </a:rPr>
              <a:t>tour!</a:t>
            </a:r>
            <a:endParaRPr sz="850" dirty="0">
              <a:latin typeface="Roboto"/>
              <a:cs typeface="Roboto"/>
            </a:endParaRPr>
          </a:p>
          <a:p>
            <a:pPr>
              <a:lnSpc>
                <a:spcPct val="100000"/>
              </a:lnSpc>
              <a:spcBef>
                <a:spcPts val="455"/>
              </a:spcBef>
            </a:pPr>
            <a:endParaRPr sz="850" dirty="0">
              <a:latin typeface="Roboto"/>
              <a:cs typeface="Roboto"/>
            </a:endParaRPr>
          </a:p>
          <a:p>
            <a:pPr algn="ctr">
              <a:lnSpc>
                <a:spcPct val="100000"/>
              </a:lnSpc>
              <a:spcBef>
                <a:spcPts val="5"/>
              </a:spcBef>
            </a:pPr>
            <a:r>
              <a:rPr sz="850" b="1" i="1" dirty="0">
                <a:solidFill>
                  <a:srgbClr val="3F3F3F"/>
                </a:solidFill>
                <a:latin typeface="Roboto"/>
                <a:cs typeface="Roboto"/>
              </a:rPr>
              <a:t>Now</a:t>
            </a:r>
            <a:r>
              <a:rPr sz="850" b="1" i="1" spc="65" dirty="0">
                <a:solidFill>
                  <a:srgbClr val="3F3F3F"/>
                </a:solidFill>
                <a:latin typeface="Roboto"/>
                <a:cs typeface="Roboto"/>
              </a:rPr>
              <a:t> </a:t>
            </a:r>
            <a:r>
              <a:rPr sz="850" b="1" i="1" dirty="0">
                <a:solidFill>
                  <a:srgbClr val="3F3F3F"/>
                </a:solidFill>
                <a:latin typeface="Roboto"/>
                <a:cs typeface="Roboto"/>
              </a:rPr>
              <a:t>Offering</a:t>
            </a:r>
            <a:r>
              <a:rPr sz="850" b="1" i="1" spc="60" dirty="0">
                <a:solidFill>
                  <a:srgbClr val="3F3F3F"/>
                </a:solidFill>
                <a:latin typeface="Roboto"/>
                <a:cs typeface="Roboto"/>
              </a:rPr>
              <a:t> </a:t>
            </a:r>
            <a:r>
              <a:rPr sz="850" b="1" i="1" dirty="0">
                <a:solidFill>
                  <a:srgbClr val="3F3F3F"/>
                </a:solidFill>
                <a:latin typeface="Roboto"/>
                <a:cs typeface="Roboto"/>
              </a:rPr>
              <a:t>at</a:t>
            </a:r>
            <a:r>
              <a:rPr sz="850" b="1" i="1" spc="70" dirty="0">
                <a:solidFill>
                  <a:srgbClr val="3F3F3F"/>
                </a:solidFill>
                <a:latin typeface="Roboto"/>
                <a:cs typeface="Roboto"/>
              </a:rPr>
              <a:t> </a:t>
            </a:r>
            <a:r>
              <a:rPr sz="850" b="1" i="1" spc="-10" dirty="0">
                <a:solidFill>
                  <a:srgbClr val="3F3F3F"/>
                </a:solidFill>
                <a:latin typeface="Roboto"/>
                <a:cs typeface="Roboto"/>
              </a:rPr>
              <a:t>$3,400,000</a:t>
            </a:r>
            <a:endParaRPr sz="850" dirty="0">
              <a:latin typeface="Roboto"/>
              <a:cs typeface="Roboto"/>
            </a:endParaRPr>
          </a:p>
          <a:p>
            <a:pPr>
              <a:lnSpc>
                <a:spcPct val="100000"/>
              </a:lnSpc>
              <a:spcBef>
                <a:spcPts val="680"/>
              </a:spcBef>
            </a:pPr>
            <a:endParaRPr sz="850" dirty="0">
              <a:latin typeface="Roboto"/>
              <a:cs typeface="Roboto"/>
            </a:endParaRPr>
          </a:p>
          <a:p>
            <a:pPr marL="1604010" indent="-134620">
              <a:lnSpc>
                <a:spcPct val="100000"/>
              </a:lnSpc>
              <a:spcBef>
                <a:spcPts val="5"/>
              </a:spcBef>
              <a:buFont typeface="Symbol"/>
              <a:buChar char=""/>
              <a:tabLst>
                <a:tab pos="1604010" algn="l"/>
              </a:tabLst>
            </a:pPr>
            <a:r>
              <a:rPr sz="850" dirty="0">
                <a:solidFill>
                  <a:srgbClr val="3F3F3F"/>
                </a:solidFill>
                <a:latin typeface="Roboto"/>
                <a:cs typeface="Roboto"/>
              </a:rPr>
              <a:t>MLS</a:t>
            </a:r>
            <a:r>
              <a:rPr sz="850" spc="10" dirty="0">
                <a:solidFill>
                  <a:srgbClr val="3F3F3F"/>
                </a:solidFill>
                <a:latin typeface="Roboto"/>
                <a:cs typeface="Roboto"/>
              </a:rPr>
              <a:t> </a:t>
            </a:r>
            <a:r>
              <a:rPr sz="850" spc="-10" dirty="0">
                <a:solidFill>
                  <a:srgbClr val="3F3F3F"/>
                </a:solidFill>
                <a:latin typeface="Roboto"/>
                <a:cs typeface="Roboto"/>
              </a:rPr>
              <a:t>23023257</a:t>
            </a:r>
            <a:endParaRPr sz="850" dirty="0">
              <a:latin typeface="Roboto"/>
              <a:cs typeface="Roboto"/>
            </a:endParaRPr>
          </a:p>
          <a:p>
            <a:pPr marL="1604010" indent="-134620">
              <a:lnSpc>
                <a:spcPct val="100000"/>
              </a:lnSpc>
              <a:spcBef>
                <a:spcPts val="15"/>
              </a:spcBef>
              <a:buFont typeface="Symbol"/>
              <a:buChar char=""/>
              <a:tabLst>
                <a:tab pos="1604010" algn="l"/>
              </a:tabLst>
            </a:pPr>
            <a:r>
              <a:rPr sz="850" spc="-10" dirty="0">
                <a:solidFill>
                  <a:srgbClr val="3F3F3F"/>
                </a:solidFill>
                <a:latin typeface="Roboto"/>
                <a:cs typeface="Roboto"/>
              </a:rPr>
              <a:t>Bedrooms:</a:t>
            </a:r>
            <a:r>
              <a:rPr sz="850" spc="10" dirty="0">
                <a:solidFill>
                  <a:srgbClr val="3F3F3F"/>
                </a:solidFill>
                <a:latin typeface="Roboto"/>
                <a:cs typeface="Roboto"/>
              </a:rPr>
              <a:t> </a:t>
            </a:r>
            <a:r>
              <a:rPr sz="850" spc="-50" dirty="0">
                <a:solidFill>
                  <a:srgbClr val="3F3F3F"/>
                </a:solidFill>
                <a:latin typeface="Roboto"/>
                <a:cs typeface="Roboto"/>
              </a:rPr>
              <a:t>5</a:t>
            </a:r>
            <a:endParaRPr sz="850" dirty="0">
              <a:latin typeface="Roboto"/>
              <a:cs typeface="Roboto"/>
            </a:endParaRPr>
          </a:p>
          <a:p>
            <a:pPr marL="1604010" indent="-134620">
              <a:lnSpc>
                <a:spcPct val="100000"/>
              </a:lnSpc>
              <a:spcBef>
                <a:spcPts val="20"/>
              </a:spcBef>
              <a:buFont typeface="Symbol"/>
              <a:buChar char=""/>
              <a:tabLst>
                <a:tab pos="1604010" algn="l"/>
              </a:tabLst>
            </a:pPr>
            <a:r>
              <a:rPr sz="850" spc="-10" dirty="0">
                <a:solidFill>
                  <a:srgbClr val="3F3F3F"/>
                </a:solidFill>
                <a:latin typeface="Roboto"/>
                <a:cs typeface="Roboto"/>
              </a:rPr>
              <a:t>Bathrooms:</a:t>
            </a:r>
            <a:r>
              <a:rPr sz="850" spc="10" dirty="0">
                <a:solidFill>
                  <a:srgbClr val="3F3F3F"/>
                </a:solidFill>
                <a:latin typeface="Roboto"/>
                <a:cs typeface="Roboto"/>
              </a:rPr>
              <a:t> </a:t>
            </a:r>
            <a:r>
              <a:rPr sz="850" spc="-25" dirty="0">
                <a:solidFill>
                  <a:srgbClr val="3F3F3F"/>
                </a:solidFill>
                <a:latin typeface="Roboto"/>
                <a:cs typeface="Roboto"/>
              </a:rPr>
              <a:t>3.5</a:t>
            </a:r>
            <a:endParaRPr sz="850" dirty="0">
              <a:latin typeface="Roboto"/>
              <a:cs typeface="Roboto"/>
            </a:endParaRPr>
          </a:p>
          <a:p>
            <a:pPr marL="1604010" indent="-134620">
              <a:lnSpc>
                <a:spcPct val="100000"/>
              </a:lnSpc>
              <a:spcBef>
                <a:spcPts val="15"/>
              </a:spcBef>
              <a:buFont typeface="Symbol"/>
              <a:buChar char=""/>
              <a:tabLst>
                <a:tab pos="1604010" algn="l"/>
              </a:tabLst>
            </a:pPr>
            <a:r>
              <a:rPr sz="850" dirty="0">
                <a:solidFill>
                  <a:srgbClr val="3F3F3F"/>
                </a:solidFill>
                <a:latin typeface="Roboto"/>
                <a:cs typeface="Roboto"/>
              </a:rPr>
              <a:t>Square</a:t>
            </a:r>
            <a:r>
              <a:rPr sz="850" spc="5" dirty="0">
                <a:solidFill>
                  <a:srgbClr val="3F3F3F"/>
                </a:solidFill>
                <a:latin typeface="Roboto"/>
                <a:cs typeface="Roboto"/>
              </a:rPr>
              <a:t> </a:t>
            </a:r>
            <a:r>
              <a:rPr sz="850" dirty="0">
                <a:solidFill>
                  <a:srgbClr val="3F3F3F"/>
                </a:solidFill>
                <a:latin typeface="Roboto"/>
                <a:cs typeface="Roboto"/>
              </a:rPr>
              <a:t>Feet:</a:t>
            </a:r>
            <a:r>
              <a:rPr sz="850" spc="-20" dirty="0">
                <a:solidFill>
                  <a:srgbClr val="3F3F3F"/>
                </a:solidFill>
                <a:latin typeface="Roboto"/>
                <a:cs typeface="Roboto"/>
              </a:rPr>
              <a:t> </a:t>
            </a:r>
            <a:r>
              <a:rPr sz="850" spc="-10" dirty="0">
                <a:solidFill>
                  <a:srgbClr val="3F3F3F"/>
                </a:solidFill>
                <a:latin typeface="Roboto"/>
                <a:cs typeface="Roboto"/>
              </a:rPr>
              <a:t>3,968</a:t>
            </a:r>
            <a:endParaRPr sz="850" dirty="0">
              <a:latin typeface="Roboto"/>
              <a:cs typeface="Roboto"/>
            </a:endParaRPr>
          </a:p>
        </p:txBody>
      </p:sp>
      <p:pic>
        <p:nvPicPr>
          <p:cNvPr id="8" name="object 8"/>
          <p:cNvPicPr/>
          <p:nvPr/>
        </p:nvPicPr>
        <p:blipFill>
          <a:blip r:embed="rId6" cstate="print"/>
          <a:stretch>
            <a:fillRect/>
          </a:stretch>
        </p:blipFill>
        <p:spPr>
          <a:xfrm>
            <a:off x="211078" y="1764599"/>
            <a:ext cx="3241777" cy="2089722"/>
          </a:xfrm>
          <a:prstGeom prst="rect">
            <a:avLst/>
          </a:prstGeom>
        </p:spPr>
      </p:pic>
      <p:pic>
        <p:nvPicPr>
          <p:cNvPr id="9" name="object 9"/>
          <p:cNvPicPr/>
          <p:nvPr/>
        </p:nvPicPr>
        <p:blipFill>
          <a:blip r:embed="rId7" cstate="print"/>
          <a:stretch>
            <a:fillRect/>
          </a:stretch>
        </p:blipFill>
        <p:spPr>
          <a:xfrm>
            <a:off x="211078" y="3991183"/>
            <a:ext cx="1417320" cy="960120"/>
          </a:xfrm>
          <a:prstGeom prst="rect">
            <a:avLst/>
          </a:prstGeom>
        </p:spPr>
      </p:pic>
      <p:pic>
        <p:nvPicPr>
          <p:cNvPr id="10" name="object 10"/>
          <p:cNvPicPr/>
          <p:nvPr/>
        </p:nvPicPr>
        <p:blipFill>
          <a:blip r:embed="rId8" cstate="print"/>
          <a:stretch>
            <a:fillRect/>
          </a:stretch>
        </p:blipFill>
        <p:spPr>
          <a:xfrm>
            <a:off x="2035535" y="3996468"/>
            <a:ext cx="1417320" cy="2057102"/>
          </a:xfrm>
          <a:prstGeom prst="rect">
            <a:avLst/>
          </a:prstGeom>
        </p:spPr>
      </p:pic>
      <p:pic>
        <p:nvPicPr>
          <p:cNvPr id="12" name="object 12"/>
          <p:cNvPicPr/>
          <p:nvPr/>
        </p:nvPicPr>
        <p:blipFill>
          <a:blip r:embed="rId9" cstate="print">
            <a:extLst>
              <a:ext uri="{28A0092B-C50C-407E-A947-70E740481C1C}">
                <a14:useLocalDpi xmlns:a14="http://schemas.microsoft.com/office/drawing/2010/main" val="0"/>
              </a:ext>
            </a:extLst>
          </a:blip>
          <a:srcRect/>
          <a:stretch/>
        </p:blipFill>
        <p:spPr>
          <a:xfrm>
            <a:off x="211078" y="7283544"/>
            <a:ext cx="3264408" cy="2173441"/>
          </a:xfrm>
          <a:prstGeom prst="rect">
            <a:avLst/>
          </a:prstGeom>
        </p:spPr>
      </p:pic>
      <p:pic>
        <p:nvPicPr>
          <p:cNvPr id="13" name="object 13"/>
          <p:cNvPicPr/>
          <p:nvPr/>
        </p:nvPicPr>
        <p:blipFill>
          <a:blip r:embed="rId10" cstate="print"/>
          <a:stretch>
            <a:fillRect/>
          </a:stretch>
        </p:blipFill>
        <p:spPr>
          <a:xfrm>
            <a:off x="211078" y="5088165"/>
            <a:ext cx="1417320" cy="960120"/>
          </a:xfrm>
          <a:prstGeom prst="rect">
            <a:avLst/>
          </a:prstGeom>
        </p:spPr>
      </p:pic>
      <p:pic>
        <p:nvPicPr>
          <p:cNvPr id="14" name="object 14"/>
          <p:cNvPicPr/>
          <p:nvPr/>
        </p:nvPicPr>
        <p:blipFill>
          <a:blip r:embed="rId11" cstate="print"/>
          <a:stretch>
            <a:fillRect/>
          </a:stretch>
        </p:blipFill>
        <p:spPr>
          <a:xfrm>
            <a:off x="211078" y="6185147"/>
            <a:ext cx="1417320" cy="960120"/>
          </a:xfrm>
          <a:prstGeom prst="rect">
            <a:avLst/>
          </a:prstGeom>
        </p:spPr>
      </p:pic>
      <p:pic>
        <p:nvPicPr>
          <p:cNvPr id="15" name="object 15"/>
          <p:cNvPicPr/>
          <p:nvPr/>
        </p:nvPicPr>
        <p:blipFill>
          <a:blip r:embed="rId12" cstate="print"/>
          <a:stretch>
            <a:fillRect/>
          </a:stretch>
        </p:blipFill>
        <p:spPr>
          <a:xfrm>
            <a:off x="9829800" y="7239000"/>
            <a:ext cx="1417320" cy="960120"/>
          </a:xfrm>
          <a:prstGeom prst="rect">
            <a:avLst/>
          </a:prstGeom>
        </p:spPr>
      </p:pic>
      <p:pic>
        <p:nvPicPr>
          <p:cNvPr id="16" name="object 16"/>
          <p:cNvPicPr/>
          <p:nvPr/>
        </p:nvPicPr>
        <p:blipFill>
          <a:blip r:embed="rId13" cstate="print">
            <a:extLst>
              <a:ext uri="{28A0092B-C50C-407E-A947-70E740481C1C}">
                <a14:useLocalDpi xmlns:a14="http://schemas.microsoft.com/office/drawing/2010/main" val="0"/>
              </a:ext>
            </a:extLst>
          </a:blip>
          <a:srcRect/>
          <a:stretch/>
        </p:blipFill>
        <p:spPr>
          <a:xfrm>
            <a:off x="8006399" y="8351980"/>
            <a:ext cx="1415208" cy="944087"/>
          </a:xfrm>
          <a:prstGeom prst="rect">
            <a:avLst/>
          </a:prstGeom>
        </p:spPr>
      </p:pic>
      <p:pic>
        <p:nvPicPr>
          <p:cNvPr id="17" name="object 17"/>
          <p:cNvPicPr/>
          <p:nvPr/>
        </p:nvPicPr>
        <p:blipFill>
          <a:blip r:embed="rId14" cstate="print"/>
          <a:stretch>
            <a:fillRect/>
          </a:stretch>
        </p:blipFill>
        <p:spPr>
          <a:xfrm>
            <a:off x="9829800" y="8335947"/>
            <a:ext cx="1417320" cy="960120"/>
          </a:xfrm>
          <a:prstGeom prst="rect">
            <a:avLst/>
          </a:prstGeom>
        </p:spPr>
      </p:pic>
      <p:pic>
        <p:nvPicPr>
          <p:cNvPr id="18" name="object 18"/>
          <p:cNvPicPr/>
          <p:nvPr/>
        </p:nvPicPr>
        <p:blipFill>
          <a:blip r:embed="rId15" cstate="print"/>
          <a:stretch>
            <a:fillRect/>
          </a:stretch>
        </p:blipFill>
        <p:spPr>
          <a:xfrm>
            <a:off x="4001361" y="7285511"/>
            <a:ext cx="3263579" cy="2172890"/>
          </a:xfrm>
          <a:prstGeom prst="rect">
            <a:avLst/>
          </a:prstGeom>
        </p:spPr>
      </p:pic>
      <p:pic>
        <p:nvPicPr>
          <p:cNvPr id="19" name="object 19"/>
          <p:cNvPicPr/>
          <p:nvPr/>
        </p:nvPicPr>
        <p:blipFill>
          <a:blip r:embed="rId16" cstate="print"/>
          <a:stretch>
            <a:fillRect/>
          </a:stretch>
        </p:blipFill>
        <p:spPr>
          <a:xfrm>
            <a:off x="1293934" y="199241"/>
            <a:ext cx="1213485" cy="715159"/>
          </a:xfrm>
          <a:prstGeom prst="rect">
            <a:avLst/>
          </a:prstGeom>
        </p:spPr>
      </p:pic>
      <p:pic>
        <p:nvPicPr>
          <p:cNvPr id="3" name="object 14">
            <a:extLst>
              <a:ext uri="{FF2B5EF4-FFF2-40B4-BE49-F238E27FC236}">
                <a16:creationId xmlns:a16="http://schemas.microsoft.com/office/drawing/2014/main" id="{8B10E838-2608-5EAA-9294-61B17C4FB903}"/>
              </a:ext>
            </a:extLst>
          </p:cNvPr>
          <p:cNvPicPr/>
          <p:nvPr/>
        </p:nvPicPr>
        <p:blipFill>
          <a:blip r:embed="rId17" cstate="print">
            <a:extLst>
              <a:ext uri="{28A0092B-C50C-407E-A947-70E740481C1C}">
                <a14:useLocalDpi xmlns:a14="http://schemas.microsoft.com/office/drawing/2010/main" val="0"/>
              </a:ext>
            </a:extLst>
          </a:blip>
          <a:srcRect/>
          <a:stretch/>
        </p:blipFill>
        <p:spPr>
          <a:xfrm>
            <a:off x="2028447" y="6185147"/>
            <a:ext cx="1417320" cy="9601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427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Roboto</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 Thomas Price</cp:lastModifiedBy>
  <cp:revision>6</cp:revision>
  <dcterms:created xsi:type="dcterms:W3CDTF">2024-02-01T21:43:13Z</dcterms:created>
  <dcterms:modified xsi:type="dcterms:W3CDTF">2024-02-02T00:47:21Z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2020-05-15T00:00:00Z</vt:filetime>
  </property>
  <property fmtid="{D5CDD505-2E9C-101B-9397-08002B2CF9AE}" pid="3" name="LastSaved">
    <vt:filetime>2024-02-01T00:00:00Z</vt:filetime>
  </property>
  <property fmtid="{D5CDD505-2E9C-101B-9397-08002B2CF9AE}" pid="4" name="Producer">
    <vt:lpwstr>wkhtmltopdf</vt:lpwstr>
  </property>
</Properties>
</file>