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1155D"/>
    <a:srgbClr val="00309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456" autoAdjust="0"/>
    <p:restoredTop sz="94660"/>
  </p:normalViewPr>
  <p:slideViewPr>
    <p:cSldViewPr>
      <p:cViewPr varScale="1">
        <p:scale>
          <a:sx n="47" d="100"/>
          <a:sy n="47" d="100"/>
        </p:scale>
        <p:origin x="2538"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3/12/2019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3/12/2019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3/12/2019</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gif"/></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1436" y="4701064"/>
            <a:ext cx="6120134" cy="4595781"/>
          </a:xfrm>
        </p:spPr>
        <p:txBody>
          <a:bodyPr numCol="1" anchor="ctr">
            <a:normAutofit fontScale="85000" lnSpcReduction="20000"/>
          </a:bodyPr>
          <a:lstStyle/>
          <a:p>
            <a:r>
              <a:rPr lang="en-US" sz="1400" b="1" i="1" dirty="0">
                <a:solidFill>
                  <a:srgbClr val="21155D"/>
                </a:solidFill>
              </a:rPr>
              <a:t>SPRINGTIME, AZALEAS... ON THE GOLF COURSE AND NO HOA...OVERSIZED SWIMMING POOL....! Between Miler Country Club and Tea Farm, a Golf Course Lot situated on HOLE #4. </a:t>
            </a:r>
          </a:p>
          <a:p>
            <a:endParaRPr lang="en-US" sz="1400" dirty="0">
              <a:solidFill>
                <a:srgbClr val="21155D"/>
              </a:solidFill>
            </a:endParaRPr>
          </a:p>
          <a:p>
            <a:r>
              <a:rPr lang="en-US" sz="1400" dirty="0">
                <a:solidFill>
                  <a:srgbClr val="21155D"/>
                </a:solidFill>
              </a:rPr>
              <a:t>This stunning home is perfect for hosting parties and large family gatherings. Starting with the UPGRADES; New hardwood flooring, new architectural shingled roof, 2 new HVAC units and duct replacement, new </a:t>
            </a:r>
            <a:r>
              <a:rPr lang="en-US" sz="1400" dirty="0" err="1">
                <a:solidFill>
                  <a:srgbClr val="21155D"/>
                </a:solidFill>
              </a:rPr>
              <a:t>Hardiplank</a:t>
            </a:r>
            <a:r>
              <a:rPr lang="en-US" sz="1400" dirty="0">
                <a:solidFill>
                  <a:srgbClr val="21155D"/>
                </a:solidFill>
              </a:rPr>
              <a:t> siding, total KITCHEN REMODEL/EXPANSION with double ovens, new appliances, GRANITE counter tops, a beautifully crafted functional Island with four deep drawers for larger items. The kitchen has drawers and cabinets galore including DOUBLE TRASH CAN PULL-OUT DRAWERS at each end of the kitchen. And a must-have HUGE PANTRY and added WINE/BEVERAGE NOOK.</a:t>
            </a:r>
          </a:p>
          <a:p>
            <a:endParaRPr lang="en-US" sz="1400" dirty="0">
              <a:solidFill>
                <a:srgbClr val="21155D"/>
              </a:solidFill>
            </a:endParaRPr>
          </a:p>
          <a:p>
            <a:r>
              <a:rPr lang="en-US" sz="1400" dirty="0">
                <a:solidFill>
                  <a:srgbClr val="21155D"/>
                </a:solidFill>
              </a:rPr>
              <a:t>This kitchen was designed with love for style and convenience. The Family Room features a large Charleston Brick Fireplace, French Doors and a Showcase Window for lots of lighting.</a:t>
            </a:r>
          </a:p>
          <a:p>
            <a:r>
              <a:rPr lang="en-US" sz="1400" dirty="0">
                <a:solidFill>
                  <a:srgbClr val="21155D"/>
                </a:solidFill>
              </a:rPr>
              <a:t>The Master Bedroom offers all you could ask for with a Large Sitting Area, a Huge WALK-IN CLOSET and an additional closet with shelving and hang-ups. The 2017 UPGRADE of the MASTER BATH accents the DUAL SHOWER SYSTEMS, separate oversized garden tub and double sinks for him and her. All upstairs bedrooms have WALK-IN CLOSETS with their own attic door access for plenty of STORAGE. The Mother-in-Law Suite includes kitchen, bedroom, full bath and living area. Not to leave out the ample space in the FROG that includes another FULL BATH. The third story could be used as office space, a playroom, a media room, MORE STORAGE or a bedroom complete with more attic space. This magnificent home with its established natural landscape features a LARGE IN-GROUND POOL for fun at home. To top it off, you have a getaway area on quiet nights sitting out on your Large Screened-in Back Porch by the Pool. The location is perfect for walking/running and bike rides with access to the Sawmill Branch Trail. This unique home is located on a quite street with no thru traffic. Tight-knit community and caring neighbors. Convenient location and has everything you could possibly desire.</a:t>
            </a:r>
          </a:p>
          <a:p>
            <a:endParaRPr lang="en-US" sz="1400" dirty="0">
              <a:solidFill>
                <a:srgbClr val="21155D"/>
              </a:solidFill>
            </a:endParaRPr>
          </a:p>
          <a:p>
            <a:r>
              <a:rPr lang="en-US" sz="1400" b="1" i="1" dirty="0">
                <a:solidFill>
                  <a:srgbClr val="21155D"/>
                </a:solidFill>
              </a:rPr>
              <a:t>SOUTHERN CHARM!</a:t>
            </a:r>
          </a:p>
        </p:txBody>
      </p:sp>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t="4509"/>
          <a:stretch/>
        </p:blipFill>
        <p:spPr bwMode="auto">
          <a:xfrm>
            <a:off x="91436" y="76200"/>
            <a:ext cx="6120134" cy="389800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91436" y="3428999"/>
            <a:ext cx="6120134" cy="533401"/>
          </a:xfrm>
          <a:noFill/>
        </p:spPr>
        <p:txBody>
          <a:bodyPr anchor="ctr">
            <a:noAutofit/>
          </a:bodyPr>
          <a:lstStyle/>
          <a:p>
            <a:r>
              <a:rPr lang="en-US" sz="2800" b="1" i="1">
                <a:solidFill>
                  <a:schemeClr val="bg1"/>
                </a:solidFill>
                <a:effectLst>
                  <a:outerShdw blurRad="38100" dist="38100" dir="2700000" algn="tl">
                    <a:srgbClr val="000000">
                      <a:alpha val="43137"/>
                    </a:srgbClr>
                  </a:outerShdw>
                </a:effectLst>
                <a:cs typeface="Times New Roman" panose="02020603050405020304" pitchFamily="18" charset="0"/>
              </a:rPr>
              <a:t>Spring - Move in at Best Time of Year!</a:t>
            </a:r>
            <a:endParaRPr lang="en-US" sz="1100" b="1" i="1" dirty="0">
              <a:solidFill>
                <a:schemeClr val="bg1"/>
              </a:solidFill>
              <a:effectLst>
                <a:outerShdw blurRad="38100" dist="38100" dir="2700000" algn="tl">
                  <a:srgbClr val="000000">
                    <a:alpha val="43137"/>
                  </a:srgbClr>
                </a:outerShdw>
              </a:effectLst>
              <a:cs typeface="Times New Roman" panose="02020603050405020304" pitchFamily="18" charset="0"/>
            </a:endParaRPr>
          </a:p>
        </p:txBody>
      </p:sp>
      <p:sp>
        <p:nvSpPr>
          <p:cNvPr id="4" name="Rectangle 3"/>
          <p:cNvSpPr/>
          <p:nvPr/>
        </p:nvSpPr>
        <p:spPr>
          <a:xfrm>
            <a:off x="-7936308" y="0"/>
            <a:ext cx="7775074" cy="1815882"/>
          </a:xfrm>
          <a:prstGeom prst="rect">
            <a:avLst/>
          </a:prstGeom>
          <a:gradFill>
            <a:gsLst>
              <a:gs pos="0">
                <a:schemeClr val="accent1">
                  <a:lumMod val="5000"/>
                  <a:lumOff val="95000"/>
                </a:schemeClr>
              </a:gs>
              <a:gs pos="100000">
                <a:schemeClr val="accent1">
                  <a:lumMod val="30000"/>
                  <a:lumOff val="70000"/>
                  <a:alpha val="0"/>
                </a:schemeClr>
              </a:gs>
            </a:gsLst>
            <a:lin ang="5400000" scaled="1"/>
          </a:gradFill>
        </p:spPr>
        <p:txBody>
          <a:bodyPr wrap="square">
            <a:spAutoFit/>
          </a:bodyPr>
          <a:lstStyle/>
          <a:p>
            <a:pPr algn="ctr"/>
            <a:r>
              <a:rPr lang="en-US" sz="2800" b="1" i="1" dirty="0">
                <a:solidFill>
                  <a:srgbClr val="21155D"/>
                </a:solidFill>
                <a:effectLst>
                  <a:outerShdw blurRad="38100" dist="38100" dir="2700000" algn="tl">
                    <a:srgbClr val="000000">
                      <a:alpha val="43137"/>
                    </a:srgbClr>
                  </a:outerShdw>
                </a:effectLst>
                <a:latin typeface="Calibri" panose="020F0502020204030204" pitchFamily="34" charset="0"/>
                <a:cs typeface="Times New Roman" panose="02020603050405020304" pitchFamily="18" charset="0"/>
              </a:rPr>
              <a:t>Back on the Market!</a:t>
            </a:r>
          </a:p>
          <a:p>
            <a:pPr algn="ctr"/>
            <a:r>
              <a:rPr lang="en-US" sz="2400" i="1" dirty="0">
                <a:solidFill>
                  <a:srgbClr val="21155D"/>
                </a:solidFill>
                <a:effectLst>
                  <a:outerShdw blurRad="38100" dist="38100" dir="2700000" algn="tl">
                    <a:srgbClr val="000000">
                      <a:alpha val="43137"/>
                    </a:srgbClr>
                  </a:outerShdw>
                </a:effectLst>
                <a:latin typeface="Calibri" panose="020F0502020204030204" pitchFamily="34" charset="0"/>
                <a:cs typeface="Times New Roman" panose="02020603050405020304" pitchFamily="18" charset="0"/>
              </a:rPr>
              <a:t>SWIMMING POOL...ON THE GOLF COURSE… NO HOA!</a:t>
            </a:r>
            <a:r>
              <a:rPr lang="en-US" sz="2800" b="1" i="1" dirty="0">
                <a:solidFill>
                  <a:srgbClr val="21155D"/>
                </a:solidFill>
                <a:effectLst>
                  <a:outerShdw blurRad="38100" dist="38100" dir="2700000" algn="tl">
                    <a:srgbClr val="000000">
                      <a:alpha val="43137"/>
                    </a:srgbClr>
                  </a:outerShdw>
                </a:effectLst>
                <a:latin typeface="Calibri" panose="020F0502020204030204" pitchFamily="34" charset="0"/>
                <a:cs typeface="Times New Roman" panose="02020603050405020304" pitchFamily="18" charset="0"/>
              </a:rPr>
              <a:t> </a:t>
            </a:r>
          </a:p>
          <a:p>
            <a:pPr algn="ctr"/>
            <a:endParaRPr lang="en-US" sz="2800" i="1" dirty="0">
              <a:solidFill>
                <a:srgbClr val="21155D"/>
              </a:solidFill>
              <a:effectLst>
                <a:outerShdw blurRad="38100" dist="38100" dir="2700000" algn="tl">
                  <a:srgbClr val="000000">
                    <a:alpha val="43137"/>
                  </a:srgbClr>
                </a:outerShdw>
              </a:effectLst>
              <a:latin typeface="Calibri" panose="020F0502020204030204" pitchFamily="34" charset="0"/>
              <a:cs typeface="Times New Roman" panose="02020603050405020304" pitchFamily="18" charset="0"/>
            </a:endParaRPr>
          </a:p>
          <a:p>
            <a:pPr algn="ctr"/>
            <a:endParaRPr lang="en-US" sz="2800" i="1" dirty="0">
              <a:solidFill>
                <a:srgbClr val="21155D"/>
              </a:solidFill>
              <a:effectLst>
                <a:outerShdw blurRad="38100" dist="38100" dir="2700000" algn="tl">
                  <a:srgbClr val="000000">
                    <a:alpha val="43137"/>
                  </a:srgbClr>
                </a:outerShdw>
              </a:effectLst>
              <a:latin typeface="Calibri" panose="020F0502020204030204" pitchFamily="34" charset="0"/>
              <a:cs typeface="Times New Roman" panose="02020603050405020304" pitchFamily="18" charset="0"/>
            </a:endParaRPr>
          </a:p>
        </p:txBody>
      </p:sp>
      <p:sp>
        <p:nvSpPr>
          <p:cNvPr id="6" name="Rectangle 5"/>
          <p:cNvSpPr/>
          <p:nvPr/>
        </p:nvSpPr>
        <p:spPr>
          <a:xfrm>
            <a:off x="91436" y="3962400"/>
            <a:ext cx="6120134" cy="738664"/>
          </a:xfrm>
          <a:prstGeom prst="rect">
            <a:avLst/>
          </a:prstGeom>
          <a:noFill/>
        </p:spPr>
        <p:txBody>
          <a:bodyPr wrap="square">
            <a:spAutoFit/>
          </a:bodyPr>
          <a:lstStyle/>
          <a:p>
            <a:pPr algn="ctr"/>
            <a:r>
              <a:rPr lang="en-US" sz="1800" b="1" dirty="0">
                <a:solidFill>
                  <a:srgbClr val="21155D"/>
                </a:solidFill>
                <a:cs typeface="Times New Roman" panose="02020603050405020304" pitchFamily="18" charset="0"/>
              </a:rPr>
              <a:t>415 Country Club Blvd</a:t>
            </a:r>
            <a:br>
              <a:rPr lang="en-US" sz="1200" dirty="0">
                <a:solidFill>
                  <a:srgbClr val="21155D"/>
                </a:solidFill>
                <a:cs typeface="Times New Roman" panose="02020603050405020304" pitchFamily="18" charset="0"/>
              </a:rPr>
            </a:br>
            <a:r>
              <a:rPr lang="en-US" sz="1200" b="1" dirty="0">
                <a:solidFill>
                  <a:srgbClr val="21155D"/>
                </a:solidFill>
                <a:cs typeface="Times New Roman" panose="02020603050405020304" pitchFamily="18" charset="0"/>
              </a:rPr>
              <a:t>Country Club Estates </a:t>
            </a:r>
            <a:r>
              <a:rPr lang="en-US" sz="1200" b="1" dirty="0">
                <a:solidFill>
                  <a:srgbClr val="21155D"/>
                </a:solidFill>
                <a:latin typeface="Trebuchet MS" panose="020B0603020202020204" pitchFamily="34" charset="0"/>
                <a:cs typeface="Times New Roman" panose="02020603050405020304" pitchFamily="18" charset="0"/>
              </a:rPr>
              <a:t>· </a:t>
            </a:r>
            <a:r>
              <a:rPr lang="en-US" sz="1200" b="1" dirty="0">
                <a:solidFill>
                  <a:srgbClr val="21155D"/>
                </a:solidFill>
                <a:cs typeface="Times New Roman" panose="02020603050405020304" pitchFamily="18" charset="0"/>
              </a:rPr>
              <a:t>Summerville, SC 29483 </a:t>
            </a:r>
            <a:r>
              <a:rPr lang="en-US" sz="1200" b="1" dirty="0">
                <a:solidFill>
                  <a:srgbClr val="21155D"/>
                </a:solidFill>
                <a:latin typeface="Trebuchet MS" panose="020B0603020202020204" pitchFamily="34" charset="0"/>
                <a:cs typeface="Times New Roman" panose="02020603050405020304" pitchFamily="18" charset="0"/>
              </a:rPr>
              <a:t>· MLS# 19003361</a:t>
            </a:r>
            <a:r>
              <a:rPr lang="en-US" sz="1200" b="1" dirty="0">
                <a:solidFill>
                  <a:srgbClr val="21155D"/>
                </a:solidFill>
                <a:cs typeface="Times New Roman" panose="02020603050405020304" pitchFamily="18" charset="0"/>
              </a:rPr>
              <a:t> </a:t>
            </a:r>
            <a:r>
              <a:rPr lang="en-US" sz="1200" b="1" dirty="0">
                <a:solidFill>
                  <a:srgbClr val="21155D"/>
                </a:solidFill>
                <a:latin typeface="Trebuchet MS" panose="020B0603020202020204" pitchFamily="34" charset="0"/>
                <a:cs typeface="Times New Roman" panose="02020603050405020304" pitchFamily="18" charset="0"/>
              </a:rPr>
              <a:t>· </a:t>
            </a:r>
            <a:r>
              <a:rPr lang="en-US" sz="1200" b="1" dirty="0">
                <a:solidFill>
                  <a:srgbClr val="21155D"/>
                </a:solidFill>
                <a:cs typeface="Times New Roman" panose="02020603050405020304" pitchFamily="18" charset="0"/>
              </a:rPr>
              <a:t>$539,000</a:t>
            </a:r>
            <a:br>
              <a:rPr lang="en-US" sz="1200" b="1" dirty="0">
                <a:solidFill>
                  <a:srgbClr val="21155D"/>
                </a:solidFill>
                <a:cs typeface="Times New Roman" panose="02020603050405020304" pitchFamily="18" charset="0"/>
              </a:rPr>
            </a:br>
            <a:r>
              <a:rPr lang="en-US" sz="1200" b="1" dirty="0">
                <a:solidFill>
                  <a:srgbClr val="21155D"/>
                </a:solidFill>
                <a:cs typeface="Times New Roman" panose="02020603050405020304" pitchFamily="18" charset="0"/>
              </a:rPr>
              <a:t>5 Bedrooms | 5 Baths | 4,290 </a:t>
            </a:r>
            <a:r>
              <a:rPr lang="en-US" sz="1200" b="1" dirty="0" err="1">
                <a:solidFill>
                  <a:srgbClr val="21155D"/>
                </a:solidFill>
                <a:cs typeface="Times New Roman" panose="02020603050405020304" pitchFamily="18" charset="0"/>
              </a:rPr>
              <a:t>Sq</a:t>
            </a:r>
            <a:r>
              <a:rPr lang="en-US" sz="1200" b="1" dirty="0">
                <a:solidFill>
                  <a:srgbClr val="21155D"/>
                </a:solidFill>
                <a:cs typeface="Times New Roman" panose="02020603050405020304" pitchFamily="18" charset="0"/>
              </a:rPr>
              <a:t> Ft</a:t>
            </a:r>
          </a:p>
        </p:txBody>
      </p:sp>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6308606" y="3190375"/>
            <a:ext cx="1370930" cy="914400"/>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9" name="Picture 5"/>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6308606" y="5266937"/>
            <a:ext cx="1370930" cy="914400"/>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8" name="Picture 5"/>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6309276" y="76200"/>
            <a:ext cx="1370930" cy="914400"/>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5" name="Picture 3"/>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6309276" y="2152317"/>
            <a:ext cx="1370930" cy="914400"/>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1" name="Picture 5"/>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6309274" y="1114258"/>
            <a:ext cx="1370932" cy="914401"/>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2" name="Picture 3"/>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6308606" y="6304995"/>
            <a:ext cx="1371600" cy="914846"/>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3" name="Picture 5"/>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308606" y="8382000"/>
            <a:ext cx="1371600" cy="914846"/>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4" name="Picture 5"/>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6308606" y="4228433"/>
            <a:ext cx="1370363" cy="914846"/>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5" name="Picture 3"/>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7990086" y="6597730"/>
            <a:ext cx="1371600" cy="914846"/>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6" name="Picture 5"/>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6308606" y="7343499"/>
            <a:ext cx="1371600" cy="914846"/>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6" descr="A person smiling for the camera&#10;&#10;Description generated with very high confidence">
            <a:extLst>
              <a:ext uri="{FF2B5EF4-FFF2-40B4-BE49-F238E27FC236}">
                <a16:creationId xmlns:a16="http://schemas.microsoft.com/office/drawing/2014/main" id="{4A46892C-F66E-4E0A-90D9-0AD29E3D9238}"/>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547212" y="9440467"/>
            <a:ext cx="446856" cy="537086"/>
          </a:xfrm>
          <a:prstGeom prst="rect">
            <a:avLst/>
          </a:prstGeom>
        </p:spPr>
      </p:pic>
      <p:pic>
        <p:nvPicPr>
          <p:cNvPr id="10" name="Picture 9" descr="A sign on a pole&#10;&#10;Description generated with very high confidence">
            <a:extLst>
              <a:ext uri="{FF2B5EF4-FFF2-40B4-BE49-F238E27FC236}">
                <a16:creationId xmlns:a16="http://schemas.microsoft.com/office/drawing/2014/main" id="{FFEC15A2-C93E-4EB9-ACE5-DBE55CB56537}"/>
              </a:ext>
            </a:extLst>
          </p:cNvPr>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6405301" y="9439262"/>
            <a:ext cx="1178210" cy="539496"/>
          </a:xfrm>
          <a:prstGeom prst="rect">
            <a:avLst/>
          </a:prstGeom>
        </p:spPr>
      </p:pic>
      <p:sp>
        <p:nvSpPr>
          <p:cNvPr id="11" name="Rectangle 10">
            <a:extLst>
              <a:ext uri="{FF2B5EF4-FFF2-40B4-BE49-F238E27FC236}">
                <a16:creationId xmlns:a16="http://schemas.microsoft.com/office/drawing/2014/main" id="{8BA1CDAD-F8B1-4D3F-9398-D07B6F94D396}"/>
              </a:ext>
            </a:extLst>
          </p:cNvPr>
          <p:cNvSpPr/>
          <p:nvPr/>
        </p:nvSpPr>
        <p:spPr>
          <a:xfrm>
            <a:off x="0" y="9473625"/>
            <a:ext cx="7772400" cy="569387"/>
          </a:xfrm>
          <a:prstGeom prst="rect">
            <a:avLst/>
          </a:prstGeom>
        </p:spPr>
        <p:txBody>
          <a:bodyPr wrap="square">
            <a:spAutoFit/>
          </a:bodyPr>
          <a:lstStyle/>
          <a:p>
            <a:pPr algn="ctr"/>
            <a:r>
              <a:rPr lang="en-US" sz="1100" b="1" dirty="0">
                <a:latin typeface="+mj-lt"/>
              </a:rPr>
              <a:t>JACKIE LAWSON, REALTOR®</a:t>
            </a:r>
          </a:p>
          <a:p>
            <a:pPr algn="ctr"/>
            <a:r>
              <a:rPr lang="en-US" sz="1100" dirty="0">
                <a:latin typeface="+mj-lt"/>
              </a:rPr>
              <a:t>(843) 568-1250  ·  jlawsonhomes@gmail.com  · CharlestonHomesByJackie.com</a:t>
            </a:r>
          </a:p>
          <a:p>
            <a:pPr algn="ctr"/>
            <a:r>
              <a:rPr lang="en-US" sz="900" dirty="0">
                <a:latin typeface="+mj-lt"/>
              </a:rPr>
              <a:t>AgentOwned Realty Co. Premier Group, Inc. · 141 A N. Main Street · Summerville, SC 29483</a:t>
            </a:r>
          </a:p>
        </p:txBody>
      </p:sp>
    </p:spTree>
    <p:extLst>
      <p:ext uri="{BB962C8B-B14F-4D97-AF65-F5344CB8AC3E}">
        <p14:creationId xmlns:p14="http://schemas.microsoft.com/office/powerpoint/2010/main" val="76086922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584</TotalTime>
  <Words>459</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Trebuchet MS</vt:lpstr>
      <vt:lpstr>Office Theme</vt:lpstr>
      <vt:lpstr>Spring - Move in at Best Time of Year!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$7,500 Buyer’s Agent Bonus with an accepted contract by June 30, 2014.</dc:title>
  <dc:creator>CVH360</dc:creator>
  <cp:lastModifiedBy>A. Thomas Price</cp:lastModifiedBy>
  <cp:revision>48</cp:revision>
  <dcterms:created xsi:type="dcterms:W3CDTF">2006-08-16T00:00:00Z</dcterms:created>
  <dcterms:modified xsi:type="dcterms:W3CDTF">2019-03-12T12:34:20Z</dcterms:modified>
</cp:coreProperties>
</file>