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66" d="100"/>
          <a:sy n="66" d="100"/>
        </p:scale>
        <p:origin x="3330" y="-9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36" y="4820196"/>
            <a:ext cx="6120134" cy="4476649"/>
          </a:xfrm>
        </p:spPr>
        <p:txBody>
          <a:bodyPr numCol="1" anchor="ctr">
            <a:normAutofit fontScale="92500" lnSpcReduction="10000"/>
          </a:bodyPr>
          <a:lstStyle/>
          <a:p>
            <a:r>
              <a:rPr lang="en-US" sz="1400" b="1" i="1" dirty="0">
                <a:solidFill>
                  <a:srgbClr val="21155D"/>
                </a:solidFill>
              </a:rPr>
              <a:t>BACK ON THE MARKET!! NO HOA...SWIMMING POOL...ON THE GOLF COURSE!</a:t>
            </a:r>
          </a:p>
          <a:p>
            <a:endParaRPr lang="en-US" sz="1400" dirty="0">
              <a:solidFill>
                <a:srgbClr val="21155D"/>
              </a:solidFill>
            </a:endParaRPr>
          </a:p>
          <a:p>
            <a:r>
              <a:rPr lang="en-US" sz="1400" dirty="0">
                <a:solidFill>
                  <a:srgbClr val="21155D"/>
                </a:solidFill>
              </a:rPr>
              <a:t>Between Miler Country Club and Tea Farm, a Golf Course Lot situated on HOLE #4. The perfect balance that will make you feel right at home and awesome for hosting parties. Starting with the UPGRADES; New Hardwood Flooring, New Architectural Shingled Roof, 2 new HVAC units and duct replacement, new </a:t>
            </a:r>
            <a:r>
              <a:rPr lang="en-US" sz="1400" dirty="0" err="1">
                <a:solidFill>
                  <a:srgbClr val="21155D"/>
                </a:solidFill>
              </a:rPr>
              <a:t>Hardiplank</a:t>
            </a:r>
            <a:r>
              <a:rPr lang="en-US" sz="1400" dirty="0">
                <a:solidFill>
                  <a:srgbClr val="21155D"/>
                </a:solidFill>
              </a:rPr>
              <a:t> Siding, total KITCHEN REMODEL/EXPANSION with double ovens that every kitchen desires, New Appliances, Granite Counter Tops, beautiful Island, drawers and cabinets galore, not to forget the Huge Pantry and added wine/beverage nook. This kitchen was designed with love for style and convenience. The Family Room features a large Charleston Brick Fireplace, French Doors and a Showcase Window for lots of lighting. The Master Bedroom is Epic with a Large Sitting Area, a Huge WALK-IN CLOSET and an additional smaller closet with shelving and hang-ups. The 2017 UPGRADE of the MASTER BATH accents the DUAL SHOWER SYSTEMS, separate oversized Garden Tub and Double Sinks for him and her. All upstairs bedrooms have WALK-IN CLOSETS with their own Attic Door Access for plenty of STORAGE. The Mother-in-Law Suite includes Kitchen, Bedroom, Full Bath and Living Area. Not to leave out the Ample space in the FROG that includes another FULL BATH. Third story could be used as office space, a playroom, MORE STORAGE or a bedroom complete with more attic space. This magnificent home with its established natural landscape features a LARGE IN-GROUND POOL for fun and exercise at home. To top it off, you have that getaway area on quiet nights sitting out on your Large Screened-in Back Porch by the Pool. The location is perfect for walking and bike rides with access to the Sawmill Trail. House is located on a dead end street with no thru traffic. It's convenient to what you need and has everything you could possibly want. CHARM!</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509"/>
          <a:stretch/>
        </p:blipFill>
        <p:spPr bwMode="auto">
          <a:xfrm>
            <a:off x="91436" y="76200"/>
            <a:ext cx="6120134" cy="3898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1436" y="3428999"/>
            <a:ext cx="6120134" cy="533401"/>
          </a:xfrm>
          <a:noFill/>
        </p:spPr>
        <p:txBody>
          <a:bodyPr anchor="ctr">
            <a:noAutofit/>
          </a:bodyPr>
          <a:lstStyle/>
          <a:p>
            <a:r>
              <a:rPr lang="en-US" sz="2800" b="1" i="1" dirty="0">
                <a:solidFill>
                  <a:schemeClr val="bg1"/>
                </a:solidFill>
                <a:effectLst>
                  <a:outerShdw blurRad="38100" dist="38100" dir="2700000" algn="tl">
                    <a:srgbClr val="000000">
                      <a:alpha val="43137"/>
                    </a:srgbClr>
                  </a:outerShdw>
                </a:effectLst>
                <a:cs typeface="Times New Roman" panose="02020603050405020304" pitchFamily="18" charset="0"/>
              </a:rPr>
              <a:t>Back on the Market in Summerville!</a:t>
            </a:r>
            <a:endParaRPr lang="en-US" sz="1100" b="1" i="1" dirty="0">
              <a:solidFill>
                <a:schemeClr val="bg1"/>
              </a:solidFill>
              <a:effectLst>
                <a:outerShdw blurRad="38100" dist="38100" dir="2700000" algn="tl">
                  <a:srgbClr val="000000">
                    <a:alpha val="43137"/>
                  </a:srgbClr>
                </a:outerShdw>
              </a:effectLst>
              <a:cs typeface="Times New Roman" panose="02020603050405020304" pitchFamily="18" charset="0"/>
            </a:endParaRPr>
          </a:p>
        </p:txBody>
      </p:sp>
      <p:sp>
        <p:nvSpPr>
          <p:cNvPr id="4" name="Rectangle 3"/>
          <p:cNvSpPr/>
          <p:nvPr/>
        </p:nvSpPr>
        <p:spPr>
          <a:xfrm>
            <a:off x="-7936308" y="0"/>
            <a:ext cx="7775074" cy="1815882"/>
          </a:xfrm>
          <a:prstGeom prst="rect">
            <a:avLst/>
          </a:prstGeom>
          <a:gradFill>
            <a:gsLst>
              <a:gs pos="0">
                <a:schemeClr val="accent1">
                  <a:lumMod val="5000"/>
                  <a:lumOff val="95000"/>
                </a:schemeClr>
              </a:gs>
              <a:gs pos="100000">
                <a:schemeClr val="accent1">
                  <a:lumMod val="30000"/>
                  <a:lumOff val="70000"/>
                  <a:alpha val="0"/>
                </a:schemeClr>
              </a:gs>
            </a:gsLst>
            <a:lin ang="5400000" scaled="1"/>
          </a:gradFill>
        </p:spPr>
        <p:txBody>
          <a:bodyPr wrap="square">
            <a:spAutoFit/>
          </a:bodyPr>
          <a:lstStyle/>
          <a:p>
            <a:pPr algn="ctr"/>
            <a:r>
              <a:rPr lang="en-US" sz="2800" b="1"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Back on the Market!</a:t>
            </a:r>
          </a:p>
          <a:p>
            <a:pPr algn="ctr"/>
            <a:r>
              <a:rPr lang="en-US" sz="24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SWIMMING POOL...ON THE GOLF COURSE… NO HOA!</a:t>
            </a:r>
            <a:r>
              <a:rPr lang="en-US" sz="2800" b="1"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 </a:t>
            </a:r>
          </a:p>
          <a:p>
            <a:pPr algn="ctr"/>
            <a:endPar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a:p>
            <a:pPr algn="ctr"/>
            <a:endPar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p:txBody>
      </p:sp>
      <p:sp>
        <p:nvSpPr>
          <p:cNvPr id="6" name="Rectangle 5"/>
          <p:cNvSpPr/>
          <p:nvPr/>
        </p:nvSpPr>
        <p:spPr>
          <a:xfrm>
            <a:off x="91436" y="3962400"/>
            <a:ext cx="6120134" cy="738664"/>
          </a:xfrm>
          <a:prstGeom prst="rect">
            <a:avLst/>
          </a:prstGeom>
          <a:noFill/>
        </p:spPr>
        <p:txBody>
          <a:bodyPr wrap="square">
            <a:spAutoFit/>
          </a:bodyPr>
          <a:lstStyle/>
          <a:p>
            <a:pPr algn="ctr"/>
            <a:r>
              <a:rPr lang="en-US" sz="1800" b="1" dirty="0">
                <a:solidFill>
                  <a:srgbClr val="21155D"/>
                </a:solidFill>
                <a:cs typeface="Times New Roman" panose="02020603050405020304" pitchFamily="18" charset="0"/>
              </a:rPr>
              <a:t>415 Country Club Blvd</a:t>
            </a:r>
            <a:br>
              <a:rPr lang="en-US" sz="1200" dirty="0">
                <a:solidFill>
                  <a:srgbClr val="21155D"/>
                </a:solidFill>
                <a:cs typeface="Times New Roman" panose="02020603050405020304" pitchFamily="18" charset="0"/>
              </a:rPr>
            </a:br>
            <a:r>
              <a:rPr lang="en-US" sz="1200" b="1" dirty="0">
                <a:solidFill>
                  <a:srgbClr val="21155D"/>
                </a:solidFill>
                <a:cs typeface="Times New Roman" panose="02020603050405020304" pitchFamily="18" charset="0"/>
              </a:rPr>
              <a:t>Country Club Estates </a:t>
            </a:r>
            <a:r>
              <a:rPr lang="en-US" sz="1200" b="1" dirty="0">
                <a:solidFill>
                  <a:srgbClr val="21155D"/>
                </a:solidFill>
                <a:latin typeface="Trebuchet MS" panose="020B0603020202020204" pitchFamily="34" charset="0"/>
                <a:cs typeface="Times New Roman" panose="02020603050405020304" pitchFamily="18" charset="0"/>
              </a:rPr>
              <a:t>· </a:t>
            </a:r>
            <a:r>
              <a:rPr lang="en-US" sz="1200" b="1" dirty="0">
                <a:solidFill>
                  <a:srgbClr val="21155D"/>
                </a:solidFill>
                <a:cs typeface="Times New Roman" panose="02020603050405020304" pitchFamily="18" charset="0"/>
              </a:rPr>
              <a:t>Summerville, SC 29483 </a:t>
            </a:r>
            <a:r>
              <a:rPr lang="en-US" sz="1200" b="1" dirty="0">
                <a:solidFill>
                  <a:srgbClr val="21155D"/>
                </a:solidFill>
                <a:latin typeface="Trebuchet MS" panose="020B0603020202020204" pitchFamily="34" charset="0"/>
                <a:cs typeface="Times New Roman" panose="02020603050405020304" pitchFamily="18" charset="0"/>
              </a:rPr>
              <a:t>· MLS# 18017510</a:t>
            </a:r>
            <a:r>
              <a:rPr lang="en-US" sz="1200" b="1" dirty="0">
                <a:solidFill>
                  <a:srgbClr val="21155D"/>
                </a:solidFill>
                <a:cs typeface="Times New Roman" panose="02020603050405020304" pitchFamily="18" charset="0"/>
              </a:rPr>
              <a:t> </a:t>
            </a:r>
            <a:r>
              <a:rPr lang="en-US" sz="1200" b="1" dirty="0">
                <a:solidFill>
                  <a:srgbClr val="21155D"/>
                </a:solidFill>
                <a:latin typeface="Trebuchet MS" panose="020B0603020202020204" pitchFamily="34" charset="0"/>
                <a:cs typeface="Times New Roman" panose="02020603050405020304" pitchFamily="18" charset="0"/>
              </a:rPr>
              <a:t>· </a:t>
            </a:r>
            <a:r>
              <a:rPr lang="en-US" sz="1200" b="1" dirty="0">
                <a:solidFill>
                  <a:srgbClr val="21155D"/>
                </a:solidFill>
                <a:cs typeface="Times New Roman" panose="02020603050405020304" pitchFamily="18" charset="0"/>
              </a:rPr>
              <a:t>$549,000</a:t>
            </a:r>
            <a:br>
              <a:rPr lang="en-US" sz="1200" b="1" dirty="0">
                <a:solidFill>
                  <a:srgbClr val="21155D"/>
                </a:solidFill>
                <a:cs typeface="Times New Roman" panose="02020603050405020304" pitchFamily="18" charset="0"/>
              </a:rPr>
            </a:br>
            <a:r>
              <a:rPr lang="en-US" sz="1200" b="1" dirty="0">
                <a:solidFill>
                  <a:srgbClr val="21155D"/>
                </a:solidFill>
                <a:cs typeface="Times New Roman" panose="02020603050405020304" pitchFamily="18" charset="0"/>
              </a:rPr>
              <a:t>5 Bedrooms | 5 Baths | 4,290 </a:t>
            </a:r>
            <a:r>
              <a:rPr lang="en-US" sz="1200" b="1" dirty="0" err="1">
                <a:solidFill>
                  <a:srgbClr val="21155D"/>
                </a:solidFill>
                <a:cs typeface="Times New Roman" panose="02020603050405020304" pitchFamily="18" charset="0"/>
              </a:rPr>
              <a:t>Sq</a:t>
            </a:r>
            <a:r>
              <a:rPr lang="en-US" sz="1200" b="1" dirty="0">
                <a:solidFill>
                  <a:srgbClr val="21155D"/>
                </a:solidFill>
                <a:cs typeface="Times New Roman" panose="02020603050405020304" pitchFamily="18" charset="0"/>
              </a:rPr>
              <a:t> Ft</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308606" y="3190375"/>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308606" y="5266937"/>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309276" y="76200"/>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09276" y="2152317"/>
            <a:ext cx="1370930" cy="9144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09274" y="1114258"/>
            <a:ext cx="1370932" cy="914401"/>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08606" y="6304995"/>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08606" y="8382000"/>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08606" y="4228433"/>
            <a:ext cx="1370363"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990086" y="6597730"/>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08606" y="7343499"/>
            <a:ext cx="1371600" cy="9148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descr="A person smiling for the camera&#10;&#10;Description generated with very high confidence">
            <a:extLst>
              <a:ext uri="{FF2B5EF4-FFF2-40B4-BE49-F238E27FC236}">
                <a16:creationId xmlns:a16="http://schemas.microsoft.com/office/drawing/2014/main" id="{4A46892C-F66E-4E0A-90D9-0AD29E3D923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7212" y="9440467"/>
            <a:ext cx="446856" cy="537086"/>
          </a:xfrm>
          <a:prstGeom prst="rect">
            <a:avLst/>
          </a:prstGeom>
        </p:spPr>
      </p:pic>
      <p:pic>
        <p:nvPicPr>
          <p:cNvPr id="10" name="Picture 9" descr="A sign on a pole&#10;&#10;Description generated with very high confidence">
            <a:extLst>
              <a:ext uri="{FF2B5EF4-FFF2-40B4-BE49-F238E27FC236}">
                <a16:creationId xmlns:a16="http://schemas.microsoft.com/office/drawing/2014/main" id="{FFEC15A2-C93E-4EB9-ACE5-DBE55CB56537}"/>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405301" y="9439262"/>
            <a:ext cx="1178210" cy="539496"/>
          </a:xfrm>
          <a:prstGeom prst="rect">
            <a:avLst/>
          </a:prstGeom>
        </p:spPr>
      </p:pic>
      <p:sp>
        <p:nvSpPr>
          <p:cNvPr id="11" name="Rectangle 10">
            <a:extLst>
              <a:ext uri="{FF2B5EF4-FFF2-40B4-BE49-F238E27FC236}">
                <a16:creationId xmlns:a16="http://schemas.microsoft.com/office/drawing/2014/main" id="{8BA1CDAD-F8B1-4D3F-9398-D07B6F94D396}"/>
              </a:ext>
            </a:extLst>
          </p:cNvPr>
          <p:cNvSpPr/>
          <p:nvPr/>
        </p:nvSpPr>
        <p:spPr>
          <a:xfrm>
            <a:off x="0" y="9473625"/>
            <a:ext cx="7772400" cy="569387"/>
          </a:xfrm>
          <a:prstGeom prst="rect">
            <a:avLst/>
          </a:prstGeom>
        </p:spPr>
        <p:txBody>
          <a:bodyPr wrap="square">
            <a:spAutoFit/>
          </a:bodyPr>
          <a:lstStyle/>
          <a:p>
            <a:pPr algn="ctr"/>
            <a:r>
              <a:rPr lang="en-US" sz="1100" b="1" dirty="0">
                <a:latin typeface="+mj-lt"/>
              </a:rPr>
              <a:t>JACKIE LAWSON, REALTOR®</a:t>
            </a:r>
          </a:p>
          <a:p>
            <a:pPr algn="ctr"/>
            <a:r>
              <a:rPr lang="en-US" sz="1100" dirty="0">
                <a:latin typeface="+mj-lt"/>
              </a:rPr>
              <a:t>(843) 568-1250  ·  jlawsonhomes@gmail.com  · CharlestonHomesByJackie.com</a:t>
            </a:r>
          </a:p>
          <a:p>
            <a:pPr algn="ctr"/>
            <a:r>
              <a:rPr lang="en-US" sz="900" dirty="0">
                <a:latin typeface="+mj-lt"/>
              </a:rPr>
              <a:t>AgentOwned Realty Co. Premier Group, Inc. · 141 A N. Main Street · Summerville, SC 29483</a:t>
            </a:r>
          </a:p>
        </p:txBody>
      </p:sp>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TotalTime>
  <Words>427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Back on the Market in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46</cp:revision>
  <dcterms:created xsi:type="dcterms:W3CDTF">2006-08-16T00:00:00Z</dcterms:created>
  <dcterms:modified xsi:type="dcterms:W3CDTF">2018-09-06T19:09:04Z</dcterms:modified>
</cp:coreProperties>
</file>