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49" d="100"/>
          <a:sy n="49" d="100"/>
        </p:scale>
        <p:origin x="2220" y="6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11/15/2018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image" Target="../media/image15.jpg"/><Relationship Id="rId3"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9.jpeg"/><Relationship Id="rId17" Type="http://schemas.openxmlformats.org/officeDocument/2006/relationships/image" Target="../media/image14.jpg"/><Relationship Id="rId2" Type="http://schemas.openxmlformats.org/officeDocument/2006/relationships/image" Target="../media/image2.png"/><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hyperlink" Target="http://www.yourcharlestonhousesearch.com/" TargetMode="External"/><Relationship Id="rId15" Type="http://schemas.openxmlformats.org/officeDocument/2006/relationships/image" Target="../media/image12.jpeg"/><Relationship Id="rId10" Type="http://schemas.openxmlformats.org/officeDocument/2006/relationships/image" Target="../media/image7.jpeg"/><Relationship Id="rId19" Type="http://schemas.openxmlformats.org/officeDocument/2006/relationships/image" Target="../media/image16.jpeg"/><Relationship Id="rId4" Type="http://schemas.openxmlformats.org/officeDocument/2006/relationships/hyperlink" Target="mailto:desiree.maurer1@gmail.com" TargetMode="External"/><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160" y="-5081"/>
            <a:ext cx="7752080" cy="845414"/>
          </a:xfrm>
        </p:spPr>
        <p:txBody>
          <a:bodyPr>
            <a:noAutofit/>
          </a:bodyPr>
          <a:lstStyle/>
          <a:p>
            <a:r>
              <a:rPr lang="en-US" sz="2500" b="1" i="1" dirty="0">
                <a:solidFill>
                  <a:schemeClr val="bg1"/>
                </a:solidFill>
                <a:effectLst>
                  <a:outerShdw blurRad="38100" dist="38100" dir="2700000" algn="tl">
                    <a:srgbClr val="000000">
                      <a:alpha val="43137"/>
                    </a:srgbClr>
                  </a:outerShdw>
                </a:effectLst>
                <a:latin typeface="Century Gothic" panose="020B0502020202020204" pitchFamily="34" charset="0"/>
              </a:rPr>
              <a:t>Gorgeous, Like New, Cane Bay Home!</a:t>
            </a:r>
            <a:br>
              <a:rPr lang="en-US" sz="2400" i="1" dirty="0">
                <a:solidFill>
                  <a:schemeClr val="bg1"/>
                </a:solidFill>
                <a:effectLst>
                  <a:outerShdw blurRad="38100" dist="38100" dir="2700000" algn="tl">
                    <a:srgbClr val="000000">
                      <a:alpha val="43137"/>
                    </a:srgbClr>
                  </a:outerShdw>
                </a:effectLst>
                <a:latin typeface="Century Gothic" panose="020B0502020202020204" pitchFamily="34" charset="0"/>
              </a:rPr>
            </a:br>
            <a:r>
              <a:rPr lang="en-US" sz="2400" b="1" i="1" dirty="0">
                <a:solidFill>
                  <a:srgbClr val="C00000"/>
                </a:solidFill>
                <a:effectLst>
                  <a:outerShdw blurRad="38100" dist="38100" dir="2700000" algn="tl">
                    <a:srgbClr val="000000">
                      <a:alpha val="43137"/>
                    </a:srgbClr>
                  </a:outerShdw>
                </a:effectLst>
                <a:latin typeface="Century Gothic" panose="020B0502020202020204" pitchFamily="34" charset="0"/>
              </a:rPr>
              <a:t>Open House Sunday November 18</a:t>
            </a:r>
            <a:r>
              <a:rPr lang="en-US" sz="2400" b="1" i="1" baseline="30000" dirty="0">
                <a:solidFill>
                  <a:srgbClr val="C00000"/>
                </a:solidFill>
                <a:effectLst>
                  <a:outerShdw blurRad="38100" dist="38100" dir="2700000" algn="tl">
                    <a:srgbClr val="000000">
                      <a:alpha val="43137"/>
                    </a:srgbClr>
                  </a:outerShdw>
                </a:effectLst>
                <a:latin typeface="Century Gothic" panose="020B0502020202020204" pitchFamily="34" charset="0"/>
              </a:rPr>
              <a:t>th</a:t>
            </a:r>
            <a:r>
              <a:rPr lang="en-US" sz="2400" b="1" i="1" dirty="0">
                <a:solidFill>
                  <a:srgbClr val="C00000"/>
                </a:solidFill>
                <a:effectLst>
                  <a:outerShdw blurRad="38100" dist="38100" dir="2700000" algn="tl">
                    <a:srgbClr val="000000">
                      <a:alpha val="43137"/>
                    </a:srgbClr>
                  </a:outerShdw>
                </a:effectLst>
                <a:latin typeface="Century Gothic" panose="020B0502020202020204" pitchFamily="34" charset="0"/>
              </a:rPr>
              <a:t> from 12-2pm</a:t>
            </a:r>
            <a:endParaRPr lang="en-US" sz="2000" b="1" i="1" dirty="0">
              <a:solidFill>
                <a:srgbClr val="C00000"/>
              </a:solidFill>
              <a:effectLst>
                <a:outerShdw blurRad="38100" dist="38100" dir="2700000" algn="tl">
                  <a:srgbClr val="000000">
                    <a:alpha val="43137"/>
                  </a:srgbClr>
                </a:outerShdw>
              </a:effectLst>
              <a:latin typeface="Century Gothic" panose="020B0502020202020204" pitchFamily="34" charset="0"/>
            </a:endParaRPr>
          </a:p>
        </p:txBody>
      </p:sp>
      <p:sp>
        <p:nvSpPr>
          <p:cNvPr id="3" name="Subtitle 2"/>
          <p:cNvSpPr>
            <a:spLocks noGrp="1"/>
          </p:cNvSpPr>
          <p:nvPr>
            <p:ph type="subTitle" idx="1"/>
          </p:nvPr>
        </p:nvSpPr>
        <p:spPr>
          <a:xfrm>
            <a:off x="0" y="5187837"/>
            <a:ext cx="7772400" cy="2706227"/>
          </a:xfrm>
        </p:spPr>
        <p:txBody>
          <a:bodyPr anchor="ctr">
            <a:noAutofit/>
          </a:bodyPr>
          <a:lstStyle/>
          <a:p>
            <a:r>
              <a:rPr lang="en-US" sz="1200" dirty="0">
                <a:solidFill>
                  <a:schemeClr val="bg1"/>
                </a:solidFill>
                <a:latin typeface="Century Gothic" panose="020B0502020202020204" pitchFamily="34" charset="0"/>
              </a:rPr>
              <a:t>WOW! No need to wait for new construction with this GORGEOUS, LIKE-NEW home which is situated on a premium WOODED lot, offering plenty of privacy for years to come! Features of this desirable Marion floor plan include**HUGE DOWNSTAIRS MASTER EN SUITE with deluxe closet organizer and upgraded bathroom**DREAM KITCHEN with all the bells &amp; whistles including wet bar with built in wine rack, granite, island, high end cabinets, double ovens, soft close drawers and so much more, flowing into the breakfast nook and into the spacious, open family room with vaulted ceilings**Gleaming hardwood floors throughout first floor**Study with French doors, ideal for playroom or 5th bedroom**Separate dining room with crown moldings**Upstairs features include loft which walks out to 2nd floor porch, 3 </a:t>
            </a:r>
            <a:r>
              <a:rPr lang="en-US" sz="1200" dirty="0" err="1">
                <a:solidFill>
                  <a:schemeClr val="bg1"/>
                </a:solidFill>
                <a:latin typeface="Century Gothic" panose="020B0502020202020204" pitchFamily="34" charset="0"/>
              </a:rPr>
              <a:t>add'l</a:t>
            </a:r>
            <a:r>
              <a:rPr lang="en-US" sz="1200" dirty="0">
                <a:solidFill>
                  <a:schemeClr val="bg1"/>
                </a:solidFill>
                <a:latin typeface="Century Gothic" panose="020B0502020202020204" pitchFamily="34" charset="0"/>
              </a:rPr>
              <a:t> bedrooms, one of which is presently used as a game room with access to the 3rd full bathroom**</a:t>
            </a:r>
          </a:p>
          <a:p>
            <a:r>
              <a:rPr lang="en-US" sz="1200" dirty="0">
                <a:solidFill>
                  <a:schemeClr val="bg1"/>
                </a:solidFill>
                <a:latin typeface="Century Gothic" panose="020B0502020202020204" pitchFamily="34" charset="0"/>
              </a:rPr>
              <a:t>Outside offers your own private oasis with plenty of space to entertain and enjoy an awesome seating area and fire pit! Other features to round out this incredible home include hard wiring for generator, outside coax for TV, LED lights throughout - and, of course, wonderful amenities and an easy ride to schools, shopping and dining. Don't miss out on this incredible opportunity!</a:t>
            </a:r>
          </a:p>
        </p:txBody>
      </p:sp>
      <p:sp>
        <p:nvSpPr>
          <p:cNvPr id="17" name="Rectangle 16"/>
          <p:cNvSpPr/>
          <p:nvPr/>
        </p:nvSpPr>
        <p:spPr>
          <a:xfrm>
            <a:off x="0" y="9067800"/>
            <a:ext cx="7772400" cy="954107"/>
          </a:xfrm>
          <a:prstGeom prst="rect">
            <a:avLst/>
          </a:prstGeom>
        </p:spPr>
        <p:txBody>
          <a:bodyPr wrap="square">
            <a:spAutoFit/>
          </a:bodyPr>
          <a:lstStyle/>
          <a:p>
            <a:pPr algn="ctr"/>
            <a:r>
              <a:rPr lang="en-US" sz="1200" b="1" dirty="0">
                <a:solidFill>
                  <a:schemeClr val="tx2">
                    <a:lumMod val="10000"/>
                  </a:schemeClr>
                </a:solidFill>
                <a:latin typeface="Century Gothic" panose="020B0502020202020204" pitchFamily="34" charset="0"/>
              </a:rPr>
              <a:t>Desiree Maurer</a:t>
            </a:r>
            <a:br>
              <a:rPr lang="en-US" sz="1200" b="1" dirty="0">
                <a:solidFill>
                  <a:schemeClr val="tx2">
                    <a:lumMod val="10000"/>
                  </a:schemeClr>
                </a:solidFill>
                <a:latin typeface="Century Gothic" panose="020B0502020202020204" pitchFamily="34" charset="0"/>
              </a:rPr>
            </a:br>
            <a:r>
              <a:rPr lang="en-US" sz="1100" dirty="0">
                <a:solidFill>
                  <a:schemeClr val="tx2">
                    <a:lumMod val="10000"/>
                  </a:schemeClr>
                </a:solidFill>
                <a:latin typeface="Century Gothic" panose="020B0502020202020204" pitchFamily="34" charset="0"/>
              </a:rPr>
              <a:t>Office - (843) 416-2000</a:t>
            </a:r>
          </a:p>
          <a:p>
            <a:pPr algn="ctr"/>
            <a:r>
              <a:rPr lang="en-US" sz="1100" dirty="0">
                <a:solidFill>
                  <a:schemeClr val="tx2">
                    <a:lumMod val="10000"/>
                  </a:schemeClr>
                </a:solidFill>
                <a:latin typeface="Century Gothic" panose="020B0502020202020204" pitchFamily="34" charset="0"/>
              </a:rPr>
              <a:t>Mobile - (843) 327-9010</a:t>
            </a:r>
            <a:br>
              <a:rPr lang="en-US" sz="1100" dirty="0">
                <a:solidFill>
                  <a:schemeClr val="tx2">
                    <a:lumMod val="10000"/>
                  </a:schemeClr>
                </a:solidFill>
                <a:latin typeface="Century Gothic" panose="020B0502020202020204" pitchFamily="34" charset="0"/>
              </a:rPr>
            </a:br>
            <a:r>
              <a:rPr lang="en-US" sz="1100" dirty="0">
                <a:solidFill>
                  <a:schemeClr val="tx2">
                    <a:lumMod val="10000"/>
                  </a:schemeClr>
                </a:solidFill>
                <a:latin typeface="Century Gothic" panose="020B0502020202020204" pitchFamily="34" charset="0"/>
                <a:hlinkClick r:id="rId4"/>
              </a:rPr>
              <a:t>desiree.maurer1@gmail.com</a:t>
            </a:r>
            <a:endParaRPr lang="en-US" sz="1100" dirty="0">
              <a:solidFill>
                <a:schemeClr val="tx2">
                  <a:lumMod val="10000"/>
                </a:schemeClr>
              </a:solidFill>
              <a:latin typeface="Century Gothic" panose="020B0502020202020204" pitchFamily="34" charset="0"/>
            </a:endParaRPr>
          </a:p>
          <a:p>
            <a:pPr algn="ctr"/>
            <a:r>
              <a:rPr lang="en-US" sz="1100" dirty="0">
                <a:solidFill>
                  <a:schemeClr val="tx2">
                    <a:lumMod val="10000"/>
                  </a:schemeClr>
                </a:solidFill>
                <a:latin typeface="Century Gothic" panose="020B0502020202020204" pitchFamily="34" charset="0"/>
                <a:hlinkClick r:id="rId5"/>
              </a:rPr>
              <a:t>www.yourcharlestonhousesearch.com</a:t>
            </a:r>
            <a:r>
              <a:rPr lang="en-US" sz="1100" dirty="0">
                <a:solidFill>
                  <a:schemeClr val="tx2">
                    <a:lumMod val="10000"/>
                  </a:schemeClr>
                </a:solidFill>
                <a:latin typeface="Century Gothic" panose="020B0502020202020204" pitchFamily="34" charset="0"/>
              </a:rPr>
              <a:t> </a:t>
            </a:r>
            <a:endParaRPr lang="en-US" sz="900" dirty="0">
              <a:solidFill>
                <a:schemeClr val="tx2">
                  <a:lumMod val="10000"/>
                </a:schemeClr>
              </a:solidFill>
              <a:latin typeface="Century Gothic" panose="020B0502020202020204" pitchFamily="34" charset="0"/>
            </a:endParaRP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400800" y="9133407"/>
            <a:ext cx="1234339" cy="82289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07193" y="9187233"/>
            <a:ext cx="785812" cy="3045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9550569"/>
            <a:ext cx="1600199" cy="507831"/>
          </a:xfrm>
          <a:prstGeom prst="rect">
            <a:avLst/>
          </a:prstGeom>
        </p:spPr>
        <p:txBody>
          <a:bodyPr wrap="square">
            <a:spAutoFit/>
          </a:bodyPr>
          <a:lstStyle/>
          <a:p>
            <a:pPr algn="ctr"/>
            <a:r>
              <a:rPr lang="en-US" sz="900" dirty="0">
                <a:solidFill>
                  <a:schemeClr val="tx2">
                    <a:lumMod val="10000"/>
                  </a:schemeClr>
                </a:solidFill>
                <a:latin typeface="Century Gothic" panose="020B0502020202020204" pitchFamily="34" charset="0"/>
              </a:rPr>
              <a:t>Keller Williams Realty</a:t>
            </a:r>
            <a:br>
              <a:rPr lang="en-US" sz="900" dirty="0">
                <a:solidFill>
                  <a:schemeClr val="tx2">
                    <a:lumMod val="10000"/>
                  </a:schemeClr>
                </a:solidFill>
                <a:latin typeface="Century Gothic" panose="020B0502020202020204" pitchFamily="34" charset="0"/>
              </a:rPr>
            </a:br>
            <a:r>
              <a:rPr lang="en-US" sz="900" dirty="0">
                <a:solidFill>
                  <a:schemeClr val="tx2">
                    <a:lumMod val="10000"/>
                  </a:schemeClr>
                </a:solidFill>
                <a:latin typeface="Century Gothic" panose="020B0502020202020204" pitchFamily="34" charset="0"/>
              </a:rPr>
              <a:t>496 </a:t>
            </a:r>
            <a:r>
              <a:rPr lang="en-US" sz="900" dirty="0" err="1">
                <a:solidFill>
                  <a:schemeClr val="tx2">
                    <a:lumMod val="10000"/>
                  </a:schemeClr>
                </a:solidFill>
                <a:latin typeface="Century Gothic" panose="020B0502020202020204" pitchFamily="34" charset="0"/>
              </a:rPr>
              <a:t>Bramson</a:t>
            </a:r>
            <a:r>
              <a:rPr lang="en-US" sz="900" dirty="0">
                <a:solidFill>
                  <a:schemeClr val="tx2">
                    <a:lumMod val="10000"/>
                  </a:schemeClr>
                </a:solidFill>
                <a:latin typeface="Century Gothic" panose="020B0502020202020204" pitchFamily="34" charset="0"/>
              </a:rPr>
              <a:t> Ct </a:t>
            </a:r>
            <a:r>
              <a:rPr lang="en-US" sz="900" dirty="0" err="1">
                <a:solidFill>
                  <a:schemeClr val="tx2">
                    <a:lumMod val="10000"/>
                  </a:schemeClr>
                </a:solidFill>
                <a:latin typeface="Century Gothic" panose="020B0502020202020204" pitchFamily="34" charset="0"/>
              </a:rPr>
              <a:t>Ste</a:t>
            </a:r>
            <a:r>
              <a:rPr lang="en-US" sz="900" dirty="0">
                <a:solidFill>
                  <a:schemeClr val="tx2">
                    <a:lumMod val="10000"/>
                  </a:schemeClr>
                </a:solidFill>
                <a:latin typeface="Century Gothic" panose="020B0502020202020204" pitchFamily="34" charset="0"/>
              </a:rPr>
              <a:t> 200</a:t>
            </a:r>
            <a:br>
              <a:rPr lang="en-US" sz="900" dirty="0">
                <a:solidFill>
                  <a:schemeClr val="tx2">
                    <a:lumMod val="10000"/>
                  </a:schemeClr>
                </a:solidFill>
                <a:latin typeface="Century Gothic" panose="020B0502020202020204" pitchFamily="34" charset="0"/>
              </a:rPr>
            </a:br>
            <a:r>
              <a:rPr lang="en-US" sz="900" dirty="0">
                <a:solidFill>
                  <a:schemeClr val="tx2">
                    <a:lumMod val="10000"/>
                  </a:schemeClr>
                </a:solidFill>
                <a:latin typeface="Century Gothic" panose="020B0502020202020204" pitchFamily="34" charset="0"/>
              </a:rPr>
              <a:t>Mt. Pleasant, SC 29464</a:t>
            </a: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2235" y="7966554"/>
            <a:ext cx="1363062" cy="908708"/>
          </a:xfrm>
          <a:prstGeom prst="rect">
            <a:avLst/>
          </a:prstGeom>
          <a:ln>
            <a:noFill/>
          </a:ln>
          <a:effectLst>
            <a:outerShdw blurRad="63500" sx="102000" sy="102000" algn="ctr" rotWithShape="0">
              <a:prstClr val="black">
                <a:alpha val="40000"/>
              </a:prstClr>
            </a:outerShdw>
          </a:effec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04195" y="7966554"/>
            <a:ext cx="1364010" cy="908707"/>
          </a:xfrm>
          <a:prstGeom prst="rect">
            <a:avLst/>
          </a:prstGeom>
          <a:ln>
            <a:noFill/>
          </a:ln>
          <a:effectLst>
            <a:outerShdw blurRad="63500" sx="102000" sy="102000" algn="ctr" rotWithShape="0">
              <a:prstClr val="black">
                <a:alpha val="40000"/>
              </a:prstClr>
            </a:outerShdw>
          </a:effectLst>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57966" y="4201584"/>
            <a:ext cx="1371599" cy="913764"/>
          </a:xfrm>
          <a:prstGeom prst="rect">
            <a:avLst/>
          </a:prstGeom>
          <a:ln>
            <a:noFill/>
          </a:ln>
          <a:effectLst>
            <a:outerShdw blurRad="63500" sx="102000" sy="102000" algn="ctr" rotWithShape="0">
              <a:prstClr val="black">
                <a:alpha val="40000"/>
              </a:prstClr>
            </a:outerShdw>
          </a:effectLst>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6009" y="4201584"/>
            <a:ext cx="1370646" cy="913764"/>
          </a:xfrm>
          <a:prstGeom prst="rect">
            <a:avLst/>
          </a:prstGeom>
          <a:ln>
            <a:noFill/>
          </a:ln>
          <a:effectLst>
            <a:outerShdw blurRad="63500" sx="102000" sy="102000" algn="ctr" rotWithShape="0">
              <a:prstClr val="black">
                <a:alpha val="40000"/>
              </a:prstClr>
            </a:outerShdw>
          </a:effectLst>
        </p:spPr>
      </p:pic>
      <p:pic>
        <p:nvPicPr>
          <p:cNvPr id="19" name="Picture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44263" y="4201584"/>
            <a:ext cx="1368742" cy="911860"/>
          </a:xfrm>
          <a:prstGeom prst="rect">
            <a:avLst/>
          </a:prstGeom>
          <a:ln>
            <a:noFill/>
          </a:ln>
          <a:effectLst>
            <a:outerShdw blurRad="63500" sx="102000" sy="102000" algn="ctr" rotWithShape="0">
              <a:prstClr val="black">
                <a:alpha val="40000"/>
              </a:prstClr>
            </a:outerShdw>
          </a:effectLst>
        </p:spPr>
      </p:pic>
      <p:pic>
        <p:nvPicPr>
          <p:cNvPr id="12" name="Picture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00876" y="4201584"/>
            <a:ext cx="1370646" cy="913764"/>
          </a:xfrm>
          <a:prstGeom prst="rect">
            <a:avLst/>
          </a:prstGeom>
          <a:ln>
            <a:noFill/>
          </a:ln>
          <a:effectLst>
            <a:outerShdw blurRad="63500" sx="102000" sy="102000" algn="ctr" rotWithShape="0">
              <a:prstClr val="black">
                <a:alpha val="40000"/>
              </a:prstClr>
            </a:outerShdw>
          </a:effectLst>
        </p:spPr>
      </p:pic>
      <p:pic>
        <p:nvPicPr>
          <p:cNvPr id="14" name="Picture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85269" y="4201584"/>
            <a:ext cx="1371600" cy="914400"/>
          </a:xfrm>
          <a:prstGeom prst="rect">
            <a:avLst/>
          </a:prstGeom>
          <a:ln>
            <a:noFill/>
          </a:ln>
          <a:effectLst>
            <a:outerShdw blurRad="63500" sx="102000" sy="102000" algn="ctr" rotWithShape="0">
              <a:prstClr val="black">
                <a:alpha val="40000"/>
              </a:prstClr>
            </a:outerShdw>
          </a:effectLst>
        </p:spPr>
      </p:pic>
      <p:pic>
        <p:nvPicPr>
          <p:cNvPr id="18" name="Pictur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4300" y="7964027"/>
            <a:ext cx="1371598" cy="913762"/>
          </a:xfrm>
          <a:prstGeom prst="rect">
            <a:avLst/>
          </a:prstGeom>
          <a:ln>
            <a:noFill/>
          </a:ln>
          <a:effectLst>
            <a:outerShdw blurRad="63500" sx="102000" sy="102000" algn="ctr" rotWithShape="0">
              <a:prstClr val="black">
                <a:alpha val="40000"/>
              </a:prstClr>
            </a:outerShdw>
          </a:effectLst>
        </p:spPr>
      </p:pic>
      <p:pic>
        <p:nvPicPr>
          <p:cNvPr id="24" name="Picture 2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746629" y="7966554"/>
            <a:ext cx="1364010" cy="908707"/>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1" y="3421209"/>
            <a:ext cx="7772400" cy="707886"/>
          </a:xfrm>
          <a:prstGeom prst="rect">
            <a:avLst/>
          </a:prstGeom>
          <a:noFill/>
        </p:spPr>
        <p:txBody>
          <a:bodyPr wrap="square" anchor="b">
            <a:spAutoFit/>
          </a:bodyPr>
          <a:lstStyle/>
          <a:p>
            <a:pPr algn="ctr"/>
            <a:r>
              <a:rPr lang="en-US" sz="2400" b="1" dirty="0">
                <a:solidFill>
                  <a:schemeClr val="bg1"/>
                </a:solidFill>
                <a:latin typeface="Century Gothic" panose="020B0502020202020204" pitchFamily="34" charset="0"/>
              </a:rPr>
              <a:t>415 Spectrum Road</a:t>
            </a:r>
          </a:p>
          <a:p>
            <a:pPr algn="ctr"/>
            <a:r>
              <a:rPr lang="en-US" sz="1600" dirty="0">
                <a:solidFill>
                  <a:schemeClr val="bg1"/>
                </a:solidFill>
                <a:latin typeface="Century Gothic" panose="020B0502020202020204" pitchFamily="34" charset="0"/>
              </a:rPr>
              <a:t>Summerville, SC 29486 | MLS# 18026488 | New Price! $329,975</a:t>
            </a:r>
          </a:p>
        </p:txBody>
      </p:sp>
      <p:pic>
        <p:nvPicPr>
          <p:cNvPr id="5" name="Picture 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5533" y="912822"/>
            <a:ext cx="3656389" cy="2435898"/>
          </a:xfrm>
          <a:prstGeom prst="rect">
            <a:avLst/>
          </a:prstGeom>
          <a:ln>
            <a:solidFill>
              <a:schemeClr val="tx1"/>
            </a:solidFill>
          </a:ln>
          <a:effectLst>
            <a:outerShdw blurRad="63500" sx="102000" sy="102000" algn="ctr" rotWithShape="0">
              <a:prstClr val="black">
                <a:alpha val="40000"/>
              </a:prstClr>
            </a:outerShdw>
          </a:effectLst>
        </p:spPr>
      </p:pic>
      <p:pic>
        <p:nvPicPr>
          <p:cNvPr id="28" name="Picture 27">
            <a:extLst>
              <a:ext uri="{FF2B5EF4-FFF2-40B4-BE49-F238E27FC236}">
                <a16:creationId xmlns:a16="http://schemas.microsoft.com/office/drawing/2014/main" id="{09724F35-68BB-469A-B0F3-72AA12E16EA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007882" y="912822"/>
            <a:ext cx="3645181" cy="2430121"/>
          </a:xfrm>
          <a:prstGeom prst="rect">
            <a:avLst/>
          </a:prstGeom>
          <a:ln>
            <a:solidFill>
              <a:schemeClr val="tx1"/>
            </a:solidFill>
          </a:ln>
          <a:effectLst>
            <a:outerShdw blurRad="63500" sx="102000" sy="102000" algn="ctr" rotWithShape="0">
              <a:prstClr val="black">
                <a:alpha val="40000"/>
              </a:prstClr>
            </a:outerShdw>
          </a:effectLst>
        </p:spPr>
      </p:pic>
      <p:pic>
        <p:nvPicPr>
          <p:cNvPr id="29" name="Picture 28">
            <a:extLst>
              <a:ext uri="{FF2B5EF4-FFF2-40B4-BE49-F238E27FC236}">
                <a16:creationId xmlns:a16="http://schemas.microsoft.com/office/drawing/2014/main" id="{C83F46E6-4A59-484F-B40D-BE212701BF6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289538" y="7966554"/>
            <a:ext cx="1363062" cy="908708"/>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809</TotalTime>
  <Words>270</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Gorgeous, Like New, Cane Bay Home! Open House Sunday November 18th from 12-2pm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39</cp:revision>
  <dcterms:created xsi:type="dcterms:W3CDTF">2006-08-16T00:00:00Z</dcterms:created>
  <dcterms:modified xsi:type="dcterms:W3CDTF">2018-11-15T11:13:57Z</dcterms:modified>
</cp:coreProperties>
</file>