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3E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6" d="100"/>
          <a:sy n="76" d="100"/>
        </p:scale>
        <p:origin x="3546" y="10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7"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9/19/2024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4"/>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5"/>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0" y="2251499"/>
            <a:ext cx="363616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2" y="2251499"/>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0" y="3464562"/>
            <a:ext cx="363616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2" y="3464562"/>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9/19/2024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3"/>
            <a:ext cx="2707481"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1" y="2235202"/>
            <a:ext cx="2707481"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5" y="400474"/>
            <a:ext cx="4600575"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5"/>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9/19/2024</a:t>
            </a:fld>
            <a:endParaRPr lang="en-US"/>
          </a:p>
        </p:txBody>
      </p:sp>
      <p:sp>
        <p:nvSpPr>
          <p:cNvPr id="3" name="Footer Placeholder 2"/>
          <p:cNvSpPr>
            <a:spLocks noGrp="1"/>
          </p:cNvSpPr>
          <p:nvPr>
            <p:ph type="ftr" sz="quarter" idx="3"/>
          </p:nvPr>
        </p:nvSpPr>
        <p:spPr>
          <a:xfrm>
            <a:off x="2811780" y="9411125"/>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5"/>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s://www.flexmls.com/link.html?1tt31l6ej6zc,18" TargetMode="External"/><Relationship Id="rId7"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0AD5DE8-EEAE-8F96-2732-1A9D91CE3528}"/>
              </a:ext>
            </a:extLst>
          </p:cNvPr>
          <p:cNvSpPr/>
          <p:nvPr/>
        </p:nvSpPr>
        <p:spPr>
          <a:xfrm>
            <a:off x="-12700" y="0"/>
            <a:ext cx="8229600" cy="1005497"/>
          </a:xfrm>
          <a:prstGeom prst="rect">
            <a:avLst/>
          </a:prstGeom>
          <a:solidFill>
            <a:srgbClr val="023E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57201" y="9075883"/>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6200" y="6502645"/>
            <a:ext cx="8077200" cy="2470620"/>
          </a:xfrm>
        </p:spPr>
        <p:txBody>
          <a:bodyPr anchor="ctr">
            <a:noAutofit/>
          </a:bodyPr>
          <a:lstStyle/>
          <a:p>
            <a:r>
              <a:rPr lang="en-US" sz="1050" dirty="0">
                <a:solidFill>
                  <a:srgbClr val="023E5D"/>
                </a:solidFill>
                <a:latin typeface="Century Gothic" panose="020B0502020202020204" pitchFamily="34" charset="0"/>
              </a:rPr>
              <a:t>Located in Victory Pointe, an exclusive gated community, on the banks of a picturesque lake overlooking lush marsh and the rolling fairways of Charleston National Golf Course, this home is truly a work of art! Entering the Foyer, you will be captivated by the floating antique wooden beams reclaimed from the1920's Prohibition Era, setting the tone for the exquisite craftsmanship throughout this home. The Kitchen features Thermador Professional Series appliances, custom cabinetry, a large island, and a walk-in Pantry with an additional refrigerator/freezer and antique reclaimed circle-sewn countertops. Off the Kitchen is a separate Dining Room offering a panoramic view! The Family Room is highlighted by a gas fireplace accented by a 75" Frame TV and flanked by custom built-in bookshelves. 3 sets of Glass Doors open from the Living Room to the back porch that features a built-in </a:t>
            </a:r>
            <a:r>
              <a:rPr lang="en-US" sz="1050" dirty="0" err="1">
                <a:solidFill>
                  <a:srgbClr val="023E5D"/>
                </a:solidFill>
                <a:latin typeface="Century Gothic" panose="020B0502020202020204" pitchFamily="34" charset="0"/>
              </a:rPr>
              <a:t>BroilmasterGrill</a:t>
            </a:r>
            <a:r>
              <a:rPr lang="en-US" sz="1050" dirty="0">
                <a:solidFill>
                  <a:srgbClr val="023E5D"/>
                </a:solidFill>
                <a:latin typeface="Century Gothic" panose="020B0502020202020204" pitchFamily="34" charset="0"/>
              </a:rPr>
              <a:t> and overlooks a custom patio with built-in firepit and seating! Completing the main level is an elegant Powder Room with floating vanity and a Bedroom with ensuite Bathroom. Whether you take the stairs or the 3-stop elevator, the Primary Suite is sure to impress! With breathtaking views of the lake and fairways, it also features a covered walkout deck. The Bath includes dual vanities, a beautiful soaking tub, an oversized walk-in shower, a wall of custom cabinetry, and an exceedingly large Closet. The 3rd and 4th Bedrooms each have ensuite Baths. The 3-car garage level is spacious enough for a workshop, extra storage, or golf cart.</a:t>
            </a:r>
          </a:p>
        </p:txBody>
      </p:sp>
      <p:sp>
        <p:nvSpPr>
          <p:cNvPr id="17" name="Rectangle 16"/>
          <p:cNvSpPr/>
          <p:nvPr/>
        </p:nvSpPr>
        <p:spPr>
          <a:xfrm>
            <a:off x="2589570" y="9078640"/>
            <a:ext cx="3050461" cy="823302"/>
          </a:xfrm>
          <a:prstGeom prst="rect">
            <a:avLst/>
          </a:prstGeom>
        </p:spPr>
        <p:txBody>
          <a:bodyPr wrap="square">
            <a:spAutoFit/>
          </a:bodyPr>
          <a:lstStyle/>
          <a:p>
            <a:pPr algn="ctr"/>
            <a:r>
              <a:rPr lang="en-US" sz="1600" dirty="0">
                <a:solidFill>
                  <a:srgbClr val="023E5D"/>
                </a:solidFill>
                <a:latin typeface="Century Gothic" panose="020B0502020202020204" pitchFamily="34" charset="0"/>
              </a:rPr>
              <a:t>Wendy Arnsdorff</a:t>
            </a:r>
          </a:p>
          <a:p>
            <a:pPr algn="ctr"/>
            <a:r>
              <a:rPr lang="en-US" sz="1050" dirty="0">
                <a:solidFill>
                  <a:srgbClr val="023E5D"/>
                </a:solidFill>
                <a:latin typeface="Century Gothic" panose="020B0502020202020204" pitchFamily="34" charset="0"/>
              </a:rPr>
              <a:t>843-364-8619</a:t>
            </a:r>
          </a:p>
          <a:p>
            <a:pPr algn="ctr"/>
            <a:r>
              <a:rPr lang="en-US" sz="1050" dirty="0">
                <a:solidFill>
                  <a:srgbClr val="023E5D"/>
                </a:solidFill>
                <a:latin typeface="Century Gothic" panose="020B0502020202020204" pitchFamily="34" charset="0"/>
              </a:rPr>
              <a:t>wendy.arnsdorff@carolinaone.com</a:t>
            </a:r>
            <a:br>
              <a:rPr lang="en-US" sz="1050" dirty="0">
                <a:solidFill>
                  <a:srgbClr val="023E5D"/>
                </a:solidFill>
                <a:latin typeface="Century Gothic" panose="020B0502020202020204" pitchFamily="34" charset="0"/>
              </a:rPr>
            </a:br>
            <a:r>
              <a:rPr lang="en-US" sz="1050" dirty="0">
                <a:solidFill>
                  <a:srgbClr val="023E5D"/>
                </a:solidFill>
                <a:latin typeface="Century Gothic" panose="020B0502020202020204" pitchFamily="34" charset="0"/>
              </a:rPr>
              <a:t>www.wendyarnsdorff.com</a:t>
            </a:r>
          </a:p>
        </p:txBody>
      </p:sp>
      <p:sp>
        <p:nvSpPr>
          <p:cNvPr id="18" name="Rectangle 17"/>
          <p:cNvSpPr/>
          <p:nvPr/>
        </p:nvSpPr>
        <p:spPr>
          <a:xfrm>
            <a:off x="1638300" y="9876201"/>
            <a:ext cx="4953000" cy="200055"/>
          </a:xfrm>
          <a:prstGeom prst="rect">
            <a:avLst/>
          </a:prstGeom>
        </p:spPr>
        <p:txBody>
          <a:bodyPr wrap="square" anchor="ctr">
            <a:spAutoFit/>
          </a:bodyPr>
          <a:lstStyle/>
          <a:p>
            <a:pPr algn="ctr"/>
            <a:r>
              <a:rPr lang="en-US" sz="700" dirty="0">
                <a:solidFill>
                  <a:srgbClr val="023E5D"/>
                </a:solidFill>
                <a:latin typeface="Century Gothic" panose="020B0502020202020204" pitchFamily="34" charset="0"/>
              </a:rPr>
              <a:t>Carolina One Real Estate :: Mt. Pleasant North Office :: 2713 N Highway 17 :: Mt. Pleasant, SC 29466</a:t>
            </a:r>
          </a:p>
        </p:txBody>
      </p:sp>
      <p:sp>
        <p:nvSpPr>
          <p:cNvPr id="23" name="Rectangle 22"/>
          <p:cNvSpPr/>
          <p:nvPr/>
        </p:nvSpPr>
        <p:spPr>
          <a:xfrm>
            <a:off x="5861897" y="1643478"/>
            <a:ext cx="8229600" cy="584775"/>
          </a:xfrm>
          <a:prstGeom prst="rect">
            <a:avLst/>
          </a:prstGeom>
          <a:noFill/>
        </p:spPr>
        <p:txBody>
          <a:bodyPr wrap="square">
            <a:spAutoFit/>
          </a:bodyPr>
          <a:lstStyle/>
          <a:p>
            <a:pPr algn="r"/>
            <a:r>
              <a:rPr lang="en-US" sz="3200" b="1" i="1" dirty="0">
                <a:ln w="3175">
                  <a:solidFill>
                    <a:schemeClr val="tx2"/>
                  </a:solidFill>
                </a:ln>
                <a:solidFill>
                  <a:schemeClr val="bg1"/>
                </a:solidFill>
                <a:effectLst>
                  <a:outerShdw blurRad="38100" dist="38100" dir="2700000" algn="tl">
                    <a:srgbClr val="000000">
                      <a:alpha val="43137"/>
                    </a:srgbClr>
                  </a:outerShdw>
                </a:effectLst>
                <a:latin typeface="IncognitoMeridies" panose="00000400000000000000" pitchFamily="2" charset="0"/>
              </a:rPr>
              <a:t>NEW CONSTRUCTION!!!</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1343" y="9145949"/>
            <a:ext cx="1000889" cy="688685"/>
          </a:xfrm>
          <a:prstGeom prst="rect">
            <a:avLst/>
          </a:prstGeom>
        </p:spPr>
      </p:pic>
      <p:sp>
        <p:nvSpPr>
          <p:cNvPr id="2" name="Title 1"/>
          <p:cNvSpPr>
            <a:spLocks noGrp="1"/>
          </p:cNvSpPr>
          <p:nvPr>
            <p:ph type="ctrTitle"/>
          </p:nvPr>
        </p:nvSpPr>
        <p:spPr>
          <a:xfrm>
            <a:off x="-12700" y="177966"/>
            <a:ext cx="8229600" cy="751241"/>
          </a:xfrm>
        </p:spPr>
        <p:txBody>
          <a:bodyPr anchor="ctr">
            <a:noAutofit/>
            <a:scene3d>
              <a:camera prst="orthographicFront"/>
              <a:lightRig rig="soft" dir="t">
                <a:rot lat="0" lon="0" rev="17220000"/>
              </a:lightRig>
            </a:scene3d>
            <a:sp3d prstMaterial="softEdge"/>
          </a:bodyPr>
          <a:lstStyle/>
          <a:p>
            <a:r>
              <a:rPr lang="en-US" sz="2800" cap="none" dirty="0">
                <a:ln w="3175" cmpd="sng">
                  <a:noFill/>
                  <a:prstDash val="solid"/>
                </a:ln>
                <a:solidFill>
                  <a:schemeClr val="bg1"/>
                </a:solidFill>
                <a:effectLst/>
                <a:latin typeface="Trajan Pro" panose="02020502050506020301" pitchFamily="18" charset="0"/>
              </a:rPr>
              <a:t>4176 Victory Pointe Drive</a:t>
            </a:r>
            <a:br>
              <a:rPr lang="en-US" sz="2400" cap="none" dirty="0">
                <a:ln w="3175" cmpd="sng">
                  <a:noFill/>
                  <a:prstDash val="solid"/>
                </a:ln>
                <a:solidFill>
                  <a:schemeClr val="bg1"/>
                </a:solidFill>
                <a:effectLst/>
                <a:latin typeface="Trajan Pro" panose="02020502050506020301" pitchFamily="18" charset="0"/>
              </a:rPr>
            </a:br>
            <a:r>
              <a:rPr lang="en-US" sz="1800" cap="none" dirty="0">
                <a:ln w="3175" cmpd="sng">
                  <a:noFill/>
                  <a:prstDash val="solid"/>
                </a:ln>
                <a:solidFill>
                  <a:schemeClr val="bg1"/>
                </a:solidFill>
                <a:effectLst/>
                <a:latin typeface="Trajan Pro" panose="02020502050506020301" pitchFamily="18" charset="0"/>
              </a:rPr>
              <a:t>Victory Pointe | Mt Pleasant | MLS# 24019610 | $2,790,000</a:t>
            </a:r>
            <a:br>
              <a:rPr lang="en-US" sz="1800" cap="none" dirty="0">
                <a:ln w="3175" cmpd="sng">
                  <a:noFill/>
                  <a:prstDash val="solid"/>
                </a:ln>
                <a:solidFill>
                  <a:schemeClr val="bg1"/>
                </a:solidFill>
                <a:effectLst/>
                <a:latin typeface="Trajan Pro" panose="02020502050506020301" pitchFamily="18" charset="0"/>
              </a:rPr>
            </a:br>
            <a:endParaRPr lang="en-US" sz="1200" cap="none" dirty="0">
              <a:ln w="3175" cmpd="sng">
                <a:noFill/>
                <a:prstDash val="solid"/>
              </a:ln>
              <a:solidFill>
                <a:schemeClr val="bg1"/>
              </a:solidFill>
              <a:effectLst/>
              <a:latin typeface="Trajan Pro" panose="02020502050506020301" pitchFamily="18" charset="0"/>
            </a:endParaRPr>
          </a:p>
        </p:txBody>
      </p:sp>
      <p:sp>
        <p:nvSpPr>
          <p:cNvPr id="5" name="Diagonal Stripe 4">
            <a:hlinkClick r:id="rId3"/>
          </p:cNvPr>
          <p:cNvSpPr/>
          <p:nvPr/>
        </p:nvSpPr>
        <p:spPr>
          <a:xfrm>
            <a:off x="-2543812" y="381000"/>
            <a:ext cx="1827110" cy="1828800"/>
          </a:xfrm>
          <a:prstGeom prst="diagStripe">
            <a:avLst/>
          </a:prstGeom>
          <a:solidFill>
            <a:srgbClr val="FF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18909406">
            <a:off x="-2738683" y="723480"/>
            <a:ext cx="1741182" cy="646331"/>
          </a:xfrm>
          <a:prstGeom prst="rect">
            <a:avLst/>
          </a:prstGeom>
          <a:noFill/>
        </p:spPr>
        <p:txBody>
          <a:bodyPr wrap="none" rtlCol="0">
            <a:spAutoFit/>
          </a:bodyPr>
          <a:lstStyle/>
          <a:p>
            <a:pPr algn="ctr"/>
            <a:r>
              <a:rPr lang="en-US" sz="1800" b="1" i="1" dirty="0">
                <a:solidFill>
                  <a:schemeClr val="bg1"/>
                </a:solidFill>
                <a:effectLst>
                  <a:outerShdw blurRad="38100" dist="38100" dir="2700000" algn="tl">
                    <a:srgbClr val="000000">
                      <a:alpha val="43137"/>
                    </a:srgbClr>
                  </a:outerShdw>
                </a:effectLst>
                <a:latin typeface="Trebuchet MS" panose="020B0603020202020204" pitchFamily="34" charset="0"/>
              </a:rPr>
              <a:t>Take a look</a:t>
            </a:r>
          </a:p>
          <a:p>
            <a:pPr algn="ctr"/>
            <a:r>
              <a:rPr lang="en-US" sz="1800" b="1" i="1" dirty="0">
                <a:solidFill>
                  <a:schemeClr val="bg1"/>
                </a:solidFill>
                <a:effectLst>
                  <a:outerShdw blurRad="38100" dist="38100" dir="2700000" algn="tl">
                    <a:srgbClr val="000000">
                      <a:alpha val="43137"/>
                    </a:srgbClr>
                  </a:outerShdw>
                </a:effectLst>
                <a:latin typeface="Trebuchet MS" panose="020B0603020202020204" pitchFamily="34" charset="0"/>
              </a:rPr>
              <a:t>at this listing!</a:t>
            </a:r>
          </a:p>
        </p:txBody>
      </p:sp>
      <p:pic>
        <p:nvPicPr>
          <p:cNvPr id="9" name="Picture 2" descr="http://photos.flexmls.com/chs/201410281947281984660000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368" y="9067437"/>
            <a:ext cx="890692" cy="84570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a:extLst>
              <a:ext uri="{FF2B5EF4-FFF2-40B4-BE49-F238E27FC236}">
                <a16:creationId xmlns:a16="http://schemas.microsoft.com/office/drawing/2014/main" id="{31AD7AD2-F4C4-4F88-B054-6D24723CE14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3718" b="13159"/>
          <a:stretch/>
        </p:blipFill>
        <p:spPr bwMode="auto">
          <a:xfrm>
            <a:off x="297368" y="1219200"/>
            <a:ext cx="3652098" cy="2432304"/>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280135" y="1219200"/>
            <a:ext cx="3652097" cy="2432581"/>
          </a:xfrm>
          <a:prstGeom prst="rect">
            <a:avLst/>
          </a:prstGeom>
          <a:ln>
            <a:noFill/>
          </a:ln>
          <a:effectLst/>
        </p:spPr>
      </p:pic>
      <p:pic>
        <p:nvPicPr>
          <p:cNvPr id="7" name="Picture 8">
            <a:extLst>
              <a:ext uri="{FF2B5EF4-FFF2-40B4-BE49-F238E27FC236}">
                <a16:creationId xmlns:a16="http://schemas.microsoft.com/office/drawing/2014/main" id="{116CC6AC-3C93-F978-50BE-66C40BA00B4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297369" y="3964689"/>
            <a:ext cx="3652097" cy="2432581"/>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pic>
        <p:nvPicPr>
          <p:cNvPr id="8" name="Picture 7">
            <a:extLst>
              <a:ext uri="{FF2B5EF4-FFF2-40B4-BE49-F238E27FC236}">
                <a16:creationId xmlns:a16="http://schemas.microsoft.com/office/drawing/2014/main" id="{4D0E875C-1C04-96DB-376B-D3B2672A2BD2}"/>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4280135" y="3964689"/>
            <a:ext cx="3652097" cy="2432581"/>
          </a:xfrm>
          <a:prstGeom prst="rect">
            <a:avLst/>
          </a:prstGeom>
          <a:ln>
            <a:noFill/>
          </a:ln>
          <a:effectLst/>
        </p:spPr>
      </p:pic>
      <p:sp>
        <p:nvSpPr>
          <p:cNvPr id="11" name="Oval 10">
            <a:extLst>
              <a:ext uri="{FF2B5EF4-FFF2-40B4-BE49-F238E27FC236}">
                <a16:creationId xmlns:a16="http://schemas.microsoft.com/office/drawing/2014/main" id="{A69FACDC-CD68-F62C-FF23-FA770D6646F8}"/>
              </a:ext>
            </a:extLst>
          </p:cNvPr>
          <p:cNvSpPr/>
          <p:nvPr/>
        </p:nvSpPr>
        <p:spPr>
          <a:xfrm>
            <a:off x="2288752" y="3084196"/>
            <a:ext cx="3652097" cy="14478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26DAB4D-CF4E-3FE6-9438-A342234A7C46}"/>
              </a:ext>
            </a:extLst>
          </p:cNvPr>
          <p:cNvSpPr/>
          <p:nvPr/>
        </p:nvSpPr>
        <p:spPr>
          <a:xfrm>
            <a:off x="2008929" y="3115599"/>
            <a:ext cx="4211743" cy="1384995"/>
          </a:xfrm>
          <a:prstGeom prst="rect">
            <a:avLst/>
          </a:prstGeom>
          <a:noFill/>
        </p:spPr>
        <p:txBody>
          <a:bodyPr wrap="square">
            <a:spAutoFit/>
          </a:bodyPr>
          <a:lstStyle/>
          <a:p>
            <a:pPr algn="ctr"/>
            <a:r>
              <a:rPr lang="en-US" sz="2800" i="1" dirty="0">
                <a:ln w="3175">
                  <a:noFill/>
                </a:ln>
                <a:solidFill>
                  <a:srgbClr val="FF0000"/>
                </a:solidFill>
                <a:latin typeface="Adobe Handwriting Tiffany" panose="03050502040302020205" pitchFamily="66" charset="0"/>
              </a:rPr>
              <a:t>Open House</a:t>
            </a:r>
          </a:p>
          <a:p>
            <a:pPr algn="ctr"/>
            <a:r>
              <a:rPr lang="en-US" sz="2800" i="1" dirty="0">
                <a:ln w="3175">
                  <a:noFill/>
                </a:ln>
                <a:solidFill>
                  <a:srgbClr val="FF0000"/>
                </a:solidFill>
                <a:latin typeface="Adobe Handwriting Tiffany" panose="03050502040302020205" pitchFamily="66" charset="0"/>
              </a:rPr>
              <a:t>Sunday Sept 22</a:t>
            </a:r>
            <a:r>
              <a:rPr lang="en-US" sz="2800" i="1" baseline="30000" dirty="0">
                <a:ln w="3175">
                  <a:noFill/>
                </a:ln>
                <a:solidFill>
                  <a:srgbClr val="FF0000"/>
                </a:solidFill>
                <a:latin typeface="Adobe Handwriting Tiffany" panose="03050502040302020205" pitchFamily="66" charset="0"/>
              </a:rPr>
              <a:t>nd</a:t>
            </a:r>
            <a:r>
              <a:rPr lang="en-US" sz="2800" i="1" dirty="0">
                <a:ln w="3175">
                  <a:noFill/>
                </a:ln>
                <a:solidFill>
                  <a:srgbClr val="FF0000"/>
                </a:solidFill>
                <a:latin typeface="Adobe Handwriting Tiffany" panose="03050502040302020205" pitchFamily="66" charset="0"/>
              </a:rPr>
              <a:t> </a:t>
            </a:r>
          </a:p>
          <a:p>
            <a:pPr algn="ctr"/>
            <a:r>
              <a:rPr lang="en-US" sz="2800" i="1" dirty="0">
                <a:ln w="3175">
                  <a:noFill/>
                </a:ln>
                <a:solidFill>
                  <a:srgbClr val="FF0000"/>
                </a:solidFill>
                <a:latin typeface="Adobe Handwriting Tiffany" panose="03050502040302020205" pitchFamily="66" charset="0"/>
              </a:rPr>
              <a:t>1-3PM</a:t>
            </a:r>
          </a:p>
        </p:txBody>
      </p:sp>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800</TotalTime>
  <Words>349</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vt:i4>
      </vt:variant>
    </vt:vector>
  </HeadingPairs>
  <TitlesOfParts>
    <vt:vector size="12" baseType="lpstr">
      <vt:lpstr>Adobe Handwriting Tiffany</vt:lpstr>
      <vt:lpstr>Book Antiqua</vt:lpstr>
      <vt:lpstr>Century Gothic</vt:lpstr>
      <vt:lpstr>IncognitoMeridies</vt:lpstr>
      <vt:lpstr>Lucida Sans</vt:lpstr>
      <vt:lpstr>Trajan Pro</vt:lpstr>
      <vt:lpstr>Trebuchet MS</vt:lpstr>
      <vt:lpstr>Wingdings</vt:lpstr>
      <vt:lpstr>Wingdings 2</vt:lpstr>
      <vt:lpstr>Wingdings 3</vt:lpstr>
      <vt:lpstr>Apex</vt:lpstr>
      <vt:lpstr>4176 Victory Pointe Drive Victory Pointe | Mt Pleasant | MLS# 24019610 | $2,790,000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111</cp:revision>
  <dcterms:created xsi:type="dcterms:W3CDTF">2006-08-16T00:00:00Z</dcterms:created>
  <dcterms:modified xsi:type="dcterms:W3CDTF">2024-09-19T18:10:25Z</dcterms:modified>
</cp:coreProperties>
</file>