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8229600" cy="10058400"/>
  <p:notesSz cx="6858000" cy="9144000"/>
  <p:defaultTextStyle>
    <a:defPPr>
      <a:defRPr lang="en-US"/>
    </a:defPPr>
    <a:lvl1pPr marL="0" algn="l" defTabSz="992764" rtl="0" eaLnBrk="1" latinLnBrk="0" hangingPunct="1">
      <a:defRPr sz="2000" kern="1200">
        <a:solidFill>
          <a:schemeClr val="tx1"/>
        </a:solidFill>
        <a:latin typeface="+mn-lt"/>
        <a:ea typeface="+mn-ea"/>
        <a:cs typeface="+mn-cs"/>
      </a:defRPr>
    </a:lvl1pPr>
    <a:lvl2pPr marL="496382" algn="l" defTabSz="992764" rtl="0" eaLnBrk="1" latinLnBrk="0" hangingPunct="1">
      <a:defRPr sz="2000" kern="1200">
        <a:solidFill>
          <a:schemeClr val="tx1"/>
        </a:solidFill>
        <a:latin typeface="+mn-lt"/>
        <a:ea typeface="+mn-ea"/>
        <a:cs typeface="+mn-cs"/>
      </a:defRPr>
    </a:lvl2pPr>
    <a:lvl3pPr marL="992764" algn="l" defTabSz="992764" rtl="0" eaLnBrk="1" latinLnBrk="0" hangingPunct="1">
      <a:defRPr sz="2000" kern="1200">
        <a:solidFill>
          <a:schemeClr val="tx1"/>
        </a:solidFill>
        <a:latin typeface="+mn-lt"/>
        <a:ea typeface="+mn-ea"/>
        <a:cs typeface="+mn-cs"/>
      </a:defRPr>
    </a:lvl3pPr>
    <a:lvl4pPr marL="1489146" algn="l" defTabSz="992764" rtl="0" eaLnBrk="1" latinLnBrk="0" hangingPunct="1">
      <a:defRPr sz="2000" kern="1200">
        <a:solidFill>
          <a:schemeClr val="tx1"/>
        </a:solidFill>
        <a:latin typeface="+mn-lt"/>
        <a:ea typeface="+mn-ea"/>
        <a:cs typeface="+mn-cs"/>
      </a:defRPr>
    </a:lvl4pPr>
    <a:lvl5pPr marL="1985528" algn="l" defTabSz="992764" rtl="0" eaLnBrk="1" latinLnBrk="0" hangingPunct="1">
      <a:defRPr sz="2000" kern="1200">
        <a:solidFill>
          <a:schemeClr val="tx1"/>
        </a:solidFill>
        <a:latin typeface="+mn-lt"/>
        <a:ea typeface="+mn-ea"/>
        <a:cs typeface="+mn-cs"/>
      </a:defRPr>
    </a:lvl5pPr>
    <a:lvl6pPr marL="2481910" algn="l" defTabSz="992764" rtl="0" eaLnBrk="1" latinLnBrk="0" hangingPunct="1">
      <a:defRPr sz="2000" kern="1200">
        <a:solidFill>
          <a:schemeClr val="tx1"/>
        </a:solidFill>
        <a:latin typeface="+mn-lt"/>
        <a:ea typeface="+mn-ea"/>
        <a:cs typeface="+mn-cs"/>
      </a:defRPr>
    </a:lvl6pPr>
    <a:lvl7pPr marL="2978292" algn="l" defTabSz="992764" rtl="0" eaLnBrk="1" latinLnBrk="0" hangingPunct="1">
      <a:defRPr sz="2000" kern="1200">
        <a:solidFill>
          <a:schemeClr val="tx1"/>
        </a:solidFill>
        <a:latin typeface="+mn-lt"/>
        <a:ea typeface="+mn-ea"/>
        <a:cs typeface="+mn-cs"/>
      </a:defRPr>
    </a:lvl7pPr>
    <a:lvl8pPr marL="3474674" algn="l" defTabSz="992764" rtl="0" eaLnBrk="1" latinLnBrk="0" hangingPunct="1">
      <a:defRPr sz="2000" kern="1200">
        <a:solidFill>
          <a:schemeClr val="tx1"/>
        </a:solidFill>
        <a:latin typeface="+mn-lt"/>
        <a:ea typeface="+mn-ea"/>
        <a:cs typeface="+mn-cs"/>
      </a:defRPr>
    </a:lvl8pPr>
    <a:lvl9pPr marL="3971056" algn="l" defTabSz="99276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100" d="100"/>
          <a:sy n="100" d="100"/>
        </p:scale>
        <p:origin x="1392" y="-1158"/>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79827" y="2011680"/>
            <a:ext cx="7406640" cy="268224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4/4/2020</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234440" y="4886490"/>
            <a:ext cx="5760720" cy="257048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4/4/2020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7"/>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11480" y="402804"/>
            <a:ext cx="5417820" cy="8582237"/>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4/4/2020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4/4/2020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440180" y="894080"/>
            <a:ext cx="6377940" cy="26822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440180" y="3678086"/>
            <a:ext cx="6377940" cy="2214244"/>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4/4/2020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7132320" y="9411125"/>
            <a:ext cx="685800" cy="535517"/>
          </a:xfrm>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411480" y="2346962"/>
            <a:ext cx="363474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183380" y="2346962"/>
            <a:ext cx="363474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4/4/2020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11480" y="400473"/>
            <a:ext cx="7406640" cy="16764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411480" y="2251499"/>
            <a:ext cx="3636169"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180522" y="2251499"/>
            <a:ext cx="3637598"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11480" y="3464562"/>
            <a:ext cx="3636169"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180522" y="3464562"/>
            <a:ext cx="3637598"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4/4/2020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4/4/2020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4/4/2020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3"/>
            <a:ext cx="2707481" cy="170434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411481" y="2235202"/>
            <a:ext cx="2707481" cy="6749839"/>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3217545" y="400474"/>
            <a:ext cx="4600575" cy="8584566"/>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4/4/2020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45920" y="894080"/>
            <a:ext cx="4937760" cy="766022"/>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1645920" y="2686897"/>
            <a:ext cx="4937760" cy="58115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marL="0" indent="0" algn="l" rtl="0" eaLnBrk="1" latinLnBrk="0" hangingPunct="1">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645920" y="1711287"/>
            <a:ext cx="4937760" cy="777850"/>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4/4/2020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11480" y="402802"/>
            <a:ext cx="7406640" cy="16764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411480" y="2346960"/>
            <a:ext cx="7406640" cy="6906768"/>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411480" y="9411125"/>
            <a:ext cx="1920240" cy="535517"/>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4/4/2020</a:t>
            </a:fld>
            <a:endParaRPr lang="en-US"/>
          </a:p>
        </p:txBody>
      </p:sp>
      <p:sp>
        <p:nvSpPr>
          <p:cNvPr id="3" name="Footer Placeholder 2"/>
          <p:cNvSpPr>
            <a:spLocks noGrp="1"/>
          </p:cNvSpPr>
          <p:nvPr>
            <p:ph type="ftr" sz="quarter" idx="3"/>
          </p:nvPr>
        </p:nvSpPr>
        <p:spPr>
          <a:xfrm>
            <a:off x="2811780" y="9411125"/>
            <a:ext cx="2606040" cy="535517"/>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7132320" y="9411125"/>
            <a:ext cx="685800" cy="535517"/>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3" Type="http://schemas.openxmlformats.org/officeDocument/2006/relationships/image" Target="../media/image3.jpeg"/><Relationship Id="rId7" Type="http://schemas.openxmlformats.org/officeDocument/2006/relationships/image" Target="../media/image7.jpe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eg"/><Relationship Id="rId5" Type="http://schemas.openxmlformats.org/officeDocument/2006/relationships/image" Target="../media/image5.jpeg"/><Relationship Id="rId4" Type="http://schemas.openxmlformats.org/officeDocument/2006/relationships/image" Target="../media/image4.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2" name="Picture 8"/>
          <p:cNvPicPr>
            <a:picLocks noChangeAspect="1" noChangeArrowheads="1"/>
          </p:cNvPicPr>
          <p:nvPr/>
        </p:nvPicPr>
        <p:blipFill>
          <a:blip r:embed="rId2">
            <a:extLst>
              <a:ext uri="{28A0092B-C50C-407E-A947-70E740481C1C}">
                <a14:useLocalDpi xmlns:a14="http://schemas.microsoft.com/office/drawing/2010/main" val="0"/>
              </a:ext>
            </a:extLst>
          </a:blip>
          <a:srcRect/>
          <a:stretch/>
        </p:blipFill>
        <p:spPr bwMode="auto">
          <a:xfrm>
            <a:off x="0" y="391"/>
            <a:ext cx="8229600" cy="5486400"/>
          </a:xfrm>
          <a:prstGeom prst="rect">
            <a:avLst/>
          </a:prstGeom>
          <a:ln w="9525">
            <a:noFill/>
            <a:miter lim="800000"/>
            <a:headEnd/>
            <a:tailEnd/>
          </a:ln>
          <a:effectLst/>
          <a:extLst>
            <a:ext uri="{909E8E84-426E-40DD-AFC4-6F175D3DCCD1}">
              <a14:hiddenFill xmlns:a14="http://schemas.microsoft.com/office/drawing/2010/main">
                <a:solidFill>
                  <a:schemeClr val="accent1"/>
                </a:solidFill>
              </a14:hiddenFill>
            </a:ext>
          </a:extLst>
        </p:spPr>
      </p:pic>
      <p:sp>
        <p:nvSpPr>
          <p:cNvPr id="21" name="Rectangle 20"/>
          <p:cNvSpPr/>
          <p:nvPr/>
        </p:nvSpPr>
        <p:spPr>
          <a:xfrm>
            <a:off x="457201" y="9075883"/>
            <a:ext cx="7315198" cy="985839"/>
          </a:xfrm>
          <a:prstGeom prst="rect">
            <a:avLst/>
          </a:prstGeom>
          <a:no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1609266" y="5486400"/>
            <a:ext cx="6620334" cy="1210194"/>
          </a:xfrm>
        </p:spPr>
        <p:txBody>
          <a:bodyPr anchor="ctr">
            <a:noAutofit/>
          </a:bodyPr>
          <a:lstStyle/>
          <a:p>
            <a:r>
              <a:rPr lang="en-US" sz="900" dirty="0">
                <a:solidFill>
                  <a:schemeClr val="tx2">
                    <a:lumMod val="75000"/>
                  </a:schemeClr>
                </a:solidFill>
                <a:latin typeface="Century Gothic" panose="020B0502020202020204" pitchFamily="34" charset="0"/>
              </a:rPr>
              <a:t>This Charleston "Single House" takes style to the next level and is just footsteps from fine dining, shopping and recreation opportunities in and around the Mount Pleasant's historic Old Village and it's picturesque shrimp fleet marina at Shem Creek. This property can be a dream primary residence, investment and/or second home. The low maintenance exterior includes a privacy fenced back yard with a paver patio. Multiple interior upgrades have been added such as custom closet organizers and additional cabinetry. The floor plan is bright and open with over-sized windows, plantation shutters, thoughtful coastal color selections, extensive mill work 10ft ceilings and 8ft doors. All this comes with easy access to downtown Charleston, the beaches, top-rated schools, parks and much more.</a:t>
            </a:r>
          </a:p>
        </p:txBody>
      </p:sp>
      <p:sp>
        <p:nvSpPr>
          <p:cNvPr id="17" name="Rectangle 16"/>
          <p:cNvSpPr/>
          <p:nvPr/>
        </p:nvSpPr>
        <p:spPr>
          <a:xfrm>
            <a:off x="457202" y="9229206"/>
            <a:ext cx="7315199" cy="646331"/>
          </a:xfrm>
          <a:prstGeom prst="rect">
            <a:avLst/>
          </a:prstGeom>
        </p:spPr>
        <p:txBody>
          <a:bodyPr wrap="square">
            <a:spAutoFit/>
          </a:bodyPr>
          <a:lstStyle/>
          <a:p>
            <a:pPr algn="ctr"/>
            <a:r>
              <a:rPr lang="en-US" sz="1400" b="1" dirty="0">
                <a:solidFill>
                  <a:srgbClr val="00325C"/>
                </a:solidFill>
                <a:latin typeface="Century Gothic" panose="020B0502020202020204" pitchFamily="34" charset="0"/>
              </a:rPr>
              <a:t>Steve Kaul, REALTOR</a:t>
            </a:r>
          </a:p>
          <a:p>
            <a:pPr algn="ctr"/>
            <a:r>
              <a:rPr lang="en-US" sz="1100" dirty="0">
                <a:solidFill>
                  <a:srgbClr val="00325C"/>
                </a:solidFill>
                <a:latin typeface="Century Gothic" panose="020B0502020202020204" pitchFamily="34" charset="0"/>
              </a:rPr>
              <a:t>(843) 817-5547 · skaul@carolinaone.com</a:t>
            </a:r>
            <a:br>
              <a:rPr lang="en-US" sz="1100" dirty="0">
                <a:solidFill>
                  <a:srgbClr val="00325C"/>
                </a:solidFill>
                <a:latin typeface="Century Gothic" panose="020B0502020202020204" pitchFamily="34" charset="0"/>
              </a:rPr>
            </a:br>
            <a:r>
              <a:rPr lang="en-US" sz="1100" dirty="0">
                <a:solidFill>
                  <a:srgbClr val="00325C"/>
                </a:solidFill>
                <a:latin typeface="Century Gothic" panose="020B0502020202020204" pitchFamily="34" charset="0"/>
              </a:rPr>
              <a:t>www.charlestonhousehunt.com </a:t>
            </a:r>
            <a:endParaRPr lang="en-US" sz="1000" dirty="0">
              <a:solidFill>
                <a:srgbClr val="00325C"/>
              </a:solidFill>
              <a:latin typeface="Century Gothic" panose="020B0502020202020204" pitchFamily="34" charset="0"/>
            </a:endParaRPr>
          </a:p>
        </p:txBody>
      </p:sp>
      <p:sp>
        <p:nvSpPr>
          <p:cNvPr id="18" name="Rectangle 17"/>
          <p:cNvSpPr/>
          <p:nvPr/>
        </p:nvSpPr>
        <p:spPr>
          <a:xfrm>
            <a:off x="444498" y="9856534"/>
            <a:ext cx="7327903" cy="200055"/>
          </a:xfrm>
          <a:prstGeom prst="rect">
            <a:avLst/>
          </a:prstGeom>
        </p:spPr>
        <p:txBody>
          <a:bodyPr wrap="square" anchor="ctr">
            <a:spAutoFit/>
          </a:bodyPr>
          <a:lstStyle/>
          <a:p>
            <a:pPr algn="ctr"/>
            <a:r>
              <a:rPr lang="en-US" sz="700" dirty="0">
                <a:solidFill>
                  <a:schemeClr val="accent1">
                    <a:lumMod val="50000"/>
                  </a:schemeClr>
                </a:solidFill>
                <a:latin typeface="Century Gothic" panose="020B0502020202020204" pitchFamily="34" charset="0"/>
              </a:rPr>
              <a:t>Carolina One Real Estate · 195 W Coleman Blvd · Mt Pleasant, SC 29464-3495</a:t>
            </a:r>
          </a:p>
        </p:txBody>
      </p:sp>
      <p:sp>
        <p:nvSpPr>
          <p:cNvPr id="23" name="Rectangle 22"/>
          <p:cNvSpPr/>
          <p:nvPr/>
        </p:nvSpPr>
        <p:spPr>
          <a:xfrm>
            <a:off x="457200" y="0"/>
            <a:ext cx="7315200" cy="584775"/>
          </a:xfrm>
          <a:prstGeom prst="rect">
            <a:avLst/>
          </a:prstGeom>
          <a:noFill/>
        </p:spPr>
        <p:txBody>
          <a:bodyPr wrap="square">
            <a:spAutoFit/>
          </a:bodyPr>
          <a:lstStyle/>
          <a:p>
            <a:pPr algn="ctr"/>
            <a:r>
              <a:rPr lang="en-US" sz="3200" b="1" dirty="0">
                <a:ln w="3175">
                  <a:noFill/>
                </a:ln>
                <a:solidFill>
                  <a:schemeClr val="bg1"/>
                </a:solidFill>
                <a:effectLst>
                  <a:outerShdw blurRad="38100" dist="38100" dir="2700000" algn="tl">
                    <a:srgbClr val="000000">
                      <a:alpha val="43137"/>
                    </a:srgbClr>
                  </a:outerShdw>
                </a:effectLst>
                <a:latin typeface="Freestyle Script" panose="030804020302050B0404" pitchFamily="66" charset="0"/>
              </a:rPr>
              <a:t>Luxury Single Home in Mt Pleasant's Old Village</a:t>
            </a:r>
          </a:p>
        </p:txBody>
      </p:sp>
      <p:sp>
        <p:nvSpPr>
          <p:cNvPr id="2" name="Title 1"/>
          <p:cNvSpPr>
            <a:spLocks noGrp="1"/>
          </p:cNvSpPr>
          <p:nvPr>
            <p:ph type="ctrTitle"/>
          </p:nvPr>
        </p:nvSpPr>
        <p:spPr>
          <a:xfrm>
            <a:off x="1902894" y="4462661"/>
            <a:ext cx="6326705" cy="1024129"/>
          </a:xfrm>
        </p:spPr>
        <p:txBody>
          <a:bodyPr anchor="ctr">
            <a:noAutofit/>
            <a:scene3d>
              <a:camera prst="orthographicFront"/>
              <a:lightRig rig="soft" dir="t">
                <a:rot lat="0" lon="0" rev="17220000"/>
              </a:lightRig>
            </a:scene3d>
            <a:sp3d prstMaterial="softEdge"/>
          </a:bodyPr>
          <a:lstStyle/>
          <a:p>
            <a:pPr algn="r"/>
            <a:r>
              <a:rPr lang="en-US" sz="2800" b="0" cap="none" dirty="0">
                <a:ln w="10541" cmpd="sng">
                  <a:noFill/>
                  <a:prstDash val="solid"/>
                </a:ln>
                <a:solidFill>
                  <a:schemeClr val="bg1"/>
                </a:solidFill>
                <a:effectLst/>
                <a:latin typeface="Century Gothic" panose="020B0502020202020204" pitchFamily="34" charset="0"/>
              </a:rPr>
              <a:t>417 Rose Wilder Lane</a:t>
            </a:r>
            <a:br>
              <a:rPr lang="en-US" sz="2800" b="0" cap="none" dirty="0">
                <a:ln w="10541" cmpd="sng">
                  <a:noFill/>
                  <a:prstDash val="solid"/>
                </a:ln>
                <a:solidFill>
                  <a:schemeClr val="bg1"/>
                </a:solidFill>
                <a:effectLst/>
                <a:latin typeface="Century Gothic" panose="020B0502020202020204" pitchFamily="34" charset="0"/>
              </a:rPr>
            </a:br>
            <a:r>
              <a:rPr lang="en-US" sz="1700" b="0" cap="none" dirty="0">
                <a:ln w="10541" cmpd="sng">
                  <a:noFill/>
                  <a:prstDash val="solid"/>
                </a:ln>
                <a:solidFill>
                  <a:schemeClr val="bg1"/>
                </a:solidFill>
                <a:effectLst/>
                <a:latin typeface="Century Gothic" panose="020B0502020202020204" pitchFamily="34" charset="0"/>
              </a:rPr>
              <a:t>Earls Court :: Mount Pleasant, SC 29464</a:t>
            </a:r>
            <a:br>
              <a:rPr lang="en-US" sz="1700" b="0" cap="none" dirty="0">
                <a:ln w="10541" cmpd="sng">
                  <a:noFill/>
                  <a:prstDash val="solid"/>
                </a:ln>
                <a:solidFill>
                  <a:schemeClr val="bg1"/>
                </a:solidFill>
                <a:effectLst/>
                <a:latin typeface="Century Gothic" panose="020B0502020202020204" pitchFamily="34" charset="0"/>
              </a:rPr>
            </a:br>
            <a:r>
              <a:rPr lang="en-US" sz="1700" b="0" cap="none" dirty="0">
                <a:ln w="10541" cmpd="sng">
                  <a:noFill/>
                  <a:prstDash val="solid"/>
                </a:ln>
                <a:solidFill>
                  <a:schemeClr val="bg1"/>
                </a:solidFill>
                <a:effectLst/>
                <a:latin typeface="Century Gothic" panose="020B0502020202020204" pitchFamily="34" charset="0"/>
              </a:rPr>
              <a:t>MLS# 20008063 :: $774,900</a:t>
            </a:r>
          </a:p>
        </p:txBody>
      </p:sp>
      <p:sp>
        <p:nvSpPr>
          <p:cNvPr id="5" name="Diagonal Stripe 4"/>
          <p:cNvSpPr/>
          <p:nvPr/>
        </p:nvSpPr>
        <p:spPr>
          <a:xfrm rot="16200000">
            <a:off x="-1872322" y="2902604"/>
            <a:ext cx="1827110" cy="1828800"/>
          </a:xfrm>
          <a:prstGeom prst="diagStripe">
            <a:avLst/>
          </a:prstGeom>
          <a:solidFill>
            <a:srgbClr val="FFFF00"/>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n>
                <a:solidFill>
                  <a:schemeClr val="bg1"/>
                </a:solidFill>
              </a:ln>
              <a:solidFill>
                <a:schemeClr val="bg1"/>
              </a:solidFill>
            </a:endParaRPr>
          </a:p>
        </p:txBody>
      </p:sp>
      <p:sp>
        <p:nvSpPr>
          <p:cNvPr id="6" name="TextBox 5"/>
          <p:cNvSpPr txBox="1"/>
          <p:nvPr/>
        </p:nvSpPr>
        <p:spPr>
          <a:xfrm rot="2681223">
            <a:off x="-2094605" y="3829615"/>
            <a:ext cx="1872629" cy="400110"/>
          </a:xfrm>
          <a:prstGeom prst="rect">
            <a:avLst/>
          </a:prstGeom>
          <a:noFill/>
        </p:spPr>
        <p:txBody>
          <a:bodyPr wrap="none" rtlCol="0">
            <a:spAutoFit/>
          </a:bodyPr>
          <a:lstStyle/>
          <a:p>
            <a:pPr algn="ctr"/>
            <a:r>
              <a:rPr lang="en-US" b="1" i="1" dirty="0">
                <a:solidFill>
                  <a:srgbClr val="FF0000"/>
                </a:solidFill>
                <a:effectLst>
                  <a:outerShdw blurRad="38100" dist="38100" dir="2700000" algn="tl">
                    <a:srgbClr val="000000">
                      <a:alpha val="43137"/>
                    </a:srgbClr>
                  </a:outerShdw>
                </a:effectLst>
                <a:latin typeface="Trebuchet MS" panose="020B0603020202020204" pitchFamily="34" charset="0"/>
              </a:rPr>
              <a:t>Just Reduced!</a:t>
            </a:r>
          </a:p>
        </p:txBody>
      </p:sp>
      <p:pic>
        <p:nvPicPr>
          <p:cNvPr id="24" name="Picture 23"/>
          <p:cNvPicPr>
            <a:picLocks/>
          </p:cNvPicPr>
          <p:nvPr/>
        </p:nvPicPr>
        <p:blipFill>
          <a:blip r:embed="rId3" cstate="print">
            <a:extLst>
              <a:ext uri="{28A0092B-C50C-407E-A947-70E740481C1C}">
                <a14:useLocalDpi xmlns:a14="http://schemas.microsoft.com/office/drawing/2010/main" val="0"/>
              </a:ext>
            </a:extLst>
          </a:blip>
          <a:srcRect/>
          <a:stretch/>
        </p:blipFill>
        <p:spPr>
          <a:xfrm>
            <a:off x="82068" y="6016334"/>
            <a:ext cx="1521329" cy="1022043"/>
          </a:xfrm>
          <a:prstGeom prst="rect">
            <a:avLst/>
          </a:prstGeom>
          <a:ln w="3175">
            <a:solidFill>
              <a:schemeClr val="bg1"/>
            </a:solidFill>
          </a:ln>
        </p:spPr>
      </p:pic>
      <p:pic>
        <p:nvPicPr>
          <p:cNvPr id="27" name="Picture 26"/>
          <p:cNvPicPr>
            <a:picLocks noChangeAspect="1"/>
          </p:cNvPicPr>
          <p:nvPr/>
        </p:nvPicPr>
        <p:blipFill>
          <a:blip r:embed="rId4" cstate="print">
            <a:extLst>
              <a:ext uri="{28A0092B-C50C-407E-A947-70E740481C1C}">
                <a14:useLocalDpi xmlns:a14="http://schemas.microsoft.com/office/drawing/2010/main" val="0"/>
              </a:ext>
            </a:extLst>
          </a:blip>
          <a:srcRect/>
          <a:stretch/>
        </p:blipFill>
        <p:spPr>
          <a:xfrm>
            <a:off x="76200" y="8202761"/>
            <a:ext cx="1533066" cy="860433"/>
          </a:xfrm>
          <a:prstGeom prst="rect">
            <a:avLst/>
          </a:prstGeom>
          <a:ln w="3175">
            <a:solidFill>
              <a:schemeClr val="bg1"/>
            </a:solidFill>
          </a:ln>
        </p:spPr>
      </p:pic>
      <p:pic>
        <p:nvPicPr>
          <p:cNvPr id="19" name="Picture 18"/>
          <p:cNvPicPr>
            <a:picLocks/>
          </p:cNvPicPr>
          <p:nvPr/>
        </p:nvPicPr>
        <p:blipFill>
          <a:blip r:embed="rId5" cstate="print">
            <a:extLst>
              <a:ext uri="{28A0092B-C50C-407E-A947-70E740481C1C}">
                <a14:useLocalDpi xmlns:a14="http://schemas.microsoft.com/office/drawing/2010/main" val="0"/>
              </a:ext>
            </a:extLst>
          </a:blip>
          <a:srcRect/>
          <a:stretch/>
        </p:blipFill>
        <p:spPr>
          <a:xfrm>
            <a:off x="79971" y="4921036"/>
            <a:ext cx="1525524" cy="1024128"/>
          </a:xfrm>
          <a:prstGeom prst="rect">
            <a:avLst/>
          </a:prstGeom>
          <a:ln w="3175">
            <a:solidFill>
              <a:schemeClr val="bg1"/>
            </a:solidFill>
          </a:ln>
        </p:spPr>
      </p:pic>
      <p:pic>
        <p:nvPicPr>
          <p:cNvPr id="20" name="Picture 19"/>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76200" y="9294058"/>
            <a:ext cx="1377673" cy="516627"/>
          </a:xfrm>
          <a:prstGeom prst="rect">
            <a:avLst/>
          </a:prstGeom>
          <a:ln w="12700">
            <a:noFill/>
          </a:ln>
          <a:effectLst/>
        </p:spPr>
      </p:pic>
      <p:pic>
        <p:nvPicPr>
          <p:cNvPr id="22" name="Picture 21"/>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7543800" y="9221648"/>
            <a:ext cx="529157" cy="661447"/>
          </a:xfrm>
          <a:prstGeom prst="rect">
            <a:avLst/>
          </a:prstGeom>
        </p:spPr>
      </p:pic>
      <p:pic>
        <p:nvPicPr>
          <p:cNvPr id="16" name="Picture 15">
            <a:extLst>
              <a:ext uri="{FF2B5EF4-FFF2-40B4-BE49-F238E27FC236}">
                <a16:creationId xmlns:a16="http://schemas.microsoft.com/office/drawing/2014/main" id="{6CDF85A2-9696-47A9-BBBF-E346254BB146}"/>
              </a:ext>
            </a:extLst>
          </p:cNvPr>
          <p:cNvPicPr>
            <a:picLocks/>
          </p:cNvPicPr>
          <p:nvPr/>
        </p:nvPicPr>
        <p:blipFill>
          <a:blip r:embed="rId8" cstate="print">
            <a:extLst>
              <a:ext uri="{28A0092B-C50C-407E-A947-70E740481C1C}">
                <a14:useLocalDpi xmlns:a14="http://schemas.microsoft.com/office/drawing/2010/main" val="0"/>
              </a:ext>
            </a:extLst>
          </a:blip>
          <a:srcRect/>
          <a:stretch/>
        </p:blipFill>
        <p:spPr>
          <a:xfrm>
            <a:off x="76200" y="7109547"/>
            <a:ext cx="1533066" cy="1022044"/>
          </a:xfrm>
          <a:prstGeom prst="rect">
            <a:avLst/>
          </a:prstGeom>
          <a:ln w="3175">
            <a:solidFill>
              <a:schemeClr val="bg1"/>
            </a:solidFill>
          </a:ln>
        </p:spPr>
      </p:pic>
      <p:sp>
        <p:nvSpPr>
          <p:cNvPr id="25" name="Subtitle 2">
            <a:extLst>
              <a:ext uri="{FF2B5EF4-FFF2-40B4-BE49-F238E27FC236}">
                <a16:creationId xmlns:a16="http://schemas.microsoft.com/office/drawing/2014/main" id="{84A10F8E-6E7C-491A-8F4A-1D4D5DAC3812}"/>
              </a:ext>
            </a:extLst>
          </p:cNvPr>
          <p:cNvSpPr txBox="1">
            <a:spLocks/>
          </p:cNvSpPr>
          <p:nvPr/>
        </p:nvSpPr>
        <p:spPr>
          <a:xfrm>
            <a:off x="1609265" y="6670491"/>
            <a:ext cx="6620333" cy="2549709"/>
          </a:xfrm>
          <a:prstGeom prst="rect">
            <a:avLst/>
          </a:prstGeom>
        </p:spPr>
        <p:txBody>
          <a:bodyPr vert="horz" numCol="2" anchor="t">
            <a:noAutofit/>
          </a:bodyPr>
          <a:lstStyle>
            <a:lvl1pPr marL="0" indent="0" algn="ctr" rtl="0" eaLnBrk="1" latinLnBrk="0" hangingPunct="1">
              <a:spcBef>
                <a:spcPct val="20000"/>
              </a:spcBef>
              <a:buClr>
                <a:schemeClr val="tx1">
                  <a:shade val="95000"/>
                </a:schemeClr>
              </a:buClr>
              <a:buSzPct val="65000"/>
              <a:buFont typeface="Wingdings 2"/>
              <a:buNone/>
              <a:defRPr kumimoji="0" sz="2800" kern="1200">
                <a:solidFill>
                  <a:schemeClr val="tx1"/>
                </a:solidFill>
                <a:latin typeface="+mn-lt"/>
                <a:ea typeface="+mn-ea"/>
                <a:cs typeface="+mn-cs"/>
              </a:defRPr>
            </a:lvl1pPr>
            <a:lvl2pPr marL="457200" indent="0" algn="ctr" rtl="0" eaLnBrk="1" latinLnBrk="0" hangingPunct="1">
              <a:spcBef>
                <a:spcPct val="20000"/>
              </a:spcBef>
              <a:buClr>
                <a:schemeClr val="tx1"/>
              </a:buClr>
              <a:buSzPct val="80000"/>
              <a:buFont typeface="Wingdings 2"/>
              <a:buNone/>
              <a:defRPr kumimoji="0" sz="2400" kern="1200">
                <a:solidFill>
                  <a:schemeClr val="tx1"/>
                </a:solidFill>
                <a:latin typeface="+mn-lt"/>
                <a:ea typeface="+mn-ea"/>
                <a:cs typeface="+mn-cs"/>
              </a:defRPr>
            </a:lvl2pPr>
            <a:lvl3pPr marL="914400" indent="0" algn="ctr" rtl="0" eaLnBrk="1" latinLnBrk="0" hangingPunct="1">
              <a:spcBef>
                <a:spcPct val="20000"/>
              </a:spcBef>
              <a:buClr>
                <a:schemeClr val="tx1"/>
              </a:buClr>
              <a:buSzPct val="95000"/>
              <a:buFont typeface="Wingdings"/>
              <a:buNone/>
              <a:defRPr kumimoji="0" sz="2200" kern="1200">
                <a:solidFill>
                  <a:schemeClr val="tx1"/>
                </a:solidFill>
                <a:latin typeface="+mn-lt"/>
                <a:ea typeface="+mn-ea"/>
                <a:cs typeface="+mn-cs"/>
              </a:defRPr>
            </a:lvl3pPr>
            <a:lvl4pPr marL="1371600" indent="0" algn="ctr" rtl="0" eaLnBrk="1" latinLnBrk="0" hangingPunct="1">
              <a:spcBef>
                <a:spcPct val="20000"/>
              </a:spcBef>
              <a:buClr>
                <a:schemeClr val="tx1"/>
              </a:buClr>
              <a:buSzPct val="100000"/>
              <a:buFont typeface="Wingdings 3"/>
              <a:buNone/>
              <a:defRPr kumimoji="0" sz="2000" kern="1200">
                <a:solidFill>
                  <a:schemeClr val="tx1"/>
                </a:solidFill>
                <a:latin typeface="+mn-lt"/>
                <a:ea typeface="+mn-ea"/>
                <a:cs typeface="+mn-cs"/>
              </a:defRPr>
            </a:lvl4pPr>
            <a:lvl5pPr marL="1828800" indent="0" algn="ctr" rtl="0" eaLnBrk="1" latinLnBrk="0" hangingPunct="1">
              <a:spcBef>
                <a:spcPct val="20000"/>
              </a:spcBef>
              <a:buClr>
                <a:schemeClr val="tx1"/>
              </a:buClr>
              <a:buFont typeface="Wingdings 2"/>
              <a:buNone/>
              <a:defRPr kumimoji="0" sz="2000" kern="1200">
                <a:solidFill>
                  <a:schemeClr val="tx1"/>
                </a:solidFill>
                <a:latin typeface="+mn-lt"/>
                <a:ea typeface="+mn-ea"/>
                <a:cs typeface="+mn-cs"/>
              </a:defRPr>
            </a:lvl5pPr>
            <a:lvl6pPr marL="2286000" indent="0" algn="ctr" rtl="0" eaLnBrk="1" latinLnBrk="0" hangingPunct="1">
              <a:spcBef>
                <a:spcPct val="20000"/>
              </a:spcBef>
              <a:buClr>
                <a:schemeClr val="tx1"/>
              </a:buClr>
              <a:buFont typeface="Wingdings 3"/>
              <a:buNone/>
              <a:defRPr kumimoji="0" sz="1800" kern="1200">
                <a:solidFill>
                  <a:schemeClr val="tx1"/>
                </a:solidFill>
                <a:latin typeface="+mn-lt"/>
                <a:ea typeface="+mn-ea"/>
                <a:cs typeface="+mn-cs"/>
              </a:defRPr>
            </a:lvl6pPr>
            <a:lvl7pPr marL="2743200" indent="0" algn="ctr" rtl="0" eaLnBrk="1" latinLnBrk="0" hangingPunct="1">
              <a:spcBef>
                <a:spcPct val="20000"/>
              </a:spcBef>
              <a:buClr>
                <a:schemeClr val="tx1"/>
              </a:buClr>
              <a:buFont typeface="Wingdings 2"/>
              <a:buNone/>
              <a:defRPr kumimoji="0" sz="1600" kern="1200">
                <a:solidFill>
                  <a:schemeClr val="tx1"/>
                </a:solidFill>
                <a:latin typeface="+mn-lt"/>
                <a:ea typeface="+mn-ea"/>
                <a:cs typeface="+mn-cs"/>
              </a:defRPr>
            </a:lvl7pPr>
            <a:lvl8pPr marL="3200400" indent="0" algn="ctr" rtl="0" eaLnBrk="1" latinLnBrk="0" hangingPunct="1">
              <a:spcBef>
                <a:spcPct val="20000"/>
              </a:spcBef>
              <a:buClr>
                <a:schemeClr val="tx1"/>
              </a:buClr>
              <a:buFont typeface="Wingdings 2"/>
              <a:buNone/>
              <a:defRPr kumimoji="0" sz="1400" kern="1200">
                <a:solidFill>
                  <a:schemeClr val="tx1"/>
                </a:solidFill>
                <a:latin typeface="+mn-lt"/>
                <a:ea typeface="+mn-ea"/>
                <a:cs typeface="+mn-cs"/>
              </a:defRPr>
            </a:lvl8pPr>
            <a:lvl9pPr marL="3657600" indent="0" algn="ctr" rtl="0" eaLnBrk="1" latinLnBrk="0" hangingPunct="1">
              <a:spcBef>
                <a:spcPct val="20000"/>
              </a:spcBef>
              <a:buClr>
                <a:schemeClr val="tx1"/>
              </a:buClr>
              <a:buFont typeface="Wingdings 2"/>
              <a:buNone/>
              <a:defRPr kumimoji="0" sz="1400" kern="1200" baseline="0">
                <a:solidFill>
                  <a:schemeClr val="tx1"/>
                </a:solidFill>
                <a:latin typeface="+mn-lt"/>
                <a:ea typeface="+mn-ea"/>
                <a:cs typeface="+mn-cs"/>
              </a:defRPr>
            </a:lvl9pPr>
          </a:lstStyle>
          <a:p>
            <a:pPr marL="285750" indent="-285750" algn="l" defTabSz="914400">
              <a:buFont typeface="Arial" panose="020B0604020202020204" pitchFamily="34" charset="0"/>
              <a:buChar char="•"/>
            </a:pPr>
            <a:r>
              <a:rPr lang="en-US" sz="800" dirty="0">
                <a:solidFill>
                  <a:schemeClr val="tx2">
                    <a:lumMod val="75000"/>
                  </a:schemeClr>
                </a:solidFill>
                <a:latin typeface="Century Gothic" panose="020B0502020202020204" pitchFamily="34" charset="0"/>
              </a:rPr>
              <a:t>1874 </a:t>
            </a:r>
            <a:r>
              <a:rPr lang="en-US" sz="800" dirty="0" err="1">
                <a:solidFill>
                  <a:schemeClr val="tx2">
                    <a:lumMod val="75000"/>
                  </a:schemeClr>
                </a:solidFill>
                <a:latin typeface="Century Gothic" panose="020B0502020202020204" pitchFamily="34" charset="0"/>
              </a:rPr>
              <a:t>Sq</a:t>
            </a:r>
            <a:r>
              <a:rPr lang="en-US" sz="800" dirty="0">
                <a:solidFill>
                  <a:schemeClr val="tx2">
                    <a:lumMod val="75000"/>
                  </a:schemeClr>
                </a:solidFill>
                <a:latin typeface="Century Gothic" panose="020B0502020202020204" pitchFamily="34" charset="0"/>
              </a:rPr>
              <a:t> ft, 3bd, 2.5ba</a:t>
            </a:r>
          </a:p>
          <a:p>
            <a:pPr marL="285750" indent="-285750" algn="l" defTabSz="914400">
              <a:buFont typeface="Arial" panose="020B0604020202020204" pitchFamily="34" charset="0"/>
              <a:buChar char="•"/>
            </a:pPr>
            <a:r>
              <a:rPr lang="en-US" sz="800" dirty="0">
                <a:solidFill>
                  <a:schemeClr val="tx2">
                    <a:lumMod val="75000"/>
                  </a:schemeClr>
                </a:solidFill>
                <a:latin typeface="Century Gothic" panose="020B0502020202020204" pitchFamily="34" charset="0"/>
              </a:rPr>
              <a:t>7-minute walk to the restaurants, parks, marina and more around Mt Pleasant's historic Old Village and iconic Shem Creek</a:t>
            </a:r>
          </a:p>
          <a:p>
            <a:pPr marL="285750" indent="-285750" algn="l" defTabSz="914400">
              <a:buFont typeface="Arial" panose="020B0604020202020204" pitchFamily="34" charset="0"/>
              <a:buChar char="•"/>
            </a:pPr>
            <a:r>
              <a:rPr lang="en-US" sz="800" dirty="0">
                <a:solidFill>
                  <a:schemeClr val="tx2">
                    <a:lumMod val="75000"/>
                  </a:schemeClr>
                </a:solidFill>
                <a:latin typeface="Century Gothic" panose="020B0502020202020204" pitchFamily="34" charset="0"/>
              </a:rPr>
              <a:t>Corner lot</a:t>
            </a:r>
          </a:p>
          <a:p>
            <a:pPr marL="285750" indent="-285750" algn="l" defTabSz="914400">
              <a:buFont typeface="Arial" panose="020B0604020202020204" pitchFamily="34" charset="0"/>
              <a:buChar char="•"/>
            </a:pPr>
            <a:r>
              <a:rPr lang="en-US" sz="800" dirty="0">
                <a:solidFill>
                  <a:schemeClr val="tx2">
                    <a:lumMod val="75000"/>
                  </a:schemeClr>
                </a:solidFill>
                <a:latin typeface="Century Gothic" panose="020B0502020202020204" pitchFamily="34" charset="0"/>
              </a:rPr>
              <a:t>Seller is original owner</a:t>
            </a:r>
          </a:p>
          <a:p>
            <a:pPr marL="285750" indent="-285750" algn="l" defTabSz="914400">
              <a:buFont typeface="Arial" panose="020B0604020202020204" pitchFamily="34" charset="0"/>
              <a:buChar char="•"/>
            </a:pPr>
            <a:r>
              <a:rPr lang="en-US" sz="800" dirty="0">
                <a:solidFill>
                  <a:schemeClr val="tx2">
                    <a:lumMod val="75000"/>
                  </a:schemeClr>
                </a:solidFill>
                <a:latin typeface="Century Gothic" panose="020B0502020202020204" pitchFamily="34" charset="0"/>
              </a:rPr>
              <a:t>Two designated off-street parking spots</a:t>
            </a:r>
          </a:p>
          <a:p>
            <a:pPr marL="285750" indent="-285750" algn="l" defTabSz="914400">
              <a:buFont typeface="Arial" panose="020B0604020202020204" pitchFamily="34" charset="0"/>
              <a:buChar char="•"/>
            </a:pPr>
            <a:r>
              <a:rPr lang="en-US" sz="800" dirty="0">
                <a:solidFill>
                  <a:schemeClr val="tx2">
                    <a:lumMod val="75000"/>
                  </a:schemeClr>
                </a:solidFill>
                <a:latin typeface="Century Gothic" panose="020B0502020202020204" pitchFamily="34" charset="0"/>
              </a:rPr>
              <a:t>X flood zone (flood insurance is not required by lender)</a:t>
            </a:r>
          </a:p>
          <a:p>
            <a:pPr marL="285750" indent="-285750" algn="l" defTabSz="914400">
              <a:buFont typeface="Arial" panose="020B0604020202020204" pitchFamily="34" charset="0"/>
              <a:buChar char="•"/>
            </a:pPr>
            <a:r>
              <a:rPr lang="en-US" sz="800" dirty="0">
                <a:solidFill>
                  <a:schemeClr val="tx2">
                    <a:lumMod val="75000"/>
                  </a:schemeClr>
                </a:solidFill>
                <a:latin typeface="Century Gothic" panose="020B0502020202020204" pitchFamily="34" charset="0"/>
              </a:rPr>
              <a:t>5-inch lightly stained white oak flooring</a:t>
            </a:r>
          </a:p>
          <a:p>
            <a:pPr marL="285750" indent="-285750" algn="l" defTabSz="914400">
              <a:buFont typeface="Arial" panose="020B0604020202020204" pitchFamily="34" charset="0"/>
              <a:buChar char="•"/>
            </a:pPr>
            <a:r>
              <a:rPr lang="en-US" sz="800" dirty="0" err="1">
                <a:solidFill>
                  <a:schemeClr val="tx2">
                    <a:lumMod val="75000"/>
                  </a:schemeClr>
                </a:solidFill>
                <a:latin typeface="Century Gothic" panose="020B0502020202020204" pitchFamily="34" charset="0"/>
              </a:rPr>
              <a:t>Bertazonni</a:t>
            </a:r>
            <a:r>
              <a:rPr lang="en-US" sz="800" dirty="0">
                <a:solidFill>
                  <a:schemeClr val="tx2">
                    <a:lumMod val="75000"/>
                  </a:schemeClr>
                </a:solidFill>
                <a:latin typeface="Century Gothic" panose="020B0502020202020204" pitchFamily="34" charset="0"/>
              </a:rPr>
              <a:t> duel fuel range</a:t>
            </a:r>
          </a:p>
          <a:p>
            <a:pPr marL="285750" indent="-285750" algn="l" defTabSz="914400">
              <a:buFont typeface="Arial" panose="020B0604020202020204" pitchFamily="34" charset="0"/>
              <a:buChar char="•"/>
            </a:pPr>
            <a:r>
              <a:rPr lang="en-US" sz="800" dirty="0" err="1">
                <a:solidFill>
                  <a:schemeClr val="tx2">
                    <a:lumMod val="75000"/>
                  </a:schemeClr>
                </a:solidFill>
                <a:latin typeface="Century Gothic" panose="020B0502020202020204" pitchFamily="34" charset="0"/>
              </a:rPr>
              <a:t>Leibherr</a:t>
            </a:r>
            <a:r>
              <a:rPr lang="en-US" sz="800" dirty="0">
                <a:solidFill>
                  <a:schemeClr val="tx2">
                    <a:lumMod val="75000"/>
                  </a:schemeClr>
                </a:solidFill>
                <a:latin typeface="Century Gothic" panose="020B0502020202020204" pitchFamily="34" charset="0"/>
              </a:rPr>
              <a:t> bottom-freezer refrigerator</a:t>
            </a:r>
          </a:p>
          <a:p>
            <a:pPr marL="285750" indent="-285750" algn="l" defTabSz="914400">
              <a:buFont typeface="Arial" panose="020B0604020202020204" pitchFamily="34" charset="0"/>
              <a:buChar char="•"/>
            </a:pPr>
            <a:r>
              <a:rPr lang="en-US" sz="800" dirty="0">
                <a:solidFill>
                  <a:schemeClr val="tx2">
                    <a:lumMod val="75000"/>
                  </a:schemeClr>
                </a:solidFill>
                <a:latin typeface="Century Gothic" panose="020B0502020202020204" pitchFamily="34" charset="0"/>
              </a:rPr>
              <a:t>Bosch dishwasher</a:t>
            </a:r>
          </a:p>
          <a:p>
            <a:pPr marL="285750" indent="-285750" algn="l" defTabSz="914400">
              <a:buFont typeface="Arial" panose="020B0604020202020204" pitchFamily="34" charset="0"/>
              <a:buChar char="•"/>
            </a:pPr>
            <a:r>
              <a:rPr lang="en-US" sz="800" dirty="0">
                <a:solidFill>
                  <a:schemeClr val="tx2">
                    <a:lumMod val="75000"/>
                  </a:schemeClr>
                </a:solidFill>
                <a:latin typeface="Century Gothic" panose="020B0502020202020204" pitchFamily="34" charset="0"/>
              </a:rPr>
              <a:t>Subway tile kitchen backsplash</a:t>
            </a:r>
          </a:p>
          <a:p>
            <a:pPr marL="285750" indent="-285750" algn="l" defTabSz="914400">
              <a:buFont typeface="Arial" panose="020B0604020202020204" pitchFamily="34" charset="0"/>
              <a:buChar char="•"/>
            </a:pPr>
            <a:r>
              <a:rPr lang="en-US" sz="800" dirty="0">
                <a:solidFill>
                  <a:schemeClr val="tx2">
                    <a:lumMod val="75000"/>
                  </a:schemeClr>
                </a:solidFill>
                <a:latin typeface="Century Gothic" panose="020B0502020202020204" pitchFamily="34" charset="0"/>
              </a:rPr>
              <a:t>Marble counters in all baths and kitchen</a:t>
            </a:r>
          </a:p>
          <a:p>
            <a:pPr marL="285750" indent="-285750" algn="l" defTabSz="914400">
              <a:buFont typeface="Arial" panose="020B0604020202020204" pitchFamily="34" charset="0"/>
              <a:buChar char="•"/>
            </a:pPr>
            <a:r>
              <a:rPr lang="en-US" sz="800" dirty="0">
                <a:solidFill>
                  <a:schemeClr val="tx2">
                    <a:lumMod val="75000"/>
                  </a:schemeClr>
                </a:solidFill>
                <a:latin typeface="Century Gothic" panose="020B0502020202020204" pitchFamily="34" charset="0"/>
              </a:rPr>
              <a:t>Solid wood shelving in all closets</a:t>
            </a:r>
          </a:p>
          <a:p>
            <a:pPr marL="285750" indent="-285750" algn="l" defTabSz="914400">
              <a:buFont typeface="Arial" panose="020B0604020202020204" pitchFamily="34" charset="0"/>
              <a:buChar char="•"/>
            </a:pPr>
            <a:r>
              <a:rPr lang="en-US" sz="800" dirty="0">
                <a:solidFill>
                  <a:schemeClr val="tx2">
                    <a:lumMod val="75000"/>
                  </a:schemeClr>
                </a:solidFill>
                <a:latin typeface="Century Gothic" panose="020B0502020202020204" pitchFamily="34" charset="0"/>
              </a:rPr>
              <a:t>Upgraded master bath with frameless glass shower door and Carrera marble shower</a:t>
            </a:r>
          </a:p>
          <a:p>
            <a:pPr algn="l" defTabSz="914400"/>
            <a:r>
              <a:rPr lang="en-US" sz="800" b="1" u="sng" dirty="0">
                <a:solidFill>
                  <a:schemeClr val="tx2">
                    <a:lumMod val="75000"/>
                  </a:schemeClr>
                </a:solidFill>
                <a:latin typeface="Century Gothic" panose="020B0502020202020204" pitchFamily="34" charset="0"/>
              </a:rPr>
              <a:t>Subsequent to purchase, added $38,000 of improvements:</a:t>
            </a:r>
          </a:p>
          <a:p>
            <a:pPr marL="285750" indent="-285750" algn="l" defTabSz="914400">
              <a:buFont typeface="Arial" panose="020B0604020202020204" pitchFamily="34" charset="0"/>
              <a:buChar char="•"/>
            </a:pPr>
            <a:r>
              <a:rPr lang="en-US" sz="800" dirty="0">
                <a:solidFill>
                  <a:schemeClr val="tx2">
                    <a:lumMod val="75000"/>
                  </a:schemeClr>
                </a:solidFill>
                <a:latin typeface="Century Gothic" panose="020B0502020202020204" pitchFamily="34" charset="0"/>
              </a:rPr>
              <a:t>Custom Closets &amp; Laundry Room Cabinetry</a:t>
            </a:r>
          </a:p>
          <a:p>
            <a:pPr marL="285750" indent="-285750" algn="l" defTabSz="914400">
              <a:buFont typeface="Arial" panose="020B0604020202020204" pitchFamily="34" charset="0"/>
              <a:buChar char="•"/>
            </a:pPr>
            <a:r>
              <a:rPr lang="en-US" sz="800" dirty="0">
                <a:solidFill>
                  <a:schemeClr val="tx2">
                    <a:lumMod val="75000"/>
                  </a:schemeClr>
                </a:solidFill>
                <a:latin typeface="Century Gothic" panose="020B0502020202020204" pitchFamily="34" charset="0"/>
              </a:rPr>
              <a:t>Plantation Shutters and Custom Blinds</a:t>
            </a:r>
          </a:p>
          <a:p>
            <a:pPr marL="285750" indent="-285750" algn="l" defTabSz="914400">
              <a:buFont typeface="Arial" panose="020B0604020202020204" pitchFamily="34" charset="0"/>
              <a:buChar char="•"/>
            </a:pPr>
            <a:r>
              <a:rPr lang="en-US" sz="800" dirty="0">
                <a:solidFill>
                  <a:schemeClr val="tx2">
                    <a:lumMod val="75000"/>
                  </a:schemeClr>
                </a:solidFill>
                <a:latin typeface="Century Gothic" panose="020B0502020202020204" pitchFamily="34" charset="0"/>
              </a:rPr>
              <a:t>Bath Cabinetry</a:t>
            </a:r>
          </a:p>
          <a:p>
            <a:pPr marL="285750" indent="-285750" algn="l" defTabSz="914400">
              <a:buFont typeface="Arial" panose="020B0604020202020204" pitchFamily="34" charset="0"/>
              <a:buChar char="•"/>
            </a:pPr>
            <a:r>
              <a:rPr lang="en-US" sz="800" dirty="0">
                <a:solidFill>
                  <a:schemeClr val="tx2">
                    <a:lumMod val="75000"/>
                  </a:schemeClr>
                </a:solidFill>
                <a:latin typeface="Century Gothic" panose="020B0502020202020204" pitchFamily="34" charset="0"/>
              </a:rPr>
              <a:t>Carpet Runner on Stairs</a:t>
            </a:r>
          </a:p>
          <a:p>
            <a:pPr marL="285750" indent="-285750" algn="l" defTabSz="914400">
              <a:buFont typeface="Arial" panose="020B0604020202020204" pitchFamily="34" charset="0"/>
              <a:buChar char="•"/>
            </a:pPr>
            <a:r>
              <a:rPr lang="en-US" sz="800" dirty="0">
                <a:solidFill>
                  <a:schemeClr val="tx2">
                    <a:lumMod val="75000"/>
                  </a:schemeClr>
                </a:solidFill>
                <a:latin typeface="Century Gothic" panose="020B0502020202020204" pitchFamily="34" charset="0"/>
              </a:rPr>
              <a:t>Four 4K/HD Smart TVs</a:t>
            </a:r>
          </a:p>
          <a:p>
            <a:pPr marL="285750" indent="-285750" algn="l" defTabSz="914400">
              <a:buFont typeface="Arial" panose="020B0604020202020204" pitchFamily="34" charset="0"/>
              <a:buChar char="•"/>
            </a:pPr>
            <a:r>
              <a:rPr lang="en-US" sz="800" dirty="0">
                <a:solidFill>
                  <a:schemeClr val="tx2">
                    <a:lumMod val="75000"/>
                  </a:schemeClr>
                </a:solidFill>
                <a:latin typeface="Century Gothic" panose="020B0502020202020204" pitchFamily="34" charset="0"/>
              </a:rPr>
              <a:t>Added a custom-fit Kitchen Aid Refrigerator</a:t>
            </a:r>
          </a:p>
          <a:p>
            <a:pPr marL="285750" indent="-285750" algn="l" defTabSz="914400">
              <a:buFont typeface="Arial" panose="020B0604020202020204" pitchFamily="34" charset="0"/>
              <a:buChar char="•"/>
            </a:pPr>
            <a:r>
              <a:rPr lang="en-US" sz="800" dirty="0">
                <a:solidFill>
                  <a:schemeClr val="tx2">
                    <a:lumMod val="75000"/>
                  </a:schemeClr>
                </a:solidFill>
                <a:latin typeface="Century Gothic" panose="020B0502020202020204" pitchFamily="34" charset="0"/>
              </a:rPr>
              <a:t>High Efficiency Washer &amp; Dryer</a:t>
            </a:r>
          </a:p>
          <a:p>
            <a:pPr marL="285750" indent="-285750" algn="l" defTabSz="914400">
              <a:buFont typeface="Arial" panose="020B0604020202020204" pitchFamily="34" charset="0"/>
              <a:buChar char="•"/>
            </a:pPr>
            <a:r>
              <a:rPr lang="en-US" sz="800" dirty="0">
                <a:solidFill>
                  <a:schemeClr val="tx2">
                    <a:lumMod val="75000"/>
                  </a:schemeClr>
                </a:solidFill>
                <a:latin typeface="Century Gothic" panose="020B0502020202020204" pitchFamily="34" charset="0"/>
              </a:rPr>
              <a:t>Multi-directional Swing-arm TV mount</a:t>
            </a:r>
          </a:p>
          <a:p>
            <a:pPr marL="285750" indent="-285750" algn="l" defTabSz="914400">
              <a:buFont typeface="Arial" panose="020B0604020202020204" pitchFamily="34" charset="0"/>
              <a:buChar char="•"/>
            </a:pPr>
            <a:r>
              <a:rPr lang="en-US" sz="800" dirty="0">
                <a:solidFill>
                  <a:schemeClr val="tx2">
                    <a:lumMod val="75000"/>
                  </a:schemeClr>
                </a:solidFill>
                <a:latin typeface="Century Gothic" panose="020B0502020202020204" pitchFamily="34" charset="0"/>
              </a:rPr>
              <a:t>Closet and Laundry Room hardware</a:t>
            </a:r>
          </a:p>
          <a:p>
            <a:pPr marL="285750" indent="-285750" algn="l" defTabSz="914400">
              <a:buFont typeface="Arial" panose="020B0604020202020204" pitchFamily="34" charset="0"/>
              <a:buChar char="•"/>
            </a:pPr>
            <a:r>
              <a:rPr lang="en-US" sz="800" dirty="0">
                <a:solidFill>
                  <a:schemeClr val="tx2">
                    <a:lumMod val="75000"/>
                  </a:schemeClr>
                </a:solidFill>
                <a:latin typeface="Century Gothic" panose="020B0502020202020204" pitchFamily="34" charset="0"/>
              </a:rPr>
              <a:t>Interior paint</a:t>
            </a:r>
          </a:p>
          <a:p>
            <a:pPr marL="285750" indent="-285750" algn="l" defTabSz="914400">
              <a:buFont typeface="Arial" panose="020B0604020202020204" pitchFamily="34" charset="0"/>
              <a:buChar char="•"/>
            </a:pPr>
            <a:r>
              <a:rPr lang="en-US" sz="800" dirty="0">
                <a:solidFill>
                  <a:schemeClr val="tx2">
                    <a:lumMod val="75000"/>
                  </a:schemeClr>
                </a:solidFill>
                <a:latin typeface="Century Gothic" panose="020B0502020202020204" pitchFamily="34" charset="0"/>
              </a:rPr>
              <a:t>Under Cabinet lights</a:t>
            </a:r>
          </a:p>
          <a:p>
            <a:pPr marL="285750" indent="-285750" algn="l" defTabSz="914400">
              <a:buFont typeface="Arial" panose="020B0604020202020204" pitchFamily="34" charset="0"/>
              <a:buChar char="•"/>
            </a:pPr>
            <a:endParaRPr lang="en-US" sz="800" dirty="0">
              <a:solidFill>
                <a:schemeClr val="tx2">
                  <a:lumMod val="75000"/>
                </a:schemeClr>
              </a:solidFill>
              <a:latin typeface="Century Gothic" panose="020B0502020202020204" pitchFamily="34" charset="0"/>
            </a:endParaRPr>
          </a:p>
          <a:p>
            <a:pPr algn="l" defTabSz="914400"/>
            <a:r>
              <a:rPr lang="en-US" sz="800" b="1" i="1" dirty="0">
                <a:solidFill>
                  <a:schemeClr val="tx2">
                    <a:lumMod val="75000"/>
                  </a:schemeClr>
                </a:solidFill>
                <a:latin typeface="Century Gothic" panose="020B0502020202020204" pitchFamily="34" charset="0"/>
              </a:rPr>
              <a:t>* Earl's Court homeowners' association does allow short-term rentals.</a:t>
            </a:r>
          </a:p>
        </p:txBody>
      </p:sp>
      <p:sp>
        <p:nvSpPr>
          <p:cNvPr id="4" name="Rectangle 3">
            <a:extLst>
              <a:ext uri="{FF2B5EF4-FFF2-40B4-BE49-F238E27FC236}">
                <a16:creationId xmlns:a16="http://schemas.microsoft.com/office/drawing/2014/main" id="{794C343F-6163-4198-838B-4E32E406D8E6}"/>
              </a:ext>
            </a:extLst>
          </p:cNvPr>
          <p:cNvSpPr/>
          <p:nvPr/>
        </p:nvSpPr>
        <p:spPr>
          <a:xfrm>
            <a:off x="76200" y="3877270"/>
            <a:ext cx="1527048" cy="923330"/>
          </a:xfrm>
          <a:prstGeom prst="rect">
            <a:avLst/>
          </a:prstGeom>
          <a:solidFill>
            <a:srgbClr val="002060"/>
          </a:solidFill>
          <a:ln>
            <a:solidFill>
              <a:srgbClr val="FFFF00"/>
            </a:solidFill>
          </a:ln>
        </p:spPr>
        <p:txBody>
          <a:bodyPr wrap="square">
            <a:spAutoFit/>
          </a:bodyPr>
          <a:lstStyle/>
          <a:p>
            <a:pPr algn="ctr"/>
            <a:r>
              <a:rPr lang="en-US" sz="900" b="1" i="1" dirty="0">
                <a:ln w="3175">
                  <a:noFill/>
                </a:ln>
                <a:solidFill>
                  <a:schemeClr val="bg1"/>
                </a:solidFill>
                <a:effectLst>
                  <a:outerShdw blurRad="38100" dist="38100" dir="2700000" algn="tl">
                    <a:srgbClr val="000000">
                      <a:alpha val="43137"/>
                    </a:srgbClr>
                  </a:outerShdw>
                </a:effectLst>
                <a:latin typeface="Century Gothic" panose="020B0502020202020204" pitchFamily="34" charset="0"/>
              </a:rPr>
              <a:t>Home is vacant, sanitized, and ready to show without agent interaction. Call ahead and the lights can be turned on as well.</a:t>
            </a:r>
          </a:p>
        </p:txBody>
      </p:sp>
    </p:spTree>
    <p:extLst>
      <p:ext uri="{BB962C8B-B14F-4D97-AF65-F5344CB8AC3E}">
        <p14:creationId xmlns:p14="http://schemas.microsoft.com/office/powerpoint/2010/main" val="412795034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606</TotalTime>
  <Words>394</Words>
  <Application>Microsoft Office PowerPoint</Application>
  <PresentationFormat>Custom</PresentationFormat>
  <Paragraphs>36</Paragraphs>
  <Slides>1</Slides>
  <Notes>0</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1</vt:i4>
      </vt:variant>
    </vt:vector>
  </HeadingPairs>
  <TitlesOfParts>
    <vt:vector size="11" baseType="lpstr">
      <vt:lpstr>Arial</vt:lpstr>
      <vt:lpstr>Book Antiqua</vt:lpstr>
      <vt:lpstr>Century Gothic</vt:lpstr>
      <vt:lpstr>Freestyle Script</vt:lpstr>
      <vt:lpstr>Lucida Sans</vt:lpstr>
      <vt:lpstr>Trebuchet MS</vt:lpstr>
      <vt:lpstr>Wingdings</vt:lpstr>
      <vt:lpstr>Wingdings 2</vt:lpstr>
      <vt:lpstr>Wingdings 3</vt:lpstr>
      <vt:lpstr>Apex</vt:lpstr>
      <vt:lpstr>417 Rose Wilder Lane Earls Court :: Mount Pleasant, SC 29464 MLS# 20008063 :: $774,900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93</cp:revision>
  <dcterms:created xsi:type="dcterms:W3CDTF">2006-08-16T00:00:00Z</dcterms:created>
  <dcterms:modified xsi:type="dcterms:W3CDTF">2020-04-04T15:14:32Z</dcterms:modified>
</cp:coreProperties>
</file>