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100" d="100"/>
          <a:sy n="100" d="100"/>
        </p:scale>
        <p:origin x="948" y="-33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7/14/2018</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7/14/2018</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7/14/2018</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7/14/2018</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7/14/2018</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7/14/2018</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7/14/2018</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7/14/2018</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7/14/2018</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7/14/2018</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pn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rotWithShape="1">
          <a:blip r:embed="rId2">
            <a:extLst>
              <a:ext uri="{28A0092B-C50C-407E-A947-70E740481C1C}">
                <a14:useLocalDpi xmlns:a14="http://schemas.microsoft.com/office/drawing/2010/main" val="0"/>
              </a:ext>
            </a:extLst>
          </a:blip>
          <a:srcRect b="28249"/>
          <a:stretch/>
        </p:blipFill>
        <p:spPr>
          <a:xfrm>
            <a:off x="101066" y="7072678"/>
            <a:ext cx="4089934" cy="1949595"/>
          </a:xfrm>
          <a:prstGeom prst="rect">
            <a:avLst/>
          </a:prstGeom>
          <a:ln>
            <a:solidFill>
              <a:schemeClr val="bg2"/>
            </a:solidFill>
          </a:ln>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768" y="0"/>
            <a:ext cx="6850863" cy="4551406"/>
          </a:xfrm>
          <a:prstGeom prst="rect">
            <a:avLst/>
          </a:prstGeom>
        </p:spPr>
      </p:pic>
      <p:sp>
        <p:nvSpPr>
          <p:cNvPr id="2" name="Title 1"/>
          <p:cNvSpPr>
            <a:spLocks noGrp="1"/>
          </p:cNvSpPr>
          <p:nvPr>
            <p:ph type="title"/>
          </p:nvPr>
        </p:nvSpPr>
        <p:spPr>
          <a:xfrm>
            <a:off x="7341" y="0"/>
            <a:ext cx="7757718" cy="902655"/>
          </a:xfrm>
        </p:spPr>
        <p:txBody>
          <a:bodyPr anchor="t">
            <a:noAutofit/>
          </a:bodyPr>
          <a:lstStyle/>
          <a:p>
            <a:pPr algn="ctr"/>
            <a:r>
              <a:rPr lang="pt-BR" sz="2000" dirty="0">
                <a:solidFill>
                  <a:srgbClr val="002060"/>
                </a:solidFill>
                <a:latin typeface="Century Gothic" pitchFamily="34" charset="0"/>
              </a:rPr>
              <a:t>4185 Duck Club Road</a:t>
            </a:r>
            <a:br>
              <a:rPr lang="pt-BR" sz="2000" dirty="0">
                <a:solidFill>
                  <a:srgbClr val="002060"/>
                </a:solidFill>
                <a:latin typeface="Century Gothic" pitchFamily="34" charset="0"/>
              </a:rPr>
            </a:br>
            <a:r>
              <a:rPr lang="en-US" sz="1600" dirty="0">
                <a:solidFill>
                  <a:srgbClr val="002060"/>
                </a:solidFill>
                <a:latin typeface="Century Gothic" pitchFamily="34" charset="0"/>
              </a:rPr>
              <a:t>Poplar Grove ~ Ravenel, SC 29470</a:t>
            </a:r>
            <a:endParaRPr lang="en-US" sz="1800" dirty="0">
              <a:solidFill>
                <a:srgbClr val="002060"/>
              </a:solidFill>
              <a:latin typeface="Century Gothic" pitchFamily="34" charset="0"/>
            </a:endParaRPr>
          </a:p>
        </p:txBody>
      </p:sp>
      <p:sp>
        <p:nvSpPr>
          <p:cNvPr id="11" name="Rectangle 10"/>
          <p:cNvSpPr/>
          <p:nvPr/>
        </p:nvSpPr>
        <p:spPr>
          <a:xfrm>
            <a:off x="0" y="5207000"/>
            <a:ext cx="7772400" cy="1569660"/>
          </a:xfrm>
          <a:prstGeom prst="rect">
            <a:avLst/>
          </a:prstGeom>
          <a:noFill/>
          <a:ln>
            <a:noFill/>
          </a:ln>
        </p:spPr>
        <p:txBody>
          <a:bodyPr wrap="square">
            <a:spAutoFit/>
          </a:bodyPr>
          <a:lstStyle/>
          <a:p>
            <a:pPr algn="ctr"/>
            <a:r>
              <a:rPr lang="en-US" sz="1200" b="1" dirty="0">
                <a:solidFill>
                  <a:srgbClr val="002060"/>
                </a:solidFill>
                <a:latin typeface="Century Gothic" panose="020B0502020202020204" pitchFamily="34" charset="0"/>
              </a:rPr>
              <a:t>Poplar Grove is over 5 thousand Acres of low country paradise. Enjoy fishing, crabbing, kayaking, paddle boarding along 5 miles of waterfront on the Deep Water </a:t>
            </a:r>
            <a:r>
              <a:rPr lang="en-US" sz="1200" b="1" dirty="0" err="1">
                <a:solidFill>
                  <a:srgbClr val="002060"/>
                </a:solidFill>
                <a:latin typeface="Century Gothic" panose="020B0502020202020204" pitchFamily="34" charset="0"/>
              </a:rPr>
              <a:t>Rantowles</a:t>
            </a:r>
            <a:r>
              <a:rPr lang="en-US" sz="1200" b="1" dirty="0">
                <a:solidFill>
                  <a:srgbClr val="002060"/>
                </a:solidFill>
                <a:latin typeface="Century Gothic" panose="020B0502020202020204" pitchFamily="34" charset="0"/>
              </a:rPr>
              <a:t> Creek. Enjoy our community Boathouse with Deep Water Dock, Kayaking outpost, boat landing, and boat storage available. Miles of walking, biking, and equestrian trails make this neighborhood sought after for the outdoor lifestyle with nature preserved all around. Poplar Grove's awarding winning amenity center has a Salt Water Pool, Fitness Center, and Marsh Observation Deck overlooking Deep Water expansive views. Poplar Grove is convenient to downtown, 526 and 17 along with all Charleston has to offer. If you want the feel of a NEW DREAM home without waiting to build, here it is!!!</a:t>
            </a:r>
          </a:p>
        </p:txBody>
      </p:sp>
      <p:sp>
        <p:nvSpPr>
          <p:cNvPr id="12" name="Rectangle 11"/>
          <p:cNvSpPr/>
          <p:nvPr/>
        </p:nvSpPr>
        <p:spPr>
          <a:xfrm>
            <a:off x="4662395" y="7072042"/>
            <a:ext cx="3110006" cy="1754326"/>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$929,000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18012916</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3,343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 Beds / 3 Baths</a:t>
            </a:r>
          </a:p>
          <a:p>
            <a:pPr marL="342900" indent="-342900">
              <a:buFont typeface="Arial" pitchFamily="34" charset="0"/>
              <a:buChar char="•"/>
            </a:pPr>
            <a:r>
              <a:rPr lang="en-US" sz="1800" dirty="0" err="1">
                <a:effectLst>
                  <a:outerShdw blurRad="38100" dist="38100" dir="2700000" algn="tl">
                    <a:srgbClr val="000000">
                      <a:alpha val="43137"/>
                    </a:srgbClr>
                  </a:outerShdw>
                </a:effectLst>
                <a:latin typeface="Century Gothic" pitchFamily="34" charset="0"/>
              </a:rPr>
              <a:t>Marshfront</a:t>
            </a:r>
            <a:r>
              <a:rPr lang="en-US" sz="1800" dirty="0">
                <a:effectLst>
                  <a:outerShdw blurRad="38100" dist="38100" dir="2700000" algn="tl">
                    <a:srgbClr val="000000">
                      <a:alpha val="43137"/>
                    </a:srgbClr>
                  </a:outerShdw>
                </a:effectLst>
                <a:latin typeface="Century Gothic" pitchFamily="34" charset="0"/>
              </a:rPr>
              <a:t> water views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Custom Contemporary</a:t>
            </a:r>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454" y="9232901"/>
            <a:ext cx="525117" cy="525117"/>
          </a:xfrm>
          <a:prstGeom prst="roundRect">
            <a:avLst/>
          </a:prstGeom>
        </p:spPr>
      </p:pic>
      <p:sp>
        <p:nvSpPr>
          <p:cNvPr id="15" name="Subtitle 2"/>
          <p:cNvSpPr txBox="1">
            <a:spLocks/>
          </p:cNvSpPr>
          <p:nvPr/>
        </p:nvSpPr>
        <p:spPr>
          <a:xfrm>
            <a:off x="605570" y="9232901"/>
            <a:ext cx="2760743" cy="525117"/>
          </a:xfrm>
          <a:prstGeom prst="rect">
            <a:avLst/>
          </a:prstGeom>
        </p:spPr>
        <p:txBody>
          <a:bodyPr vert="horz" lIns="91440" tIns="45720" rIns="91440" bIns="45720" rtlCol="0" anchor="ctr">
            <a:normAutofit lnSpcReduction="1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pPr>
              <a:lnSpc>
                <a:spcPct val="120000"/>
              </a:lnSpc>
              <a:spcBef>
                <a:spcPts val="0"/>
              </a:spcBef>
            </a:pPr>
            <a:r>
              <a:rPr lang="en-US" sz="1200" i="0" dirty="0">
                <a:latin typeface="Century Gothic" panose="020B0502020202020204" pitchFamily="34" charset="0"/>
              </a:rPr>
              <a:t>Deborah Wingard</a:t>
            </a:r>
          </a:p>
          <a:p>
            <a:pPr>
              <a:lnSpc>
                <a:spcPct val="120000"/>
              </a:lnSpc>
              <a:spcBef>
                <a:spcPts val="0"/>
              </a:spcBef>
            </a:pPr>
            <a:r>
              <a:rPr lang="en-US" sz="700" i="0" dirty="0">
                <a:latin typeface="Century Gothic" panose="020B0502020202020204" pitchFamily="34" charset="0"/>
              </a:rPr>
              <a:t>(843) 458-0827</a:t>
            </a:r>
          </a:p>
          <a:p>
            <a:pPr>
              <a:lnSpc>
                <a:spcPct val="120000"/>
              </a:lnSpc>
              <a:spcBef>
                <a:spcPts val="0"/>
              </a:spcBef>
            </a:pPr>
            <a:r>
              <a:rPr lang="en-US" sz="700" i="0" dirty="0" err="1">
                <a:latin typeface="Century Gothic" panose="020B0502020202020204" pitchFamily="34" charset="0"/>
              </a:rPr>
              <a:t>deborah.wingard@southeastern.company</a:t>
            </a:r>
            <a:endParaRPr lang="en-US" sz="700" i="0" dirty="0">
              <a:latin typeface="Century Gothic" panose="020B0502020202020204" pitchFamily="34" charset="0"/>
            </a:endParaRPr>
          </a:p>
        </p:txBody>
      </p:sp>
      <p:sp>
        <p:nvSpPr>
          <p:cNvPr id="14" name="TextBox 13"/>
          <p:cNvSpPr txBox="1"/>
          <p:nvPr/>
        </p:nvSpPr>
        <p:spPr>
          <a:xfrm>
            <a:off x="2339480" y="9722127"/>
            <a:ext cx="3093441" cy="307777"/>
          </a:xfrm>
          <a:prstGeom prst="rect">
            <a:avLst/>
          </a:prstGeom>
          <a:noFill/>
        </p:spPr>
        <p:txBody>
          <a:bodyPr wrap="square" rtlCol="0">
            <a:spAutoFit/>
          </a:bodyPr>
          <a:lstStyle/>
          <a:p>
            <a:pPr algn="ctr"/>
            <a:r>
              <a:rPr lang="en-US" sz="700" dirty="0">
                <a:effectLst>
                  <a:outerShdw blurRad="38100" dist="38100" dir="2700000" algn="tl">
                    <a:srgbClr val="000000">
                      <a:alpha val="43137"/>
                    </a:srgbClr>
                  </a:outerShdw>
                </a:effectLst>
                <a:latin typeface="Century Gothic" panose="020B0502020202020204" pitchFamily="34" charset="0"/>
              </a:rPr>
              <a:t>www.southeastern.company</a:t>
            </a:r>
          </a:p>
          <a:p>
            <a:pPr algn="ctr"/>
            <a:r>
              <a:rPr lang="en-US" sz="700" dirty="0">
                <a:effectLst>
                  <a:outerShdw blurRad="38100" dist="38100" dir="2700000" algn="tl">
                    <a:srgbClr val="000000">
                      <a:alpha val="43137"/>
                    </a:srgbClr>
                  </a:outerShdw>
                </a:effectLst>
                <a:latin typeface="Century Gothic" panose="020B0502020202020204" pitchFamily="34" charset="0"/>
                <a:cs typeface="Times New Roman" pitchFamily="18" charset="0"/>
              </a:rPr>
              <a:t>Southeastern • 4245 Ten Shillings Way • Ravenel, SC 29470</a:t>
            </a:r>
            <a:endParaRPr lang="en-US" sz="700" dirty="0">
              <a:latin typeface="Century Gothic" panose="020B0502020202020204" pitchFamily="34" charset="0"/>
            </a:endParaRPr>
          </a:p>
        </p:txBody>
      </p:sp>
      <p:pic>
        <p:nvPicPr>
          <p:cNvPr id="1030"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372314" y="9247879"/>
            <a:ext cx="1027772" cy="495161"/>
          </a:xfrm>
          <a:prstGeom prst="roundRect">
            <a:avLst/>
          </a:prstGeom>
          <a:noFill/>
          <a:extLst>
            <a:ext uri="{909E8E84-426E-40DD-AFC4-6F175D3DCCD1}">
              <a14:hiddenFill xmlns:a14="http://schemas.microsoft.com/office/drawing/2010/main">
                <a:solidFill>
                  <a:srgbClr val="FFFFFF"/>
                </a:solidFill>
              </a14:hiddenFill>
            </a:ext>
          </a:extLst>
        </p:spPr>
      </p:pic>
      <p:sp>
        <p:nvSpPr>
          <p:cNvPr id="29" name="Title 1"/>
          <p:cNvSpPr txBox="1">
            <a:spLocks/>
          </p:cNvSpPr>
          <p:nvPr/>
        </p:nvSpPr>
        <p:spPr>
          <a:xfrm>
            <a:off x="0" y="4603187"/>
            <a:ext cx="7757718" cy="654613"/>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3200" dirty="0">
                <a:solidFill>
                  <a:srgbClr val="002060"/>
                </a:solidFill>
                <a:latin typeface="Rage Italic" panose="03070502040507070304" pitchFamily="66" charset="0"/>
              </a:rPr>
              <a:t>1.3 Acres On The Marsh ~ Gated Community</a:t>
            </a:r>
          </a:p>
        </p:txBody>
      </p:sp>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065" y="137930"/>
            <a:ext cx="1027271" cy="682472"/>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065" y="2836082"/>
            <a:ext cx="1027271" cy="682472"/>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1065" y="3735464"/>
            <a:ext cx="1027271" cy="682472"/>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065" y="1940664"/>
            <a:ext cx="1027271" cy="674541"/>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3919" y="1036127"/>
            <a:ext cx="1021563" cy="684847"/>
          </a:xfrm>
          <a:prstGeom prst="rect">
            <a:avLst/>
          </a:prstGeom>
          <a:ln w="3175">
            <a:solidFill>
              <a:schemeClr val="tx1"/>
            </a:solidFill>
          </a:ln>
          <a:effectLst>
            <a:outerShdw blurRad="190500" algn="tl" rotWithShape="0">
              <a:srgbClr val="000000">
                <a:alpha val="70000"/>
              </a:srgbClr>
            </a:outerShdw>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34639" y="137930"/>
            <a:ext cx="1027271" cy="682472"/>
          </a:xfrm>
          <a:prstGeom prst="rect">
            <a:avLst/>
          </a:prstGeom>
          <a:ln w="3175">
            <a:solidFill>
              <a:schemeClr val="tx1"/>
            </a:solidFill>
          </a:ln>
          <a:effectLst>
            <a:outerShdw blurRad="190500" algn="tl" rotWithShape="0">
              <a:srgbClr val="000000">
                <a:alpha val="70000"/>
              </a:srgbClr>
            </a:outerShdw>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38517" y="2837480"/>
            <a:ext cx="1019515" cy="679676"/>
          </a:xfrm>
          <a:prstGeom prst="rect">
            <a:avLst/>
          </a:prstGeom>
          <a:ln w="3175">
            <a:solidFill>
              <a:schemeClr val="tx1"/>
            </a:solidFill>
          </a:ln>
          <a:effectLst>
            <a:outerShdw blurRad="190500" algn="tl" rotWithShape="0">
              <a:srgbClr val="000000">
                <a:alpha val="70000"/>
              </a:srgbClr>
            </a:outerShdw>
          </a:effectLst>
        </p:spPr>
      </p:pic>
      <p:pic>
        <p:nvPicPr>
          <p:cNvPr id="34" name="Picture 3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634639" y="3735463"/>
            <a:ext cx="1027271" cy="682472"/>
          </a:xfrm>
          <a:prstGeom prst="rect">
            <a:avLst/>
          </a:prstGeom>
          <a:ln w="3175">
            <a:solidFill>
              <a:schemeClr val="tx1"/>
            </a:solidFill>
          </a:ln>
          <a:effectLst>
            <a:outerShdw blurRad="190500" algn="tl" rotWithShape="0">
              <a:srgbClr val="000000">
                <a:alpha val="70000"/>
              </a:srgbClr>
            </a:outerShdw>
          </a:effectLst>
        </p:spPr>
      </p:pic>
      <p:pic>
        <p:nvPicPr>
          <p:cNvPr id="35" name="Picture 3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634639" y="1936697"/>
            <a:ext cx="1027271" cy="682472"/>
          </a:xfrm>
          <a:prstGeom prst="rect">
            <a:avLst/>
          </a:prstGeom>
          <a:ln w="3175">
            <a:solidFill>
              <a:schemeClr val="tx1"/>
            </a:solidFill>
          </a:ln>
          <a:effectLst>
            <a:outerShdw blurRad="190500" algn="tl" rotWithShape="0">
              <a:srgbClr val="000000">
                <a:alpha val="70000"/>
              </a:srgbClr>
            </a:outerShdw>
          </a:effectLst>
        </p:spPr>
      </p:pic>
      <p:pic>
        <p:nvPicPr>
          <p:cNvPr id="37" name="Picture 3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634639" y="1037313"/>
            <a:ext cx="1027271" cy="682472"/>
          </a:xfrm>
          <a:prstGeom prst="rect">
            <a:avLst/>
          </a:prstGeom>
          <a:ln w="3175">
            <a:solidFill>
              <a:schemeClr val="tx1"/>
            </a:solidFill>
          </a:ln>
          <a:effectLst>
            <a:outerShdw blurRad="190500" algn="tl" rotWithShape="0">
              <a:srgbClr val="000000">
                <a:alpha val="70000"/>
              </a:srgbClr>
            </a:outerShdw>
          </a:effectLst>
        </p:spPr>
      </p:pic>
      <p:pic>
        <p:nvPicPr>
          <p:cNvPr id="26" name="Picture 25">
            <a:extLst>
              <a:ext uri="{FF2B5EF4-FFF2-40B4-BE49-F238E27FC236}">
                <a16:creationId xmlns:a16="http://schemas.microsoft.com/office/drawing/2014/main" id="{E2CBD090-2328-4D9A-948E-013A6A46BD63}"/>
              </a:ext>
            </a:extLst>
          </p:cNvPr>
          <p:cNvPicPr>
            <a:picLocks noChangeAspect="1"/>
          </p:cNvPicPr>
          <p:nvPr/>
        </p:nvPicPr>
        <p:blipFill rotWithShape="1">
          <a:blip r:embed="rId16" cstate="print">
            <a:extLst>
              <a:ext uri="{28A0092B-C50C-407E-A947-70E740481C1C}">
                <a14:useLocalDpi xmlns:a14="http://schemas.microsoft.com/office/drawing/2010/main" val="0"/>
              </a:ext>
            </a:extLst>
          </a:blip>
          <a:srcRect b="23228"/>
          <a:stretch/>
        </p:blipFill>
        <p:spPr>
          <a:xfrm>
            <a:off x="7136824" y="9232900"/>
            <a:ext cx="521208" cy="525118"/>
          </a:xfrm>
          <a:prstGeom prst="roundRect">
            <a:avLst/>
          </a:prstGeom>
        </p:spPr>
      </p:pic>
      <p:sp>
        <p:nvSpPr>
          <p:cNvPr id="30" name="Subtitle 2">
            <a:extLst>
              <a:ext uri="{FF2B5EF4-FFF2-40B4-BE49-F238E27FC236}">
                <a16:creationId xmlns:a16="http://schemas.microsoft.com/office/drawing/2014/main" id="{A2BBBCA6-1296-4CAE-9B92-09E7564D3046}"/>
              </a:ext>
            </a:extLst>
          </p:cNvPr>
          <p:cNvSpPr txBox="1">
            <a:spLocks/>
          </p:cNvSpPr>
          <p:nvPr/>
        </p:nvSpPr>
        <p:spPr>
          <a:xfrm>
            <a:off x="4382083" y="9232901"/>
            <a:ext cx="2760743" cy="525117"/>
          </a:xfrm>
          <a:prstGeom prst="rect">
            <a:avLst/>
          </a:prstGeom>
        </p:spPr>
        <p:txBody>
          <a:bodyPr vert="horz" lIns="91440" tIns="45720" rIns="91440" bIns="45720" rtlCol="0" anchor="ctr">
            <a:normAutofit lnSpcReduction="1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pPr algn="r">
              <a:lnSpc>
                <a:spcPct val="120000"/>
              </a:lnSpc>
              <a:spcBef>
                <a:spcPts val="0"/>
              </a:spcBef>
            </a:pPr>
            <a:r>
              <a:rPr lang="en-US" sz="1200" i="0" dirty="0">
                <a:latin typeface="Century Gothic" panose="020B0502020202020204" pitchFamily="34" charset="0"/>
              </a:rPr>
              <a:t>Elyssa Wingard</a:t>
            </a:r>
          </a:p>
          <a:p>
            <a:pPr algn="r">
              <a:lnSpc>
                <a:spcPct val="120000"/>
              </a:lnSpc>
              <a:spcBef>
                <a:spcPts val="0"/>
              </a:spcBef>
            </a:pPr>
            <a:r>
              <a:rPr lang="en-US" sz="700" i="0" dirty="0">
                <a:latin typeface="Century Gothic" panose="020B0502020202020204" pitchFamily="34" charset="0"/>
              </a:rPr>
              <a:t>(843) 458-2214</a:t>
            </a:r>
          </a:p>
          <a:p>
            <a:pPr algn="r">
              <a:lnSpc>
                <a:spcPct val="120000"/>
              </a:lnSpc>
              <a:spcBef>
                <a:spcPts val="0"/>
              </a:spcBef>
            </a:pPr>
            <a:r>
              <a:rPr lang="en-US" sz="700" i="0" dirty="0" err="1">
                <a:latin typeface="Century Gothic" panose="020B0502020202020204" pitchFamily="34" charset="0"/>
              </a:rPr>
              <a:t>elyssa.wingard@southeastern.company</a:t>
            </a:r>
            <a:endParaRPr lang="en-US" sz="700" i="0" dirty="0">
              <a:latin typeface="Century Gothic" panose="020B0502020202020204" pitchFamily="34" charset="0"/>
            </a:endParaRPr>
          </a:p>
        </p:txBody>
      </p:sp>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Custom 1">
      <a:dk1>
        <a:srgbClr val="FFFFFF"/>
      </a:dk1>
      <a:lt1>
        <a:sysClr val="window" lastClr="FFFFFF"/>
      </a:lt1>
      <a:dk2>
        <a:srgbClr val="FFFFFF"/>
      </a:dk2>
      <a:lt2>
        <a:srgbClr val="FFFFF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TotalTime>
  <Words>211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Century Gothic</vt:lpstr>
      <vt:lpstr>Corbel</vt:lpstr>
      <vt:lpstr>Rage Italic</vt:lpstr>
      <vt:lpstr>Tahoma</vt:lpstr>
      <vt:lpstr>Times New Roman</vt:lpstr>
      <vt:lpstr>Tunga</vt:lpstr>
      <vt:lpstr>Mylar</vt:lpstr>
      <vt:lpstr>4185 Duck Club Road Poplar Grove ~ Ravenel, SC 29470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45</cp:revision>
  <dcterms:created xsi:type="dcterms:W3CDTF">2006-08-16T00:00:00Z</dcterms:created>
  <dcterms:modified xsi:type="dcterms:W3CDTF">2018-07-14T16:08:58Z</dcterms:modified>
</cp:coreProperties>
</file>