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248" y="7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8/27/2020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0" y="0"/>
            <a:ext cx="7315200" cy="4114800"/>
          </a:xfrm>
          <a:prstGeom prst="rect">
            <a:avLst/>
          </a:prstGeom>
          <a:ln>
            <a:noFill/>
          </a:ln>
          <a:effectLst/>
        </p:spPr>
      </p:pic>
      <p:sp>
        <p:nvSpPr>
          <p:cNvPr id="3" name="Subtitle 2"/>
          <p:cNvSpPr>
            <a:spLocks noGrp="1"/>
          </p:cNvSpPr>
          <p:nvPr>
            <p:ph type="subTitle" idx="1"/>
          </p:nvPr>
        </p:nvSpPr>
        <p:spPr>
          <a:xfrm>
            <a:off x="0" y="4889011"/>
            <a:ext cx="7315200" cy="2183060"/>
          </a:xfrm>
        </p:spPr>
        <p:txBody>
          <a:bodyPr anchor="ctr">
            <a:noAutofit/>
          </a:bodyPr>
          <a:lstStyle/>
          <a:p>
            <a:r>
              <a:rPr lang="en-US" sz="1200" dirty="0">
                <a:solidFill>
                  <a:schemeClr val="bg1"/>
                </a:solidFill>
                <a:latin typeface="Lucida Sans" panose="020B0602030504020204" pitchFamily="34" charset="0"/>
              </a:rPr>
              <a:t>Wonderful corner homesite on Kiawah Island Golf Resort's Oak Point Golf Course in the lovely, gated community of Kiawah River Estates. Cleared and level, this high homesite has long golf course views of the fourth and fifth fairways. On the back side of the property you have views of the fourth green, a peaceful lagoon, and undevelopable woods. Enjoy all that Kiawah River Estates has to offer including golf, tennis, basketball, a clubhouse with pool and fitness room/classes, library, book club, social events, and a community dock and park. Club membership opportunities are available in the Kiawah Island Governor's Club and the Seabrook Island Club. Kiawah River Estates is located approximately 5 minutes from Seabrook Island, Kiawah Island, </a:t>
            </a:r>
            <a:r>
              <a:rPr lang="en-US" sz="1200" dirty="0" err="1">
                <a:solidFill>
                  <a:schemeClr val="bg1"/>
                </a:solidFill>
                <a:latin typeface="Lucida Sans" panose="020B0602030504020204" pitchFamily="34" charset="0"/>
              </a:rPr>
              <a:t>Beachwalker</a:t>
            </a:r>
            <a:r>
              <a:rPr lang="en-US" sz="1200" dirty="0">
                <a:solidFill>
                  <a:schemeClr val="bg1"/>
                </a:solidFill>
                <a:latin typeface="Lucida Sans" panose="020B0602030504020204" pitchFamily="34" charset="0"/>
              </a:rPr>
              <a:t> County Park, Bohicket Marina, and Freshfields Village shopping and dining. It is a lovely 30 minute ride to downtown Charleston. House plans available.</a:t>
            </a:r>
          </a:p>
        </p:txBody>
      </p:sp>
      <p:sp>
        <p:nvSpPr>
          <p:cNvPr id="4" name="Rectangle 3"/>
          <p:cNvSpPr/>
          <p:nvPr/>
        </p:nvSpPr>
        <p:spPr>
          <a:xfrm>
            <a:off x="386111" y="4232732"/>
            <a:ext cx="6542979" cy="539956"/>
          </a:xfrm>
          <a:prstGeom prst="rect">
            <a:avLst/>
          </a:prstGeom>
        </p:spPr>
        <p:txBody>
          <a:bodyPr wrap="square">
            <a:spAutoFit/>
          </a:bodyPr>
          <a:lstStyle/>
          <a:p>
            <a:pPr algn="ctr"/>
            <a:r>
              <a:rPr lang="en-US" sz="1636" b="1" dirty="0">
                <a:ln w="3175">
                  <a:noFill/>
                </a:ln>
                <a:solidFill>
                  <a:schemeClr val="bg1"/>
                </a:solidFill>
                <a:latin typeface="Lucida Sans" panose="020B0602030504020204" pitchFamily="34" charset="0"/>
              </a:rPr>
              <a:t>4189 Haulover Drive</a:t>
            </a:r>
          </a:p>
          <a:p>
            <a:pPr algn="ctr"/>
            <a:r>
              <a:rPr lang="en-US" sz="1273" b="1" dirty="0">
                <a:ln w="3175">
                  <a:noFill/>
                </a:ln>
                <a:solidFill>
                  <a:schemeClr val="bg1"/>
                </a:solidFill>
                <a:latin typeface="Lucida Sans" panose="020B0602030504020204" pitchFamily="34" charset="0"/>
              </a:rPr>
              <a:t>Kiawah River Estates | Johns Island, SC 29455 | MLS# 19027089 | $118,000</a:t>
            </a:r>
            <a:endParaRPr lang="en-US" sz="1000" b="1" i="1" dirty="0">
              <a:ln w="3175">
                <a:noFill/>
              </a:ln>
              <a:solidFill>
                <a:schemeClr val="bg1"/>
              </a:solidFill>
              <a:latin typeface="Lucida Sans" panose="020B0602030504020204" pitchFamily="34" charset="0"/>
            </a:endParaRPr>
          </a:p>
        </p:txBody>
      </p:sp>
      <p:sp>
        <p:nvSpPr>
          <p:cNvPr id="30" name="Rectangle 29"/>
          <p:cNvSpPr/>
          <p:nvPr/>
        </p:nvSpPr>
        <p:spPr>
          <a:xfrm>
            <a:off x="1423992" y="8240748"/>
            <a:ext cx="4465055" cy="435184"/>
          </a:xfrm>
          <a:prstGeom prst="rect">
            <a:avLst/>
          </a:prstGeom>
        </p:spPr>
        <p:txBody>
          <a:bodyPr wrap="square">
            <a:spAutoFit/>
          </a:bodyPr>
          <a:lstStyle/>
          <a:p>
            <a:pPr algn="ctr"/>
            <a:r>
              <a:rPr lang="en-US" sz="1273" dirty="0">
                <a:solidFill>
                  <a:schemeClr val="bg1"/>
                </a:solidFill>
                <a:latin typeface="Lucida Sans" panose="020B0602030504020204" pitchFamily="34" charset="0"/>
              </a:rPr>
              <a:t>Lee Lindler</a:t>
            </a:r>
            <a:br>
              <a:rPr lang="en-US" sz="1273" dirty="0">
                <a:solidFill>
                  <a:schemeClr val="bg1"/>
                </a:solidFill>
                <a:latin typeface="Lucida Sans" panose="020B0602030504020204" pitchFamily="34" charset="0"/>
              </a:rPr>
            </a:br>
            <a:r>
              <a:rPr lang="en-US" sz="955" dirty="0">
                <a:solidFill>
                  <a:schemeClr val="bg1"/>
                </a:solidFill>
                <a:latin typeface="Lucida Sans" panose="020B0602030504020204" pitchFamily="34" charset="0"/>
              </a:rPr>
              <a:t>Cell (843) 637-0803 | lee@akersellis.com</a:t>
            </a:r>
          </a:p>
        </p:txBody>
      </p:sp>
      <p:sp>
        <p:nvSpPr>
          <p:cNvPr id="35" name="Rectangle 34"/>
          <p:cNvSpPr/>
          <p:nvPr/>
        </p:nvSpPr>
        <p:spPr>
          <a:xfrm>
            <a:off x="123611" y="8827888"/>
            <a:ext cx="7065815" cy="316112"/>
          </a:xfrm>
          <a:prstGeom prst="rect">
            <a:avLst/>
          </a:prstGeom>
        </p:spPr>
        <p:txBody>
          <a:bodyPr wrap="square" anchor="b">
            <a:spAutoFit/>
          </a:bodyPr>
          <a:lstStyle/>
          <a:p>
            <a:pPr algn="ctr"/>
            <a:r>
              <a:rPr lang="en-US" sz="727" dirty="0">
                <a:solidFill>
                  <a:schemeClr val="bg1"/>
                </a:solidFill>
                <a:latin typeface="Lucida Sans" panose="020B0602030504020204" pitchFamily="34" charset="0"/>
              </a:rPr>
              <a:t>Akers Ellis Real Estate LLC | 3730 Bohicket Road, Suite 5 | Johns Island, SC 29455</a:t>
            </a:r>
            <a:br>
              <a:rPr lang="en-US" sz="727" dirty="0">
                <a:solidFill>
                  <a:schemeClr val="bg1"/>
                </a:solidFill>
                <a:latin typeface="Lucida Sans" panose="020B0602030504020204" pitchFamily="34" charset="0"/>
              </a:rPr>
            </a:br>
            <a:r>
              <a:rPr lang="en-US" sz="727" dirty="0">
                <a:solidFill>
                  <a:schemeClr val="bg1"/>
                </a:solidFill>
                <a:latin typeface="Lucida Sans" panose="020B0602030504020204" pitchFamily="34" charset="0"/>
              </a:rPr>
              <a:t>akersellis.com</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75644" y="8219119"/>
            <a:ext cx="817192" cy="8459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77947" y="8419938"/>
            <a:ext cx="1245178" cy="444315"/>
          </a:xfrm>
          <a:prstGeom prst="rect">
            <a:avLst/>
          </a:prstGeom>
          <a:effectLst/>
        </p:spPr>
      </p:pic>
      <p:sp>
        <p:nvSpPr>
          <p:cNvPr id="2" name="Title 1"/>
          <p:cNvSpPr>
            <a:spLocks noGrp="1"/>
          </p:cNvSpPr>
          <p:nvPr>
            <p:ph type="ctrTitle"/>
          </p:nvPr>
        </p:nvSpPr>
        <p:spPr>
          <a:xfrm>
            <a:off x="62616" y="0"/>
            <a:ext cx="7189968" cy="567179"/>
          </a:xfrm>
          <a:effectLst/>
        </p:spPr>
        <p:txBody>
          <a:bodyPr anchor="t">
            <a:noAutofit/>
          </a:bodyPr>
          <a:lstStyle/>
          <a:p>
            <a:r>
              <a:rPr lang="en-US" sz="1909" i="1" dirty="0">
                <a:solidFill>
                  <a:schemeClr val="bg2">
                    <a:lumMod val="25000"/>
                  </a:schemeClr>
                </a:solidFill>
                <a:effectLst>
                  <a:outerShdw blurRad="50800" dist="38100" dir="5400000" algn="t" rotWithShape="0">
                    <a:prstClr val="black">
                      <a:alpha val="40000"/>
                    </a:prstClr>
                  </a:outerShdw>
                </a:effectLst>
                <a:latin typeface="Lucida Sans" panose="020B0602030504020204" pitchFamily="34" charset="0"/>
              </a:rPr>
              <a:t>Build Your Dream Home in Kiawah River Estates</a:t>
            </a:r>
            <a:endParaRPr lang="en-US" sz="1909" dirty="0">
              <a:solidFill>
                <a:schemeClr val="bg2">
                  <a:lumMod val="25000"/>
                </a:schemeClr>
              </a:solidFill>
              <a:effectLst>
                <a:outerShdw blurRad="50800" dist="38100" dir="5400000" algn="t" rotWithShape="0">
                  <a:prstClr val="black">
                    <a:alpha val="40000"/>
                  </a:prstClr>
                </a:outerShdw>
              </a:effectLst>
              <a:latin typeface="Lucida Sans" panose="020B0602030504020204" pitchFamily="34" charset="0"/>
            </a:endParaRPr>
          </a:p>
        </p:txBody>
      </p:sp>
      <p:pic>
        <p:nvPicPr>
          <p:cNvPr id="5" name="Picture 4"/>
          <p:cNvPicPr>
            <a:picLocks/>
          </p:cNvPicPr>
          <p:nvPr/>
        </p:nvPicPr>
        <p:blipFill>
          <a:blip r:embed="rId7" cstate="print">
            <a:extLst>
              <a:ext uri="{28A0092B-C50C-407E-A947-70E740481C1C}">
                <a14:useLocalDpi xmlns:a14="http://schemas.microsoft.com/office/drawing/2010/main" val="0"/>
              </a:ext>
            </a:extLst>
          </a:blip>
          <a:srcRect/>
          <a:stretch/>
        </p:blipFill>
        <p:spPr>
          <a:xfrm>
            <a:off x="-2362200" y="196121"/>
            <a:ext cx="1371600" cy="914400"/>
          </a:xfrm>
          <a:prstGeom prst="rect">
            <a:avLst/>
          </a:prstGeom>
        </p:spPr>
      </p:pic>
      <p:pic>
        <p:nvPicPr>
          <p:cNvPr id="6" name="Picture 5"/>
          <p:cNvPicPr>
            <a:picLocks/>
          </p:cNvPicPr>
          <p:nvPr/>
        </p:nvPicPr>
        <p:blipFill>
          <a:blip r:embed="rId8" cstate="print">
            <a:extLst>
              <a:ext uri="{28A0092B-C50C-407E-A947-70E740481C1C}">
                <a14:useLocalDpi xmlns:a14="http://schemas.microsoft.com/office/drawing/2010/main" val="0"/>
              </a:ext>
            </a:extLst>
          </a:blip>
          <a:srcRect/>
          <a:stretch/>
        </p:blipFill>
        <p:spPr>
          <a:xfrm>
            <a:off x="-2362200" y="3286400"/>
            <a:ext cx="1371600" cy="914400"/>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2362200" y="1226214"/>
            <a:ext cx="1371600" cy="914400"/>
          </a:xfrm>
          <a:prstGeom prst="rect">
            <a:avLst/>
          </a:prstGeom>
        </p:spPr>
      </p:pic>
      <p:pic>
        <p:nvPicPr>
          <p:cNvPr id="16" name="Picture 15"/>
          <p:cNvPicPr>
            <a:picLocks/>
          </p:cNvPicPr>
          <p:nvPr/>
        </p:nvPicPr>
        <p:blipFill>
          <a:blip r:embed="rId10" cstate="print">
            <a:extLst>
              <a:ext uri="{28A0092B-C50C-407E-A947-70E740481C1C}">
                <a14:useLocalDpi xmlns:a14="http://schemas.microsoft.com/office/drawing/2010/main" val="0"/>
              </a:ext>
            </a:extLst>
          </a:blip>
          <a:srcRect/>
          <a:stretch/>
        </p:blipFill>
        <p:spPr>
          <a:xfrm>
            <a:off x="-2362200" y="2256307"/>
            <a:ext cx="1371600" cy="914400"/>
          </a:xfrm>
          <a:prstGeom prst="rect">
            <a:avLst/>
          </a:prstGeom>
        </p:spPr>
      </p:pic>
      <p:pic>
        <p:nvPicPr>
          <p:cNvPr id="7" name="Picture 6"/>
          <p:cNvPicPr>
            <a:picLocks noChangeAspect="1"/>
          </p:cNvPicPr>
          <p:nvPr/>
        </p:nvPicPr>
        <p:blipFill rotWithShape="1">
          <a:blip r:embed="rId11" cstate="print">
            <a:extLst>
              <a:ext uri="{28A0092B-C50C-407E-A947-70E740481C1C}">
                <a14:useLocalDpi xmlns:a14="http://schemas.microsoft.com/office/drawing/2010/main" val="0"/>
              </a:ext>
            </a:extLst>
          </a:blip>
          <a:srcRect l="14156" r="16413"/>
          <a:stretch/>
        </p:blipFill>
        <p:spPr>
          <a:xfrm>
            <a:off x="5721235" y="7183931"/>
            <a:ext cx="1371601" cy="914400"/>
          </a:xfrm>
          <a:prstGeom prst="rect">
            <a:avLst/>
          </a:prstGeom>
        </p:spPr>
      </p:pic>
      <p:pic>
        <p:nvPicPr>
          <p:cNvPr id="8" name="Picture 7"/>
          <p:cNvPicPr>
            <a:picLocks/>
          </p:cNvPicPr>
          <p:nvPr/>
        </p:nvPicPr>
        <p:blipFill>
          <a:blip r:embed="rId12" cstate="print">
            <a:extLst>
              <a:ext uri="{28A0092B-C50C-407E-A947-70E740481C1C}">
                <a14:useLocalDpi xmlns:a14="http://schemas.microsoft.com/office/drawing/2010/main" val="0"/>
              </a:ext>
            </a:extLst>
          </a:blip>
          <a:srcRect/>
          <a:stretch/>
        </p:blipFill>
        <p:spPr>
          <a:xfrm>
            <a:off x="154904" y="7183931"/>
            <a:ext cx="1371600" cy="914400"/>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rcRect/>
          <a:stretch/>
        </p:blipFill>
        <p:spPr>
          <a:xfrm>
            <a:off x="3865792" y="7183931"/>
            <a:ext cx="1371600" cy="914400"/>
          </a:xfrm>
          <a:prstGeom prst="rect">
            <a:avLst/>
          </a:prstGeom>
        </p:spPr>
      </p:pic>
      <p:pic>
        <p:nvPicPr>
          <p:cNvPr id="17" name="Picture 16"/>
          <p:cNvPicPr>
            <a:picLocks/>
          </p:cNvPicPr>
          <p:nvPr/>
        </p:nvPicPr>
        <p:blipFill>
          <a:blip r:embed="rId14" cstate="print">
            <a:extLst>
              <a:ext uri="{28A0092B-C50C-407E-A947-70E740481C1C}">
                <a14:useLocalDpi xmlns:a14="http://schemas.microsoft.com/office/drawing/2010/main" val="0"/>
              </a:ext>
            </a:extLst>
          </a:blip>
          <a:srcRect/>
          <a:stretch/>
        </p:blipFill>
        <p:spPr>
          <a:xfrm>
            <a:off x="2010348" y="7183931"/>
            <a:ext cx="1371600" cy="914400"/>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845</TotalTime>
  <Words>230</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Build Your Dream Home in Kiawah River Estates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2020-08-27T23:20:52Z</dcterms:modified>
</cp:coreProperties>
</file>