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60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2/7/2019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gi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60427" y="9021171"/>
            <a:ext cx="774118"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0" y="4116963"/>
            <a:ext cx="7772400" cy="1423998"/>
          </a:xfrm>
        </p:spPr>
        <p:txBody>
          <a:bodyPr>
            <a:noAutofit/>
          </a:bodyPr>
          <a:lstStyle/>
          <a:p>
            <a:r>
              <a:rPr lang="en-US" sz="2800" b="1" dirty="0">
                <a:solidFill>
                  <a:schemeClr val="tx2"/>
                </a:solidFill>
                <a:latin typeface="Futura Bk BT" panose="020B0502020204020303" pitchFamily="34" charset="0"/>
                <a:cs typeface="Microsoft Sans Serif" panose="020B0604020202020204" pitchFamily="34" charset="0"/>
              </a:rPr>
              <a:t>419 Eastern Isle Avenue</a:t>
            </a:r>
            <a:br>
              <a:rPr lang="en-US" sz="2000" dirty="0">
                <a:solidFill>
                  <a:schemeClr val="tx2"/>
                </a:solidFill>
                <a:latin typeface="Futura Bk BT" panose="020B0502020204020303" pitchFamily="34" charset="0"/>
                <a:cs typeface="Microsoft Sans Serif" panose="020B0604020202020204" pitchFamily="34" charset="0"/>
              </a:rPr>
            </a:br>
            <a:r>
              <a:rPr lang="en-US" sz="2000" dirty="0">
                <a:solidFill>
                  <a:schemeClr val="tx2"/>
                </a:solidFill>
                <a:latin typeface="Futura Bk BT" panose="020B0502020204020303" pitchFamily="34" charset="0"/>
                <a:cs typeface="Microsoft Sans Serif" panose="020B0604020202020204" pitchFamily="34" charset="0"/>
              </a:rPr>
              <a:t>Cane Bay Plantation</a:t>
            </a:r>
            <a:br>
              <a:rPr lang="en-US" sz="2000" dirty="0">
                <a:solidFill>
                  <a:schemeClr val="tx2"/>
                </a:solidFill>
                <a:latin typeface="Futura Bk BT" panose="020B0502020204020303" pitchFamily="34" charset="0"/>
                <a:cs typeface="Microsoft Sans Serif" panose="020B0604020202020204" pitchFamily="34" charset="0"/>
              </a:rPr>
            </a:br>
            <a:r>
              <a:rPr lang="en-US" sz="2000" dirty="0">
                <a:solidFill>
                  <a:schemeClr val="tx2"/>
                </a:solidFill>
                <a:latin typeface="Futura Bk BT" panose="020B0502020204020303" pitchFamily="34" charset="0"/>
                <a:cs typeface="Microsoft Sans Serif" panose="020B0604020202020204" pitchFamily="34" charset="0"/>
              </a:rPr>
              <a:t>Summerville, SC 29486</a:t>
            </a:r>
            <a:br>
              <a:rPr lang="en-US" sz="2000" dirty="0">
                <a:solidFill>
                  <a:schemeClr val="tx2"/>
                </a:solidFill>
                <a:latin typeface="Futura Bk BT" panose="020B0502020204020303" pitchFamily="34" charset="0"/>
                <a:cs typeface="Microsoft Sans Serif" panose="020B0604020202020204" pitchFamily="34" charset="0"/>
              </a:rPr>
            </a:br>
            <a:r>
              <a:rPr lang="en-US" sz="2000" dirty="0">
                <a:solidFill>
                  <a:schemeClr val="tx2"/>
                </a:solidFill>
                <a:latin typeface="Futura Bk BT" panose="020B0502020204020303" pitchFamily="34" charset="0"/>
                <a:cs typeface="Microsoft Sans Serif" panose="020B0604020202020204" pitchFamily="34" charset="0"/>
              </a:rPr>
              <a:t>MLS# 18033540 | $410,000</a:t>
            </a:r>
            <a:endParaRPr lang="en-US" sz="1400" dirty="0">
              <a:solidFill>
                <a:schemeClr val="tx2"/>
              </a:solidFill>
              <a:latin typeface="Futura Bk BT" panose="020B0502020204020303" pitchFamily="34" charset="0"/>
              <a:cs typeface="Microsoft Sans Serif" panose="020B0604020202020204" pitchFamily="34" charset="0"/>
            </a:endParaRPr>
          </a:p>
        </p:txBody>
      </p:sp>
      <p:sp>
        <p:nvSpPr>
          <p:cNvPr id="3" name="Subtitle 2"/>
          <p:cNvSpPr>
            <a:spLocks noGrp="1"/>
          </p:cNvSpPr>
          <p:nvPr>
            <p:ph type="subTitle" idx="1"/>
          </p:nvPr>
        </p:nvSpPr>
        <p:spPr>
          <a:xfrm>
            <a:off x="0" y="5469674"/>
            <a:ext cx="7772400" cy="3533250"/>
          </a:xfrm>
        </p:spPr>
        <p:txBody>
          <a:bodyPr anchor="ctr">
            <a:noAutofit/>
          </a:bodyPr>
          <a:lstStyle/>
          <a:p>
            <a:r>
              <a:rPr lang="en-US" sz="1250" dirty="0">
                <a:solidFill>
                  <a:schemeClr val="tx2"/>
                </a:solidFill>
                <a:latin typeface="Futura Lt BT" panose="020B0402020204020303" pitchFamily="34" charset="0"/>
                <a:cs typeface="Microsoft Sans Serif" panose="020B0604020202020204" pitchFamily="34" charset="0"/>
              </a:rPr>
              <a:t>Beautiful pristine 4 bedroom 3 bath home located in the Gated 55 plus </a:t>
            </a:r>
            <a:r>
              <a:rPr lang="en-US" sz="1250">
                <a:solidFill>
                  <a:schemeClr val="tx2"/>
                </a:solidFill>
                <a:latin typeface="Futura Lt BT" panose="020B0402020204020303" pitchFamily="34" charset="0"/>
                <a:cs typeface="Microsoft Sans Serif" panose="020B0604020202020204" pitchFamily="34" charset="0"/>
              </a:rPr>
              <a:t>Del Webb </a:t>
            </a:r>
            <a:r>
              <a:rPr lang="en-US" sz="1250" dirty="0">
                <a:solidFill>
                  <a:schemeClr val="tx2"/>
                </a:solidFill>
                <a:latin typeface="Futura Lt BT" panose="020B0402020204020303" pitchFamily="34" charset="0"/>
                <a:cs typeface="Microsoft Sans Serif" panose="020B0604020202020204" pitchFamily="34" charset="0"/>
              </a:rPr>
              <a:t>community in the Cane Bay subdivision. This fully upgraded home is built on a premier lot with a pond view and overlooking woodlands. As you walk into the foyer you are greeted with beautiful hardwood floors. The well designed open floor plan allows you to enjoy the spacious feel. The upgraded Gourmet Kitchen has ample cabinet space, granite counter-tops and upgraded stainless steel appliances, that create a culinary experience for the chef in the family. Both the up and down stairs has amazing surround sound for a unique audio experience. </a:t>
            </a:r>
          </a:p>
          <a:p>
            <a:r>
              <a:rPr lang="en-US" sz="1250" dirty="0">
                <a:solidFill>
                  <a:schemeClr val="tx2"/>
                </a:solidFill>
                <a:latin typeface="Futura Lt BT" panose="020B0402020204020303" pitchFamily="34" charset="0"/>
                <a:cs typeface="Microsoft Sans Serif" panose="020B0604020202020204" pitchFamily="34" charset="0"/>
              </a:rPr>
              <a:t>The spacious master bedroom is located on the first floor with a large master bath that includes a separate garden tub, large walk-in tile shower and a water closet for your privacy. Enjoy being organized with the custom wardrobe cabinetry in the master closet. The very spacious loft area is perfect for a theater/game room or just another large family room. Adjacent to the loft is a large bedroom and full bathroom. The dining room could be used as a sun-room if you do not entertain often. Located near the dining room is a large all season room with vinyl windows and screens. The over-sized enclosed patio includes vinyl railing and a Lanai to add enjoyment to your outdoor living space. To add to the list of extras is the irrigation system, gutters, well designed landscaping with hardscape included, a walk-up storage space above the large two car garage, beautiful crown molding, tank-less water heater and much more. Make this beautiful must see home your home. Call and make your appointment today.</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624213" y="761999"/>
            <a:ext cx="4523974" cy="3325433"/>
          </a:xfrm>
          <a:prstGeom prst="rect">
            <a:avLst/>
          </a:prstGeom>
          <a:noFill/>
          <a:ln w="28575">
            <a:noFill/>
            <a:miter lim="800000"/>
            <a:headEnd/>
            <a:tailEnd/>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
        <p:nvSpPr>
          <p:cNvPr id="6" name="Rectangle 5"/>
          <p:cNvSpPr/>
          <p:nvPr/>
        </p:nvSpPr>
        <p:spPr>
          <a:xfrm>
            <a:off x="2209800" y="8932631"/>
            <a:ext cx="3352800" cy="892552"/>
          </a:xfrm>
          <a:prstGeom prst="rect">
            <a:avLst/>
          </a:prstGeom>
        </p:spPr>
        <p:txBody>
          <a:bodyPr wrap="square">
            <a:spAutoFit/>
          </a:bodyPr>
          <a:lstStyle/>
          <a:p>
            <a:pPr algn="ctr"/>
            <a:r>
              <a:rPr lang="en-US" sz="1600" b="1" dirty="0">
                <a:solidFill>
                  <a:schemeClr val="tx2"/>
                </a:solidFill>
                <a:latin typeface="Futura Lt BT" panose="020B0402020204020303" pitchFamily="34" charset="0"/>
                <a:cs typeface="Microsoft Sans Serif" panose="020B0604020202020204" pitchFamily="34" charset="0"/>
              </a:rPr>
              <a:t>Kathy Ashmen</a:t>
            </a:r>
          </a:p>
          <a:p>
            <a:pPr algn="ctr"/>
            <a:r>
              <a:rPr lang="en-US" sz="1200" dirty="0">
                <a:solidFill>
                  <a:schemeClr val="tx2"/>
                </a:solidFill>
                <a:latin typeface="Futura Lt BT" panose="020B0402020204020303" pitchFamily="34" charset="0"/>
                <a:cs typeface="Microsoft Sans Serif" panose="020B0604020202020204" pitchFamily="34" charset="0"/>
              </a:rPr>
              <a:t>(843) 261-7123 O | (843) 991-7218 M</a:t>
            </a:r>
            <a:br>
              <a:rPr lang="en-US" sz="1200" dirty="0">
                <a:solidFill>
                  <a:schemeClr val="tx2"/>
                </a:solidFill>
                <a:latin typeface="Futura Lt BT" panose="020B0402020204020303" pitchFamily="34" charset="0"/>
                <a:cs typeface="Microsoft Sans Serif" panose="020B0604020202020204" pitchFamily="34" charset="0"/>
              </a:rPr>
            </a:br>
            <a:r>
              <a:rPr lang="en-US" sz="1200" dirty="0">
                <a:solidFill>
                  <a:schemeClr val="tx2"/>
                </a:solidFill>
                <a:latin typeface="Futura Lt BT" panose="020B0402020204020303" pitchFamily="34" charset="0"/>
                <a:cs typeface="Microsoft Sans Serif" panose="020B0604020202020204" pitchFamily="34" charset="0"/>
              </a:rPr>
              <a:t>kathy.ashmen@agentownedrealty.com</a:t>
            </a:r>
          </a:p>
          <a:p>
            <a:pPr algn="ctr"/>
            <a:r>
              <a:rPr lang="en-US" sz="1200" dirty="0">
                <a:solidFill>
                  <a:schemeClr val="tx2"/>
                </a:solidFill>
                <a:latin typeface="Futura Lt BT" panose="020B0402020204020303" pitchFamily="34" charset="0"/>
                <a:cs typeface="Microsoft Sans Serif" panose="020B0604020202020204" pitchFamily="34" charset="0"/>
              </a:rPr>
              <a:t>kathyashmensouthernhomes.com</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i="1" dirty="0">
                <a:solidFill>
                  <a:schemeClr val="tx2"/>
                </a:solidFill>
                <a:latin typeface="Futura Lt BT" panose="020B0402020204020303" pitchFamily="34" charset="0"/>
                <a:cs typeface="Microsoft Sans Serif" panose="020B0604020202020204" pitchFamily="34" charset="0"/>
              </a:rPr>
              <a:t>AgentOwned Realty Co. Premier Group, Inc. | 141 A N. Main St | Summerville, SC 29483</a:t>
            </a:r>
          </a:p>
        </p:txBody>
      </p:sp>
      <p:sp>
        <p:nvSpPr>
          <p:cNvPr id="10" name="Down Ribbon 9"/>
          <p:cNvSpPr/>
          <p:nvPr/>
        </p:nvSpPr>
        <p:spPr>
          <a:xfrm>
            <a:off x="1407886" y="-1150475"/>
            <a:ext cx="4572002" cy="914400"/>
          </a:xfrm>
          <a:prstGeom prst="ribbon">
            <a:avLst>
              <a:gd name="adj1" fmla="val 16667"/>
              <a:gd name="adj2" fmla="val 73983"/>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7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400" i="1" dirty="0">
                <a:solidFill>
                  <a:schemeClr val="tx1"/>
                </a:solidFill>
                <a:latin typeface="Gabriola" panose="04040605051002020D02" pitchFamily="82" charset="0"/>
              </a:rPr>
              <a:t>Back on Market.</a:t>
            </a:r>
          </a:p>
          <a:p>
            <a:pPr algn="ctr"/>
            <a:r>
              <a:rPr lang="en-US" sz="2400" i="1" dirty="0">
                <a:solidFill>
                  <a:schemeClr val="tx1"/>
                </a:solidFill>
                <a:latin typeface="Gabriola" panose="04040605051002020D02" pitchFamily="82" charset="0"/>
              </a:rPr>
              <a:t>Financing fell through!</a:t>
            </a:r>
            <a:endParaRPr lang="en-US" i="1" dirty="0">
              <a:solidFill>
                <a:schemeClr val="tx1"/>
              </a:solidFill>
              <a:latin typeface="Gabriola" panose="04040605051002020D02" pitchFamily="82" charset="0"/>
            </a:endParaRPr>
          </a:p>
        </p:txBody>
      </p:sp>
      <p:pic>
        <p:nvPicPr>
          <p:cNvPr id="4" name="Picture 3"/>
          <p:cNvPicPr>
            <a:picLocks/>
          </p:cNvPicPr>
          <p:nvPr/>
        </p:nvPicPr>
        <p:blipFill rotWithShape="1">
          <a:blip r:embed="rId4" cstate="print">
            <a:extLst>
              <a:ext uri="{28A0092B-C50C-407E-A947-70E740481C1C}">
                <a14:useLocalDpi xmlns:a14="http://schemas.microsoft.com/office/drawing/2010/main" val="0"/>
              </a:ext>
            </a:extLst>
          </a:blip>
          <a:srcRect t="7797" b="7795"/>
          <a:stretch/>
        </p:blipFill>
        <p:spPr>
          <a:xfrm>
            <a:off x="6339114" y="2914669"/>
            <a:ext cx="1371600" cy="771827"/>
          </a:xfrm>
          <a:prstGeom prst="rect">
            <a:avLst/>
          </a:prstGeom>
          <a:effectLst>
            <a:outerShdw blurRad="63500" sx="102000" sy="102000" algn="ctr" rotWithShape="0">
              <a:prstClr val="black">
                <a:alpha val="40000"/>
              </a:prstClr>
            </a:outerShdw>
          </a:effectLst>
        </p:spPr>
      </p:pic>
      <p:pic>
        <p:nvPicPr>
          <p:cNvPr id="5" name="Picture 4"/>
          <p:cNvPicPr>
            <a:picLocks/>
          </p:cNvPicPr>
          <p:nvPr/>
        </p:nvPicPr>
        <p:blipFill rotWithShape="1">
          <a:blip r:embed="rId5" cstate="print">
            <a:extLst>
              <a:ext uri="{28A0092B-C50C-407E-A947-70E740481C1C}">
                <a14:useLocalDpi xmlns:a14="http://schemas.microsoft.com/office/drawing/2010/main" val="0"/>
              </a:ext>
            </a:extLst>
          </a:blip>
          <a:srcRect t="18946"/>
          <a:stretch/>
        </p:blipFill>
        <p:spPr>
          <a:xfrm>
            <a:off x="6339114" y="4769135"/>
            <a:ext cx="1371600" cy="771826"/>
          </a:xfrm>
          <a:prstGeom prst="rect">
            <a:avLst/>
          </a:prstGeom>
          <a:effectLst>
            <a:outerShdw blurRad="63500" sx="102000" sy="102000" algn="ctr" rotWithShape="0">
              <a:prstClr val="black">
                <a:alpha val="40000"/>
              </a:prstClr>
            </a:outerShdw>
          </a:effectLst>
        </p:spPr>
      </p:pic>
      <p:pic>
        <p:nvPicPr>
          <p:cNvPr id="7" name="Picture 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61686" y="4769135"/>
            <a:ext cx="1371600" cy="771826"/>
          </a:xfrm>
          <a:prstGeom prst="rect">
            <a:avLst/>
          </a:prstGeom>
          <a:effectLst>
            <a:outerShdw blurRad="63500" sx="102000" sy="102000" algn="ctr" rotWithShape="0">
              <a:prstClr val="black">
                <a:alpha val="40000"/>
              </a:prstClr>
            </a:outerShdw>
          </a:effectLst>
        </p:spPr>
      </p:pic>
      <p:pic>
        <p:nvPicPr>
          <p:cNvPr id="8" name="Picture 7"/>
          <p:cNvPicPr>
            <a:picLocks/>
          </p:cNvPicPr>
          <p:nvPr/>
        </p:nvPicPr>
        <p:blipFill rotWithShape="1">
          <a:blip r:embed="rId7" cstate="print">
            <a:extLst>
              <a:ext uri="{28A0092B-C50C-407E-A947-70E740481C1C}">
                <a14:useLocalDpi xmlns:a14="http://schemas.microsoft.com/office/drawing/2010/main" val="0"/>
              </a:ext>
            </a:extLst>
          </a:blip>
          <a:srcRect t="7797" b="7795"/>
          <a:stretch/>
        </p:blipFill>
        <p:spPr>
          <a:xfrm>
            <a:off x="6339114" y="3841902"/>
            <a:ext cx="1371600" cy="771827"/>
          </a:xfrm>
          <a:prstGeom prst="rect">
            <a:avLst/>
          </a:prstGeom>
          <a:effectLst>
            <a:outerShdw blurRad="63500" sx="102000" sy="102000" algn="ctr" rotWithShape="0">
              <a:prstClr val="black">
                <a:alpha val="40000"/>
              </a:prstClr>
            </a:outerShdw>
          </a:effectLst>
        </p:spPr>
      </p:pic>
      <p:pic>
        <p:nvPicPr>
          <p:cNvPr id="11" name="Picture 1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1686" y="2914669"/>
            <a:ext cx="1371600" cy="771826"/>
          </a:xfrm>
          <a:prstGeom prst="rect">
            <a:avLst/>
          </a:prstGeom>
          <a:effectLst>
            <a:outerShdw blurRad="63500" sx="102000" sy="102000" algn="ctr" rotWithShape="0">
              <a:prstClr val="black">
                <a:alpha val="40000"/>
              </a:prstClr>
            </a:outerShdw>
          </a:effectLst>
        </p:spPr>
      </p:pic>
      <p:pic>
        <p:nvPicPr>
          <p:cNvPr id="12" name="Picture 11"/>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61686" y="132973"/>
            <a:ext cx="1371600" cy="771826"/>
          </a:xfrm>
          <a:prstGeom prst="rect">
            <a:avLst/>
          </a:prstGeom>
          <a:effectLst>
            <a:outerShdw blurRad="63500" sx="102000" sy="102000" algn="ctr" rotWithShape="0">
              <a:prstClr val="black">
                <a:alpha val="40000"/>
              </a:prstClr>
            </a:outerShdw>
          </a:effectLst>
        </p:spPr>
      </p:pic>
      <p:pic>
        <p:nvPicPr>
          <p:cNvPr id="13" name="Picture 12"/>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61686" y="1060205"/>
            <a:ext cx="1371600" cy="771826"/>
          </a:xfrm>
          <a:prstGeom prst="rect">
            <a:avLst/>
          </a:prstGeom>
          <a:effectLst>
            <a:outerShdw blurRad="63500" sx="102000" sy="102000" algn="ctr" rotWithShape="0">
              <a:prstClr val="black">
                <a:alpha val="40000"/>
              </a:prstClr>
            </a:outerShdw>
          </a:effectLst>
        </p:spPr>
      </p:pic>
      <p:pic>
        <p:nvPicPr>
          <p:cNvPr id="14" name="Picture 13"/>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339114" y="1987437"/>
            <a:ext cx="1371600" cy="771826"/>
          </a:xfrm>
          <a:prstGeom prst="rect">
            <a:avLst/>
          </a:prstGeom>
          <a:effectLst>
            <a:outerShdw blurRad="63500" sx="102000" sy="102000" algn="ctr" rotWithShape="0">
              <a:prstClr val="black">
                <a:alpha val="40000"/>
              </a:prstClr>
            </a:outerShdw>
          </a:effectLst>
        </p:spPr>
      </p:pic>
      <p:pic>
        <p:nvPicPr>
          <p:cNvPr id="15" name="Picture 14"/>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339114" y="132973"/>
            <a:ext cx="1371600" cy="771826"/>
          </a:xfrm>
          <a:prstGeom prst="rect">
            <a:avLst/>
          </a:prstGeom>
          <a:effectLst>
            <a:outerShdw blurRad="63500" sx="102000" sy="102000" algn="ctr" rotWithShape="0">
              <a:prstClr val="black">
                <a:alpha val="40000"/>
              </a:prstClr>
            </a:outerShdw>
          </a:effectLst>
        </p:spPr>
      </p:pic>
      <p:pic>
        <p:nvPicPr>
          <p:cNvPr id="16" name="Picture 15"/>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61686" y="1987437"/>
            <a:ext cx="1371600" cy="771826"/>
          </a:xfrm>
          <a:prstGeom prst="rect">
            <a:avLst/>
          </a:prstGeom>
          <a:effectLst>
            <a:outerShdw blurRad="63500" sx="102000" sy="102000" algn="ctr" rotWithShape="0">
              <a:prstClr val="black">
                <a:alpha val="40000"/>
              </a:prstClr>
            </a:outerShdw>
          </a:effectLst>
        </p:spPr>
      </p:pic>
      <p:sp>
        <p:nvSpPr>
          <p:cNvPr id="17" name="Rectangle 16">
            <a:extLst>
              <a:ext uri="{FF2B5EF4-FFF2-40B4-BE49-F238E27FC236}">
                <a16:creationId xmlns:a16="http://schemas.microsoft.com/office/drawing/2014/main" id="{DD936829-C9E3-4BC1-93BC-30776AF60896}"/>
              </a:ext>
            </a:extLst>
          </p:cNvPr>
          <p:cNvSpPr/>
          <p:nvPr/>
        </p:nvSpPr>
        <p:spPr>
          <a:xfrm>
            <a:off x="1433285" y="0"/>
            <a:ext cx="4844143" cy="553998"/>
          </a:xfrm>
          <a:prstGeom prst="rect">
            <a:avLst/>
          </a:prstGeom>
        </p:spPr>
        <p:txBody>
          <a:bodyPr wrap="square">
            <a:spAutoFit/>
          </a:bodyPr>
          <a:lstStyle/>
          <a:p>
            <a:pPr algn="ctr"/>
            <a:r>
              <a:rPr lang="en-US" sz="3000" b="1" i="1" dirty="0">
                <a:solidFill>
                  <a:schemeClr val="tx2"/>
                </a:solidFill>
                <a:latin typeface="Futura Bk BT" panose="020B0502020204020303" pitchFamily="34" charset="0"/>
              </a:rPr>
              <a:t>Del Webb 55+ Community</a:t>
            </a:r>
          </a:p>
        </p:txBody>
      </p:sp>
      <p:pic>
        <p:nvPicPr>
          <p:cNvPr id="21" name="Picture 8">
            <a:extLst>
              <a:ext uri="{FF2B5EF4-FFF2-40B4-BE49-F238E27FC236}">
                <a16:creationId xmlns:a16="http://schemas.microsoft.com/office/drawing/2014/main" id="{9B130890-BC9C-44B6-97D8-06DD51DA8B86}"/>
              </a:ext>
            </a:extLst>
          </p:cNvPr>
          <p:cNvPicPr>
            <a:picLocks noChangeAspect="1" noChangeArrowheads="1"/>
          </p:cNvPicPr>
          <p:nvPr/>
        </p:nvPicPr>
        <p:blipFill>
          <a:blip r:embed="rId14">
            <a:extLst>
              <a:ext uri="{28A0092B-C50C-407E-A947-70E740481C1C}">
                <a14:useLocalDpi xmlns:a14="http://schemas.microsoft.com/office/drawing/2010/main" val="0"/>
              </a:ext>
            </a:extLst>
          </a:blip>
          <a:stretch>
            <a:fillRect/>
          </a:stretch>
        </p:blipFill>
        <p:spPr bwMode="auto">
          <a:xfrm>
            <a:off x="6456241" y="9118515"/>
            <a:ext cx="1137346" cy="5207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a:extLst>
              <a:ext uri="{FF2B5EF4-FFF2-40B4-BE49-F238E27FC236}">
                <a16:creationId xmlns:a16="http://schemas.microsoft.com/office/drawing/2014/main" id="{186983FC-B993-4A15-B591-05318314AC8D}"/>
              </a:ext>
            </a:extLst>
          </p:cNvPr>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61686" y="3841901"/>
            <a:ext cx="1371599" cy="771826"/>
          </a:xfrm>
          <a:prstGeom prst="rect">
            <a:avLst/>
          </a:prstGeom>
          <a:effectLst>
            <a:outerShdw blurRad="63500" sx="102000" sy="102000" algn="ctr" rotWithShape="0">
              <a:prstClr val="black">
                <a:alpha val="40000"/>
              </a:prstClr>
            </a:outerShdw>
          </a:effectLst>
        </p:spPr>
      </p:pic>
      <p:pic>
        <p:nvPicPr>
          <p:cNvPr id="23" name="Picture 22">
            <a:extLst>
              <a:ext uri="{FF2B5EF4-FFF2-40B4-BE49-F238E27FC236}">
                <a16:creationId xmlns:a16="http://schemas.microsoft.com/office/drawing/2014/main" id="{C37459AF-DB11-4743-90CD-5E56A42ECF39}"/>
              </a:ext>
            </a:extLst>
          </p:cNvPr>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6339115" y="1060205"/>
            <a:ext cx="1371599" cy="771826"/>
          </a:xfrm>
          <a:prstGeom prst="rect">
            <a:avLst/>
          </a:prstGeo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TotalTime>
  <Words>354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Gabriola</vt:lpstr>
      <vt:lpstr>Office Theme</vt:lpstr>
      <vt:lpstr>419 Eastern Isle Avenue Cane Bay Plantation Summerville, SC 29486 MLS# 18033540 | $410,000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29</cp:revision>
  <dcterms:created xsi:type="dcterms:W3CDTF">2006-08-16T00:00:00Z</dcterms:created>
  <dcterms:modified xsi:type="dcterms:W3CDTF">2019-02-08T02:53:52Z</dcterms:modified>
</cp:coreProperties>
</file>