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media/image3.jpg" ContentType="image/png"/>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2244" y="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11/15/2018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09519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11/15/2018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810384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11/15/2018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5986190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11/15/2018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4233745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B87BD2-079C-4EE9-A540-83B3FE7E79BA}" type="datetimeFigureOut">
              <a:rPr lang="en-US" smtClean="0"/>
              <a:t>11/15/2018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174389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0B87BD2-079C-4EE9-A540-83B3FE7E79BA}" type="datetimeFigureOut">
              <a:rPr lang="en-US" smtClean="0"/>
              <a:t>11/15/2018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698917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0B87BD2-079C-4EE9-A540-83B3FE7E79BA}" type="datetimeFigureOut">
              <a:rPr lang="en-US" smtClean="0"/>
              <a:t>11/15/2018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40351485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0B87BD2-079C-4EE9-A540-83B3FE7E79BA}" type="datetimeFigureOut">
              <a:rPr lang="en-US" smtClean="0"/>
              <a:t>11/15/2018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7284146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B87BD2-079C-4EE9-A540-83B3FE7E79BA}" type="datetimeFigureOut">
              <a:rPr lang="en-US" smtClean="0"/>
              <a:t>11/15/2018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8681886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B0B87BD2-079C-4EE9-A540-83B3FE7E79BA}" type="datetimeFigureOut">
              <a:rPr lang="en-US" smtClean="0"/>
              <a:t>11/15/2018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2219107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B0B87BD2-079C-4EE9-A540-83B3FE7E79BA}" type="datetimeFigureOut">
              <a:rPr lang="en-US" smtClean="0"/>
              <a:t>11/15/2018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30729254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B0B87BD2-079C-4EE9-A540-83B3FE7E79BA}" type="datetimeFigureOut">
              <a:rPr lang="en-US" smtClean="0"/>
              <a:t>11/15/2018</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6383DD48-4707-442F-9460-CED50651938C}" type="slidenum">
              <a:rPr lang="en-US" smtClean="0"/>
              <a:t>‹#›</a:t>
            </a:fld>
            <a:endParaRPr lang="en-US"/>
          </a:p>
        </p:txBody>
      </p:sp>
    </p:spTree>
    <p:extLst>
      <p:ext uri="{BB962C8B-B14F-4D97-AF65-F5344CB8AC3E}">
        <p14:creationId xmlns:p14="http://schemas.microsoft.com/office/powerpoint/2010/main" val="270239135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g"/><Relationship Id="rId17" Type="http://schemas.openxmlformats.org/officeDocument/2006/relationships/image" Target="../media/image16.jpg"/><Relationship Id="rId2" Type="http://schemas.openxmlformats.org/officeDocument/2006/relationships/image" Target="../media/image1.jpg"/><Relationship Id="rId16" Type="http://schemas.openxmlformats.org/officeDocument/2006/relationships/image" Target="../media/image15.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5" Type="http://schemas.openxmlformats.org/officeDocument/2006/relationships/image" Target="../media/image1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12"/>
          <p:cNvSpPr txBox="1">
            <a:spLocks noChangeArrowheads="1"/>
          </p:cNvSpPr>
          <p:nvPr/>
        </p:nvSpPr>
        <p:spPr bwMode="auto">
          <a:xfrm>
            <a:off x="0" y="8977639"/>
            <a:ext cx="7772400" cy="914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600" b="1" dirty="0">
                <a:solidFill>
                  <a:srgbClr val="000000"/>
                </a:solidFill>
                <a:latin typeface="Georgia" panose="02040502050405020303" pitchFamily="18" charset="0"/>
              </a:rPr>
              <a:t>Bob </a:t>
            </a:r>
            <a:r>
              <a:rPr lang="en-US" altLang="en-US" sz="1600" b="1" dirty="0" err="1">
                <a:solidFill>
                  <a:srgbClr val="000000"/>
                </a:solidFill>
                <a:latin typeface="Georgia" panose="02040502050405020303" pitchFamily="18" charset="0"/>
              </a:rPr>
              <a:t>Ramella</a:t>
            </a:r>
            <a:r>
              <a:rPr lang="en-US" altLang="en-US" sz="1600" b="1" dirty="0">
                <a:solidFill>
                  <a:srgbClr val="000000"/>
                </a:solidFill>
                <a:latin typeface="Georgia" panose="02040502050405020303" pitchFamily="18" charset="0"/>
              </a:rPr>
              <a:t>, Broker</a:t>
            </a:r>
          </a:p>
          <a:p>
            <a:pPr lvl="0" algn="ctr" defTabSz="914400" eaLnBrk="0" fontAlgn="base" hangingPunct="0">
              <a:spcBef>
                <a:spcPct val="0"/>
              </a:spcBef>
              <a:spcAft>
                <a:spcPct val="0"/>
              </a:spcAft>
            </a:pPr>
            <a:r>
              <a:rPr lang="en-US" altLang="en-US" sz="1000" i="1">
                <a:solidFill>
                  <a:srgbClr val="000000"/>
                </a:solidFill>
                <a:latin typeface="Georgia" panose="02040502050405020303" pitchFamily="18" charset="0"/>
              </a:rPr>
              <a:t>CRS, CDPE, RCC, e-Pro</a:t>
            </a:r>
          </a:p>
          <a:p>
            <a:pPr lvl="0" algn="ctr" defTabSz="914400" eaLnBrk="0" fontAlgn="base" hangingPunct="0">
              <a:spcBef>
                <a:spcPct val="0"/>
              </a:spcBef>
              <a:spcAft>
                <a:spcPct val="0"/>
              </a:spcAft>
            </a:pPr>
            <a:r>
              <a:rPr lang="en-US" altLang="en-US" sz="1000">
                <a:solidFill>
                  <a:srgbClr val="000000"/>
                </a:solidFill>
                <a:latin typeface="Georgia" panose="02040502050405020303" pitchFamily="18" charset="0"/>
              </a:rPr>
              <a:t>(843</a:t>
            </a:r>
            <a:r>
              <a:rPr lang="en-US" altLang="en-US" sz="1000" dirty="0">
                <a:solidFill>
                  <a:srgbClr val="000000"/>
                </a:solidFill>
                <a:latin typeface="Georgia" panose="02040502050405020303" pitchFamily="18" charset="0"/>
              </a:rPr>
              <a:t>) 330-8300</a:t>
            </a:r>
          </a:p>
          <a:p>
            <a:pPr lvl="0" algn="ctr" defTabSz="914400" eaLnBrk="0" fontAlgn="base" hangingPunct="0">
              <a:spcBef>
                <a:spcPct val="0"/>
              </a:spcBef>
              <a:spcAft>
                <a:spcPct val="0"/>
              </a:spcAft>
            </a:pPr>
            <a:r>
              <a:rPr lang="en-US" altLang="en-US" sz="1000" dirty="0">
                <a:solidFill>
                  <a:srgbClr val="000000"/>
                </a:solidFill>
                <a:latin typeface="Georgia" panose="02040502050405020303" pitchFamily="18" charset="0"/>
              </a:rPr>
              <a:t>bob@bobramella.com | www.bobramella.com</a:t>
            </a:r>
            <a:endParaRPr kumimoji="0" lang="en-US" altLang="en-US" sz="1000" i="0" u="none" strike="noStrike" cap="none" normalizeH="0" baseline="0" dirty="0">
              <a:ln>
                <a:noFill/>
              </a:ln>
              <a:solidFill>
                <a:schemeClr val="tx1"/>
              </a:solidFill>
              <a:effectLst/>
              <a:latin typeface="Georgia" panose="02040502050405020303" pitchFamily="18"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0" y="727687"/>
            <a:ext cx="3716923" cy="2481394"/>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sp>
        <p:nvSpPr>
          <p:cNvPr id="5" name="Text Box 4"/>
          <p:cNvSpPr txBox="1">
            <a:spLocks noChangeArrowheads="1"/>
          </p:cNvSpPr>
          <p:nvPr/>
        </p:nvSpPr>
        <p:spPr bwMode="auto">
          <a:xfrm>
            <a:off x="0" y="5068369"/>
            <a:ext cx="7772400" cy="29033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300" dirty="0">
                <a:solidFill>
                  <a:srgbClr val="000000"/>
                </a:solidFill>
                <a:latin typeface="Georgia" panose="02040502050405020303" pitchFamily="18" charset="0"/>
              </a:rPr>
              <a:t>This wonderful home was purchased by my client in 2014 as a Beazer New Construction ''Washington'' floor plan. It is Energy Star Compliant and has a HERS rating. The entire home inside has been freshly painted, including the trim. Nestled in Felder Creek, this home sits on a large corner lot. It has four bedrooms and two and one-half bathrooms. All of the bedrooms are upstairs. At the top of the stairs is a very large open bonus room. This can be a study, play area, reading room, converted into a fifth bedroom or so much more. The large Master Bedroom has great natural light. The Master Bathroom has two walk-in closets, dual vanities, an oversized shower and a garden tub. This open and inviting floor plan fits most lifestyles. When you enter the large living room dining room area flows into the Great Room that is open to the large Kitchen with granite counter tops, 42 Inch Cherry Cabinets, energy efficient appliances and a breakfast nook. There is a small hallway that leads to the two-car garage and off this hall way is a very large laundry room and a powder room complete with pedestal sink. Off of the Great Room is a door leading to your screened in porch. All window treatments and blinds convey. There is a security system in place and a transferrable Termite Bond with Palmetto. The Beazer New Home warranty is transferrable and has over six years left.</a:t>
            </a:r>
            <a:endParaRPr kumimoji="0" lang="en-US" altLang="en-US" sz="1300" b="0" i="0" u="none" strike="noStrike" cap="none" normalizeH="0" baseline="0" dirty="0">
              <a:ln>
                <a:noFill/>
              </a:ln>
              <a:solidFill>
                <a:schemeClr val="tx1"/>
              </a:solidFill>
              <a:effectLst/>
              <a:latin typeface="Arial" panose="020B0604020202020204" pitchFamily="34" charset="0"/>
            </a:endParaRPr>
          </a:p>
        </p:txBody>
      </p:sp>
      <p:pic>
        <p:nvPicPr>
          <p:cNvPr id="1029" name="Picture 5"/>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537778" y="9115182"/>
            <a:ext cx="584200" cy="6393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35" name="Picture 11"/>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418647" y="9227567"/>
            <a:ext cx="1047750" cy="4145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7" name="Text Box 13"/>
          <p:cNvSpPr txBox="1">
            <a:spLocks noChangeArrowheads="1"/>
          </p:cNvSpPr>
          <p:nvPr/>
        </p:nvSpPr>
        <p:spPr bwMode="auto">
          <a:xfrm>
            <a:off x="1" y="9802131"/>
            <a:ext cx="7772399" cy="2499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050" dirty="0">
                <a:solidFill>
                  <a:schemeClr val="bg1">
                    <a:lumMod val="50000"/>
                  </a:schemeClr>
                </a:solidFill>
                <a:latin typeface="Georgia" panose="02040502050405020303" pitchFamily="18" charset="0"/>
              </a:rPr>
              <a:t>Keller Williams Realty Charleston | 496 </a:t>
            </a:r>
            <a:r>
              <a:rPr lang="en-US" altLang="en-US" sz="1050" dirty="0" err="1">
                <a:solidFill>
                  <a:schemeClr val="bg1">
                    <a:lumMod val="50000"/>
                  </a:schemeClr>
                </a:solidFill>
                <a:latin typeface="Georgia" panose="02040502050405020303" pitchFamily="18" charset="0"/>
              </a:rPr>
              <a:t>Bramson</a:t>
            </a:r>
            <a:r>
              <a:rPr lang="en-US" altLang="en-US" sz="1050" dirty="0">
                <a:solidFill>
                  <a:schemeClr val="bg1">
                    <a:lumMod val="50000"/>
                  </a:schemeClr>
                </a:solidFill>
                <a:latin typeface="Georgia" panose="02040502050405020303" pitchFamily="18" charset="0"/>
              </a:rPr>
              <a:t> Ct Ste 200 | Mt. Pleasant, SC 29464</a:t>
            </a:r>
            <a:endParaRPr kumimoji="0" lang="en-US" altLang="en-US" sz="1400" b="0" i="0" u="none" strike="noStrike" cap="none" normalizeH="0" baseline="0" dirty="0">
              <a:ln>
                <a:noFill/>
              </a:ln>
              <a:solidFill>
                <a:schemeClr val="bg1">
                  <a:lumMod val="50000"/>
                </a:schemeClr>
              </a:solidFill>
              <a:effectLst/>
              <a:latin typeface="Georgia" panose="02040502050405020303" pitchFamily="18" charset="0"/>
            </a:endParaRPr>
          </a:p>
        </p:txBody>
      </p:sp>
      <p:sp>
        <p:nvSpPr>
          <p:cNvPr id="9" name="Rectangle 8"/>
          <p:cNvSpPr/>
          <p:nvPr/>
        </p:nvSpPr>
        <p:spPr>
          <a:xfrm>
            <a:off x="1" y="5590"/>
            <a:ext cx="7792718" cy="615553"/>
          </a:xfrm>
          <a:prstGeom prst="rect">
            <a:avLst/>
          </a:prstGeom>
          <a:noFill/>
          <a:effectLst/>
        </p:spPr>
        <p:txBody>
          <a:bodyPr wrap="square">
            <a:spAutoFit/>
          </a:bodyPr>
          <a:lstStyle/>
          <a:p>
            <a:pPr algn="ctr"/>
            <a:r>
              <a:rPr lang="en-US" sz="2000" b="1" dirty="0">
                <a:ln w="0">
                  <a:noFill/>
                </a:ln>
                <a:solidFill>
                  <a:srgbClr val="C00000"/>
                </a:solidFill>
                <a:latin typeface="Georgia" panose="02040502050405020303" pitchFamily="18" charset="0"/>
              </a:rPr>
              <a:t>Open House ~ Saturday 1-4</a:t>
            </a:r>
          </a:p>
          <a:p>
            <a:pPr algn="ctr"/>
            <a:r>
              <a:rPr lang="en-US" sz="1400" i="1">
                <a:ln w="0">
                  <a:noFill/>
                </a:ln>
                <a:solidFill>
                  <a:srgbClr val="FF0000"/>
                </a:solidFill>
                <a:latin typeface="Georgia" panose="02040502050405020303" pitchFamily="18" charset="0"/>
              </a:rPr>
              <a:t>Hosted by </a:t>
            </a:r>
            <a:r>
              <a:rPr lang="en-US" sz="1400" i="1" dirty="0">
                <a:ln w="0">
                  <a:noFill/>
                </a:ln>
                <a:solidFill>
                  <a:srgbClr val="FF0000"/>
                </a:solidFill>
                <a:latin typeface="Georgia" panose="02040502050405020303" pitchFamily="18" charset="0"/>
              </a:rPr>
              <a:t>Katy </a:t>
            </a:r>
            <a:r>
              <a:rPr lang="en-US" sz="1400" i="1" dirty="0" err="1">
                <a:ln w="0">
                  <a:noFill/>
                </a:ln>
                <a:solidFill>
                  <a:srgbClr val="FF0000"/>
                </a:solidFill>
                <a:latin typeface="Georgia" panose="02040502050405020303" pitchFamily="18" charset="0"/>
              </a:rPr>
              <a:t>Whiteneck</a:t>
            </a:r>
            <a:r>
              <a:rPr lang="en-US" sz="1400" i="1" dirty="0">
                <a:ln w="0">
                  <a:noFill/>
                </a:ln>
                <a:solidFill>
                  <a:srgbClr val="FF0000"/>
                </a:solidFill>
                <a:latin typeface="Georgia" panose="02040502050405020303" pitchFamily="18" charset="0"/>
              </a:rPr>
              <a:t> 843-996-6653</a:t>
            </a:r>
          </a:p>
        </p:txBody>
      </p:sp>
      <p:sp>
        <p:nvSpPr>
          <p:cNvPr id="19" name="Rectangle 18"/>
          <p:cNvSpPr/>
          <p:nvPr/>
        </p:nvSpPr>
        <p:spPr>
          <a:xfrm>
            <a:off x="0" y="3320179"/>
            <a:ext cx="7772400" cy="677108"/>
          </a:xfrm>
          <a:prstGeom prst="rect">
            <a:avLst/>
          </a:prstGeom>
        </p:spPr>
        <p:txBody>
          <a:bodyPr wrap="square">
            <a:spAutoFit/>
          </a:bodyPr>
          <a:lstStyle/>
          <a:p>
            <a:pPr algn="ctr"/>
            <a:r>
              <a:rPr lang="en-US" sz="2000" b="1" dirty="0">
                <a:ln w="0">
                  <a:noFill/>
                </a:ln>
                <a:solidFill>
                  <a:srgbClr val="C00000"/>
                </a:solidFill>
                <a:latin typeface="Georgia" panose="02040502050405020303" pitchFamily="18" charset="0"/>
              </a:rPr>
              <a:t>419 Forest Hills Road</a:t>
            </a:r>
          </a:p>
          <a:p>
            <a:pPr algn="ctr"/>
            <a:r>
              <a:rPr lang="en-US" dirty="0">
                <a:ln w="0">
                  <a:noFill/>
                </a:ln>
                <a:solidFill>
                  <a:srgbClr val="C00000"/>
                </a:solidFill>
                <a:latin typeface="Georgia" panose="02040502050405020303" pitchFamily="18" charset="0"/>
              </a:rPr>
              <a:t>Felder Creek | Summerville, SC 29483 | MLS# 18026510 | $235,000</a:t>
            </a:r>
            <a:endParaRPr lang="en-US" sz="1600" dirty="0">
              <a:ln w="0">
                <a:noFill/>
              </a:ln>
              <a:solidFill>
                <a:srgbClr val="C00000"/>
              </a:solidFill>
              <a:latin typeface="Georgia" panose="02040502050405020303" pitchFamily="18" charset="0"/>
            </a:endParaRPr>
          </a:p>
        </p:txBody>
      </p:sp>
      <p:sp>
        <p:nvSpPr>
          <p:cNvPr id="3" name="Rectangle 2"/>
          <p:cNvSpPr/>
          <p:nvPr/>
        </p:nvSpPr>
        <p:spPr>
          <a:xfrm>
            <a:off x="-3181243" y="2894919"/>
            <a:ext cx="2496196" cy="369332"/>
          </a:xfrm>
          <a:prstGeom prst="rect">
            <a:avLst/>
          </a:prstGeom>
        </p:spPr>
        <p:txBody>
          <a:bodyPr wrap="none">
            <a:spAutoFit/>
          </a:bodyPr>
          <a:lstStyle/>
          <a:p>
            <a:r>
              <a:rPr lang="en-US" i="1" dirty="0">
                <a:ln w="0">
                  <a:noFill/>
                </a:ln>
                <a:solidFill>
                  <a:schemeClr val="bg1"/>
                </a:solidFill>
                <a:effectLst>
                  <a:outerShdw blurRad="50800" dist="38100" dir="5400000" algn="t" rotWithShape="0">
                    <a:prstClr val="black">
                      <a:alpha val="40000"/>
                    </a:prstClr>
                  </a:outerShdw>
                </a:effectLst>
                <a:latin typeface="Georgia" panose="02040502050405020303" pitchFamily="18" charset="0"/>
              </a:rPr>
              <a:t>Buy.......Build.....Begin</a:t>
            </a:r>
            <a:endParaRPr lang="en-US" dirty="0"/>
          </a:p>
        </p:txBody>
      </p:sp>
      <p:pic>
        <p:nvPicPr>
          <p:cNvPr id="18" name="Picture 2"/>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4055478" y="727687"/>
            <a:ext cx="3716922" cy="2481394"/>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pic>
        <p:nvPicPr>
          <p:cNvPr id="2" name="Picture 1"/>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0" y="8080515"/>
            <a:ext cx="1279269" cy="853440"/>
          </a:xfrm>
          <a:prstGeom prst="rect">
            <a:avLst/>
          </a:prstGeom>
        </p:spPr>
      </p:pic>
      <p:pic>
        <p:nvPicPr>
          <p:cNvPr id="8" name="Picture 7"/>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302141" y="8080515"/>
            <a:ext cx="1278382" cy="853440"/>
          </a:xfrm>
          <a:prstGeom prst="rect">
            <a:avLst/>
          </a:prstGeom>
        </p:spPr>
      </p:pic>
      <p:pic>
        <p:nvPicPr>
          <p:cNvPr id="10" name="Picture 9"/>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603395" y="8080515"/>
            <a:ext cx="1278382" cy="853440"/>
          </a:xfrm>
          <a:prstGeom prst="rect">
            <a:avLst/>
          </a:prstGeom>
        </p:spPr>
      </p:pic>
      <p:pic>
        <p:nvPicPr>
          <p:cNvPr id="11" name="Picture 10"/>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3904649" y="8080515"/>
            <a:ext cx="1267021" cy="845856"/>
          </a:xfrm>
          <a:prstGeom prst="rect">
            <a:avLst/>
          </a:prstGeom>
        </p:spPr>
      </p:pic>
      <p:pic>
        <p:nvPicPr>
          <p:cNvPr id="12" name="Picture 11"/>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5194542" y="8080515"/>
            <a:ext cx="1278382" cy="853440"/>
          </a:xfrm>
          <a:prstGeom prst="rect">
            <a:avLst/>
          </a:prstGeom>
        </p:spPr>
      </p:pic>
      <p:pic>
        <p:nvPicPr>
          <p:cNvPr id="13" name="Picture 12"/>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6495796" y="8080515"/>
            <a:ext cx="1276604" cy="853440"/>
          </a:xfrm>
          <a:prstGeom prst="rect">
            <a:avLst/>
          </a:prstGeom>
        </p:spPr>
      </p:pic>
      <p:pic>
        <p:nvPicPr>
          <p:cNvPr id="20" name="Picture 19">
            <a:extLst>
              <a:ext uri="{FF2B5EF4-FFF2-40B4-BE49-F238E27FC236}">
                <a16:creationId xmlns:a16="http://schemas.microsoft.com/office/drawing/2014/main" id="{3BF425C7-745E-4D4E-8C3A-CEF7C769ECB8}"/>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0" y="4106108"/>
            <a:ext cx="1278382" cy="853440"/>
          </a:xfrm>
          <a:prstGeom prst="rect">
            <a:avLst/>
          </a:prstGeom>
        </p:spPr>
      </p:pic>
      <p:pic>
        <p:nvPicPr>
          <p:cNvPr id="21" name="Picture 20">
            <a:extLst>
              <a:ext uri="{FF2B5EF4-FFF2-40B4-BE49-F238E27FC236}">
                <a16:creationId xmlns:a16="http://schemas.microsoft.com/office/drawing/2014/main" id="{38120B34-137C-45F8-90B3-ED4BC7CA9CF3}"/>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1301781" y="4106108"/>
            <a:ext cx="1278382" cy="853440"/>
          </a:xfrm>
          <a:prstGeom prst="rect">
            <a:avLst/>
          </a:prstGeom>
        </p:spPr>
      </p:pic>
      <p:pic>
        <p:nvPicPr>
          <p:cNvPr id="22" name="Picture 21">
            <a:extLst>
              <a:ext uri="{FF2B5EF4-FFF2-40B4-BE49-F238E27FC236}">
                <a16:creationId xmlns:a16="http://schemas.microsoft.com/office/drawing/2014/main" id="{0A305389-9B22-4295-A79B-F4C5FEC7639A}"/>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2603562" y="4106108"/>
            <a:ext cx="1278382" cy="853440"/>
          </a:xfrm>
          <a:prstGeom prst="rect">
            <a:avLst/>
          </a:prstGeom>
        </p:spPr>
      </p:pic>
      <p:pic>
        <p:nvPicPr>
          <p:cNvPr id="23" name="Picture 22">
            <a:extLst>
              <a:ext uri="{FF2B5EF4-FFF2-40B4-BE49-F238E27FC236}">
                <a16:creationId xmlns:a16="http://schemas.microsoft.com/office/drawing/2014/main" id="{BA380B06-2EFA-4BBD-8F74-69215E6A8184}"/>
              </a:ext>
            </a:extLst>
          </p:cNvPr>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3905343" y="4106108"/>
            <a:ext cx="1263497" cy="845856"/>
          </a:xfrm>
          <a:prstGeom prst="rect">
            <a:avLst/>
          </a:prstGeom>
        </p:spPr>
      </p:pic>
      <p:pic>
        <p:nvPicPr>
          <p:cNvPr id="24" name="Picture 23">
            <a:extLst>
              <a:ext uri="{FF2B5EF4-FFF2-40B4-BE49-F238E27FC236}">
                <a16:creationId xmlns:a16="http://schemas.microsoft.com/office/drawing/2014/main" id="{5D3BFE71-810C-4A35-9B23-9DAB22B5A380}"/>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5192239" y="4106108"/>
            <a:ext cx="1278382" cy="853440"/>
          </a:xfrm>
          <a:prstGeom prst="rect">
            <a:avLst/>
          </a:prstGeom>
        </p:spPr>
      </p:pic>
      <p:pic>
        <p:nvPicPr>
          <p:cNvPr id="25" name="Picture 24">
            <a:extLst>
              <a:ext uri="{FF2B5EF4-FFF2-40B4-BE49-F238E27FC236}">
                <a16:creationId xmlns:a16="http://schemas.microsoft.com/office/drawing/2014/main" id="{C35F7496-0090-4BEA-AF5F-EB65CECE20FA}"/>
              </a:ext>
            </a:extLst>
          </p:cNvPr>
          <p:cNvPicPr>
            <a:picLocks noChangeAspect="1"/>
          </p:cNvPicPr>
          <p:nvPr/>
        </p:nvPicPr>
        <p:blipFill>
          <a:blip r:embed="rId17">
            <a:extLst>
              <a:ext uri="{28A0092B-C50C-407E-A947-70E740481C1C}">
                <a14:useLocalDpi xmlns:a14="http://schemas.microsoft.com/office/drawing/2010/main" val="0"/>
              </a:ext>
            </a:extLst>
          </a:blip>
          <a:stretch>
            <a:fillRect/>
          </a:stretch>
        </p:blipFill>
        <p:spPr>
          <a:xfrm>
            <a:off x="6494018" y="4106108"/>
            <a:ext cx="1278382" cy="853440"/>
          </a:xfrm>
          <a:prstGeom prst="rect">
            <a:avLst/>
          </a:prstGeom>
        </p:spPr>
      </p:pic>
    </p:spTree>
    <p:extLst>
      <p:ext uri="{BB962C8B-B14F-4D97-AF65-F5344CB8AC3E}">
        <p14:creationId xmlns:p14="http://schemas.microsoft.com/office/powerpoint/2010/main" val="38818931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170</TotalTime>
  <Words>348</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Georgia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44</cp:revision>
  <dcterms:created xsi:type="dcterms:W3CDTF">2016-10-21T14:02:21Z</dcterms:created>
  <dcterms:modified xsi:type="dcterms:W3CDTF">2018-11-15T20:02:23Z</dcterms:modified>
</cp:coreProperties>
</file>