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37"/>
    <a:srgbClr val="E21A32"/>
    <a:srgbClr val="E41A33"/>
    <a:srgbClr val="4472C4"/>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260" y="-25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400542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52391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97622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77741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A83AC-0EC6-43B4-BF09-0B29281A4D7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84110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5A83AC-0EC6-43B4-BF09-0B29281A4D73}"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68530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A83AC-0EC6-43B4-BF09-0B29281A4D73}" type="datetimeFigureOut">
              <a:rPr lang="en-US" smtClean="0"/>
              <a:t>3/25/2026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95349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5A83AC-0EC6-43B4-BF09-0B29281A4D73}" type="datetimeFigureOut">
              <a:rPr lang="en-US" smtClean="0"/>
              <a:t>3/25/2026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68495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A83AC-0EC6-43B4-BF09-0B29281A4D73}" type="datetimeFigureOut">
              <a:rPr lang="en-US" smtClean="0"/>
              <a:t>3/25/2026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9270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30321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78515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55A83AC-0EC6-43B4-BF09-0B29281A4D73}" type="datetimeFigureOut">
              <a:rPr lang="en-US" smtClean="0"/>
              <a:t>3/25/2026</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83A0A7F-0F2B-4F5E-8B82-99FB1DA0AA60}" type="slidenum">
              <a:rPr lang="en-US" smtClean="0"/>
              <a:t>‹#›</a:t>
            </a:fld>
            <a:endParaRPr lang="en-US"/>
          </a:p>
        </p:txBody>
      </p:sp>
    </p:spTree>
    <p:extLst>
      <p:ext uri="{BB962C8B-B14F-4D97-AF65-F5344CB8AC3E}">
        <p14:creationId xmlns:p14="http://schemas.microsoft.com/office/powerpoint/2010/main" val="1876959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851032-DEC4-9DBA-9CA6-985BC61C8EB1}"/>
              </a:ext>
            </a:extLst>
          </p:cNvPr>
          <p:cNvSpPr txBox="1"/>
          <p:nvPr/>
        </p:nvSpPr>
        <p:spPr>
          <a:xfrm>
            <a:off x="628714" y="-140321"/>
            <a:ext cx="5600572" cy="523220"/>
          </a:xfrm>
          <a:prstGeom prst="rect">
            <a:avLst/>
          </a:prstGeom>
          <a:noFill/>
        </p:spPr>
        <p:txBody>
          <a:bodyPr wrap="none" rtlCol="0">
            <a:spAutoFit/>
          </a:bodyPr>
          <a:lstStyle/>
          <a:p>
            <a:pPr algn="ctr"/>
            <a:r>
              <a:rPr lang="en-US" sz="2800" b="1" dirty="0">
                <a:solidFill>
                  <a:srgbClr val="920037"/>
                </a:solidFill>
                <a:latin typeface="Aptos" panose="020B0004020202020204" pitchFamily="34" charset="0"/>
                <a:ea typeface="Liberation Sans" panose="020B0604020202020204" pitchFamily="34" charset="0"/>
                <a:cs typeface="Liberation Sans" panose="020B0604020202020204" pitchFamily="34" charset="0"/>
              </a:rPr>
              <a:t>ANSONBOROUGH AT IT'S FINEST!</a:t>
            </a:r>
          </a:p>
        </p:txBody>
      </p:sp>
      <p:sp>
        <p:nvSpPr>
          <p:cNvPr id="8" name="TextBox 7">
            <a:extLst>
              <a:ext uri="{FF2B5EF4-FFF2-40B4-BE49-F238E27FC236}">
                <a16:creationId xmlns:a16="http://schemas.microsoft.com/office/drawing/2014/main" id="{26EDC72C-235F-8631-A800-E3AB585E569B}"/>
              </a:ext>
            </a:extLst>
          </p:cNvPr>
          <p:cNvSpPr txBox="1"/>
          <p:nvPr/>
        </p:nvSpPr>
        <p:spPr>
          <a:xfrm>
            <a:off x="0" y="320948"/>
            <a:ext cx="6858000" cy="461665"/>
          </a:xfrm>
          <a:prstGeom prst="rect">
            <a:avLst/>
          </a:prstGeom>
          <a:solidFill>
            <a:srgbClr val="920037"/>
          </a:solidFill>
        </p:spPr>
        <p:txBody>
          <a:bodyPr wrap="square" rtlCol="0" anchor="ctr">
            <a:spAutoFit/>
          </a:bodyPr>
          <a:lstStyle/>
          <a:p>
            <a:pPr algn="ctr"/>
            <a:r>
              <a:rPr lang="en-US" sz="2400" dirty="0">
                <a:solidFill>
                  <a:schemeClr val="bg1"/>
                </a:solidFill>
                <a:latin typeface="Aptos" panose="020B0004020202020204" pitchFamily="34" charset="0"/>
              </a:rPr>
              <a:t>41 Society Street</a:t>
            </a:r>
          </a:p>
        </p:txBody>
      </p:sp>
      <p:sp>
        <p:nvSpPr>
          <p:cNvPr id="15" name="TextBox 14">
            <a:extLst>
              <a:ext uri="{FF2B5EF4-FFF2-40B4-BE49-F238E27FC236}">
                <a16:creationId xmlns:a16="http://schemas.microsoft.com/office/drawing/2014/main" id="{F8B284BB-85E8-05BC-DD2A-5AE4EC80B91D}"/>
              </a:ext>
            </a:extLst>
          </p:cNvPr>
          <p:cNvSpPr txBox="1"/>
          <p:nvPr/>
        </p:nvSpPr>
        <p:spPr>
          <a:xfrm>
            <a:off x="0" y="5142385"/>
            <a:ext cx="6858000" cy="2123658"/>
          </a:xfrm>
          <a:prstGeom prst="rect">
            <a:avLst/>
          </a:prstGeom>
          <a:noFill/>
        </p:spPr>
        <p:txBody>
          <a:bodyPr wrap="square">
            <a:spAutoFit/>
          </a:bodyPr>
          <a:lstStyle/>
          <a:p>
            <a:pPr algn="ctr"/>
            <a:r>
              <a:rPr lang="en-US" sz="1100" dirty="0">
                <a:solidFill>
                  <a:srgbClr val="4472C4"/>
                </a:solidFill>
                <a:latin typeface="Aptos" panose="020B0004020202020204" pitchFamily="34" charset="0"/>
              </a:rPr>
              <a:t>Steeped in history and meticulously maintained, this approximately 3,000-square-foot residence presents a rare opportunity to own a remarkable piece of Charleston's architectural legacy. Originally constructed in 1818 by prominent merchant and planter Robert Murrell Venning, the home served as his primary residence while he developed other properties throughout the area. Following the Great Fire of 1838, the house was carefully restored while preserving its original footprint. Today, the property retains its pre-fire 1818 brick foundations, chimneys, and original walls--offering an authentic connection to the historic </a:t>
            </a:r>
            <a:r>
              <a:rPr lang="en-US" sz="1100" dirty="0" err="1">
                <a:solidFill>
                  <a:srgbClr val="4472C4"/>
                </a:solidFill>
                <a:latin typeface="Aptos" panose="020B0004020202020204" pitchFamily="34" charset="0"/>
              </a:rPr>
              <a:t>Ansonborough</a:t>
            </a:r>
            <a:r>
              <a:rPr lang="en-US" sz="1100" dirty="0">
                <a:solidFill>
                  <a:srgbClr val="4472C4"/>
                </a:solidFill>
                <a:latin typeface="Aptos" panose="020B0004020202020204" pitchFamily="34" charset="0"/>
              </a:rPr>
              <a:t> neighborhood, one of downtown Charleston's most prestigious and desirable enclaves.</a:t>
            </a:r>
          </a:p>
          <a:p>
            <a:pPr algn="ctr"/>
            <a:r>
              <a:rPr lang="en-US" sz="1100" dirty="0">
                <a:solidFill>
                  <a:srgbClr val="4472C4"/>
                </a:solidFill>
                <a:latin typeface="Aptos" panose="020B0004020202020204" pitchFamily="34" charset="0"/>
              </a:rPr>
              <a:t>Just steps from the Charleston Gaillard Center and some of the city's finest restaurants, the location is ideal for sophisticated downtown living. Recent updates, including a newly resealed roof, ensure the home's structural integrity is as impressive as its rich history. Complete with off-street parking--an exceptional convenience in the historic district--41 Society Street represents a rare offering: a premier Charleston peninsula residence that seamlessly blends historic character with modern luxury.</a:t>
            </a:r>
          </a:p>
        </p:txBody>
      </p:sp>
      <p:sp>
        <p:nvSpPr>
          <p:cNvPr id="36" name="TextBox 35">
            <a:extLst>
              <a:ext uri="{FF2B5EF4-FFF2-40B4-BE49-F238E27FC236}">
                <a16:creationId xmlns:a16="http://schemas.microsoft.com/office/drawing/2014/main" id="{CEF7462A-2921-CF58-8436-F0CF7E4EEC17}"/>
              </a:ext>
            </a:extLst>
          </p:cNvPr>
          <p:cNvSpPr txBox="1"/>
          <p:nvPr/>
        </p:nvSpPr>
        <p:spPr>
          <a:xfrm>
            <a:off x="76549" y="8374559"/>
            <a:ext cx="2445099" cy="723275"/>
          </a:xfrm>
          <a:prstGeom prst="rect">
            <a:avLst/>
          </a:prstGeom>
          <a:noFill/>
        </p:spPr>
        <p:txBody>
          <a:bodyPr wrap="square">
            <a:spAutoFit/>
          </a:bodyPr>
          <a:lstStyle/>
          <a:p>
            <a:r>
              <a:rPr lang="en-US" sz="1400" dirty="0">
                <a:latin typeface="Aptos" panose="020B0004020202020204" pitchFamily="34" charset="0"/>
              </a:rPr>
              <a:t>Bobby Shealy</a:t>
            </a:r>
          </a:p>
          <a:p>
            <a:r>
              <a:rPr lang="en-US" sz="900" dirty="0">
                <a:latin typeface="Aptos" panose="020B0004020202020204" pitchFamily="34" charset="0"/>
              </a:rPr>
              <a:t>843-442-7373</a:t>
            </a:r>
          </a:p>
          <a:p>
            <a:r>
              <a:rPr lang="en-US" sz="900" dirty="0">
                <a:latin typeface="Aptos" panose="020B0004020202020204" pitchFamily="34" charset="0"/>
              </a:rPr>
              <a:t>bobby@shealyrealestate.com</a:t>
            </a:r>
          </a:p>
          <a:p>
            <a:r>
              <a:rPr lang="en-US" sz="900" dirty="0">
                <a:latin typeface="Aptos" panose="020B0004020202020204" pitchFamily="34" charset="0"/>
              </a:rPr>
              <a:t>bobbyshealy.erawilderrealty.com</a:t>
            </a:r>
            <a:endParaRPr lang="en-US" sz="1000" dirty="0">
              <a:latin typeface="Aptos" panose="020B0004020202020204" pitchFamily="34" charset="0"/>
            </a:endParaRPr>
          </a:p>
        </p:txBody>
      </p:sp>
      <p:pic>
        <p:nvPicPr>
          <p:cNvPr id="39" name="Picture 38" descr="A red and blue text on a black background&#10;&#10;Description automatically generated">
            <a:extLst>
              <a:ext uri="{FF2B5EF4-FFF2-40B4-BE49-F238E27FC236}">
                <a16:creationId xmlns:a16="http://schemas.microsoft.com/office/drawing/2014/main" id="{0D545EDE-8D39-2F0A-E41F-4AD9F6201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7326" y="8465712"/>
            <a:ext cx="1814705" cy="540969"/>
          </a:xfrm>
          <a:prstGeom prst="rect">
            <a:avLst/>
          </a:prstGeom>
        </p:spPr>
      </p:pic>
      <p:sp>
        <p:nvSpPr>
          <p:cNvPr id="40" name="TextBox 39">
            <a:extLst>
              <a:ext uri="{FF2B5EF4-FFF2-40B4-BE49-F238E27FC236}">
                <a16:creationId xmlns:a16="http://schemas.microsoft.com/office/drawing/2014/main" id="{2BD851F6-0BC9-02C3-68DC-0C1222E265C2}"/>
              </a:ext>
            </a:extLst>
          </p:cNvPr>
          <p:cNvSpPr txBox="1"/>
          <p:nvPr/>
        </p:nvSpPr>
        <p:spPr>
          <a:xfrm>
            <a:off x="7652576" y="8459197"/>
            <a:ext cx="2455679" cy="553998"/>
          </a:xfrm>
          <a:prstGeom prst="rect">
            <a:avLst/>
          </a:prstGeom>
          <a:noFill/>
        </p:spPr>
        <p:txBody>
          <a:bodyPr wrap="square">
            <a:spAutoFit/>
          </a:bodyPr>
          <a:lstStyle/>
          <a:p>
            <a:pPr algn="r"/>
            <a:r>
              <a:rPr lang="en-US" sz="1000" dirty="0">
                <a:latin typeface="Aptos" panose="020B0004020202020204" pitchFamily="34" charset="0"/>
              </a:rPr>
              <a:t>ERA Wilder Realty</a:t>
            </a:r>
          </a:p>
          <a:p>
            <a:pPr algn="r"/>
            <a:r>
              <a:rPr lang="en-US" sz="1000" dirty="0">
                <a:latin typeface="Aptos" panose="020B0004020202020204" pitchFamily="34" charset="0"/>
              </a:rPr>
              <a:t>1282 State Rd</a:t>
            </a:r>
          </a:p>
          <a:p>
            <a:pPr algn="r"/>
            <a:r>
              <a:rPr lang="en-US" sz="1000" dirty="0">
                <a:latin typeface="Aptos" panose="020B0004020202020204" pitchFamily="34" charset="0"/>
              </a:rPr>
              <a:t>Summerville, SC 29486</a:t>
            </a:r>
          </a:p>
        </p:txBody>
      </p:sp>
      <p:pic>
        <p:nvPicPr>
          <p:cNvPr id="27" name="Picture 26">
            <a:extLst>
              <a:ext uri="{FF2B5EF4-FFF2-40B4-BE49-F238E27FC236}">
                <a16:creationId xmlns:a16="http://schemas.microsoft.com/office/drawing/2014/main" id="{4E395E2C-CBC1-DCE1-F18B-16B3CC08C398}"/>
              </a:ext>
            </a:extLst>
          </p:cNvPr>
          <p:cNvPicPr>
            <a:picLocks noChangeAspect="1"/>
          </p:cNvPicPr>
          <p:nvPr/>
        </p:nvPicPr>
        <p:blipFill>
          <a:blip r:embed="rId3">
            <a:extLst>
              <a:ext uri="{28A0092B-C50C-407E-A947-70E740481C1C}">
                <a14:useLocalDpi xmlns:a14="http://schemas.microsoft.com/office/drawing/2010/main" val="0"/>
              </a:ext>
            </a:extLst>
          </a:blip>
          <a:srcRect l="975" t="7416" r="962" b="25593"/>
          <a:stretch>
            <a:fillRect/>
          </a:stretch>
        </p:blipFill>
        <p:spPr>
          <a:xfrm>
            <a:off x="66858" y="811800"/>
            <a:ext cx="6725172" cy="3062784"/>
          </a:xfrm>
          <a:prstGeom prst="rect">
            <a:avLst/>
          </a:prstGeom>
        </p:spPr>
      </p:pic>
      <p:pic>
        <p:nvPicPr>
          <p:cNvPr id="12" name="Picture 11">
            <a:extLst>
              <a:ext uri="{FF2B5EF4-FFF2-40B4-BE49-F238E27FC236}">
                <a16:creationId xmlns:a16="http://schemas.microsoft.com/office/drawing/2014/main" id="{619AEC72-9959-14B0-006F-803CFA6C14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970" y="4063645"/>
            <a:ext cx="1630503" cy="1085870"/>
          </a:xfrm>
          <a:prstGeom prst="rect">
            <a:avLst/>
          </a:prstGeom>
        </p:spPr>
      </p:pic>
      <p:pic>
        <p:nvPicPr>
          <p:cNvPr id="13" name="Picture 12">
            <a:extLst>
              <a:ext uri="{FF2B5EF4-FFF2-40B4-BE49-F238E27FC236}">
                <a16:creationId xmlns:a16="http://schemas.microsoft.com/office/drawing/2014/main" id="{4C16BA3E-AA9B-10AF-5668-9E4D27D38A9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66187" y="4064777"/>
            <a:ext cx="1627105" cy="1083607"/>
          </a:xfrm>
          <a:prstGeom prst="rect">
            <a:avLst/>
          </a:prstGeom>
        </p:spPr>
      </p:pic>
      <p:pic>
        <p:nvPicPr>
          <p:cNvPr id="14" name="Picture 13">
            <a:extLst>
              <a:ext uri="{FF2B5EF4-FFF2-40B4-BE49-F238E27FC236}">
                <a16:creationId xmlns:a16="http://schemas.microsoft.com/office/drawing/2014/main" id="{3D18D764-D82C-E3E2-7B53-B1DABE783D2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462157" y="4063079"/>
            <a:ext cx="1630503" cy="1087002"/>
          </a:xfrm>
          <a:prstGeom prst="rect">
            <a:avLst/>
          </a:prstGeom>
        </p:spPr>
      </p:pic>
      <p:pic>
        <p:nvPicPr>
          <p:cNvPr id="16" name="Picture 15">
            <a:extLst>
              <a:ext uri="{FF2B5EF4-FFF2-40B4-BE49-F238E27FC236}">
                <a16:creationId xmlns:a16="http://schemas.microsoft.com/office/drawing/2014/main" id="{2F86CA2F-AF6A-C83A-62E4-E2D928FB812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161528" y="4063079"/>
            <a:ext cx="1630503" cy="1087002"/>
          </a:xfrm>
          <a:prstGeom prst="rect">
            <a:avLst/>
          </a:prstGeom>
        </p:spPr>
      </p:pic>
      <p:pic>
        <p:nvPicPr>
          <p:cNvPr id="6" name="Picture 5">
            <a:extLst>
              <a:ext uri="{FF2B5EF4-FFF2-40B4-BE49-F238E27FC236}">
                <a16:creationId xmlns:a16="http://schemas.microsoft.com/office/drawing/2014/main" id="{062FD59B-4889-8DF6-64A4-0FF4E13FAE3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970" y="7258913"/>
            <a:ext cx="1630503" cy="1087002"/>
          </a:xfrm>
          <a:prstGeom prst="rect">
            <a:avLst/>
          </a:prstGeom>
        </p:spPr>
      </p:pic>
      <p:pic>
        <p:nvPicPr>
          <p:cNvPr id="10" name="Picture 9">
            <a:extLst>
              <a:ext uri="{FF2B5EF4-FFF2-40B4-BE49-F238E27FC236}">
                <a16:creationId xmlns:a16="http://schemas.microsoft.com/office/drawing/2014/main" id="{6CB25262-F282-B228-732B-EF2D632E719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766188" y="7260048"/>
            <a:ext cx="1627103" cy="1085867"/>
          </a:xfrm>
          <a:prstGeom prst="rect">
            <a:avLst/>
          </a:prstGeom>
        </p:spPr>
      </p:pic>
      <p:pic>
        <p:nvPicPr>
          <p:cNvPr id="11" name="Picture 10">
            <a:extLst>
              <a:ext uri="{FF2B5EF4-FFF2-40B4-BE49-F238E27FC236}">
                <a16:creationId xmlns:a16="http://schemas.microsoft.com/office/drawing/2014/main" id="{99EEC421-7DF2-2747-89DA-FD827DD8DFD3}"/>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462157" y="7260045"/>
            <a:ext cx="1630503" cy="1085870"/>
          </a:xfrm>
          <a:prstGeom prst="rect">
            <a:avLst/>
          </a:prstGeom>
        </p:spPr>
      </p:pic>
      <p:pic>
        <p:nvPicPr>
          <p:cNvPr id="19" name="Picture 18">
            <a:extLst>
              <a:ext uri="{FF2B5EF4-FFF2-40B4-BE49-F238E27FC236}">
                <a16:creationId xmlns:a16="http://schemas.microsoft.com/office/drawing/2014/main" id="{03F26018-D9E9-E425-7720-13785A237EB7}"/>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161528" y="7258913"/>
            <a:ext cx="1630503" cy="1087002"/>
          </a:xfrm>
          <a:prstGeom prst="rect">
            <a:avLst/>
          </a:prstGeom>
        </p:spPr>
      </p:pic>
      <p:sp>
        <p:nvSpPr>
          <p:cNvPr id="20" name="TextBox 19">
            <a:extLst>
              <a:ext uri="{FF2B5EF4-FFF2-40B4-BE49-F238E27FC236}">
                <a16:creationId xmlns:a16="http://schemas.microsoft.com/office/drawing/2014/main" id="{9ABBC234-74CA-9C99-85AF-1C25F9E8C130}"/>
              </a:ext>
            </a:extLst>
          </p:cNvPr>
          <p:cNvSpPr txBox="1"/>
          <p:nvPr/>
        </p:nvSpPr>
        <p:spPr>
          <a:xfrm>
            <a:off x="6945217" y="7843418"/>
            <a:ext cx="3497231" cy="615553"/>
          </a:xfrm>
          <a:prstGeom prst="rect">
            <a:avLst/>
          </a:prstGeom>
          <a:noFill/>
        </p:spPr>
        <p:txBody>
          <a:bodyPr wrap="square">
            <a:spAutoFit/>
          </a:bodyPr>
          <a:lstStyle/>
          <a:p>
            <a:pPr algn="r"/>
            <a:r>
              <a:rPr lang="en-US" sz="1400" dirty="0">
                <a:latin typeface="Aptos" panose="020B0004020202020204" pitchFamily="34" charset="0"/>
              </a:rPr>
              <a:t>Robyn Lane</a:t>
            </a:r>
          </a:p>
          <a:p>
            <a:pPr algn="r"/>
            <a:r>
              <a:rPr lang="en-US" sz="1000" dirty="0">
                <a:latin typeface="Aptos" panose="020B0004020202020204" pitchFamily="34" charset="0"/>
              </a:rPr>
              <a:t>843-222-5599</a:t>
            </a:r>
          </a:p>
          <a:p>
            <a:pPr algn="r"/>
            <a:r>
              <a:rPr lang="en-US" sz="1000" dirty="0">
                <a:latin typeface="Aptos" panose="020B0004020202020204" pitchFamily="34" charset="0"/>
              </a:rPr>
              <a:t>robynlane01@icloud.com</a:t>
            </a:r>
          </a:p>
        </p:txBody>
      </p:sp>
      <p:sp>
        <p:nvSpPr>
          <p:cNvPr id="18" name="TextBox 17">
            <a:extLst>
              <a:ext uri="{FF2B5EF4-FFF2-40B4-BE49-F238E27FC236}">
                <a16:creationId xmlns:a16="http://schemas.microsoft.com/office/drawing/2014/main" id="{65D2589F-2B6C-271B-BAAA-D1E43AE029DB}"/>
              </a:ext>
            </a:extLst>
          </p:cNvPr>
          <p:cNvSpPr txBox="1"/>
          <p:nvPr/>
        </p:nvSpPr>
        <p:spPr>
          <a:xfrm>
            <a:off x="1" y="3824822"/>
            <a:ext cx="6858000" cy="323165"/>
          </a:xfrm>
          <a:prstGeom prst="rect">
            <a:avLst/>
          </a:prstGeom>
          <a:solidFill>
            <a:srgbClr val="4472C4"/>
          </a:solidFill>
        </p:spPr>
        <p:txBody>
          <a:bodyPr wrap="square" rtlCol="0" anchor="b">
            <a:spAutoFit/>
          </a:bodyPr>
          <a:lstStyle/>
          <a:p>
            <a:pPr algn="ctr"/>
            <a:r>
              <a:rPr lang="en-US" sz="1500" dirty="0">
                <a:solidFill>
                  <a:schemeClr val="bg1"/>
                </a:solidFill>
                <a:latin typeface="Aptos" panose="020B0004020202020204" pitchFamily="34" charset="0"/>
              </a:rPr>
              <a:t>ANSONBOROUGH · CHARLESTON, SC 29401 · MLS# 26007837 · $3,649,000</a:t>
            </a:r>
          </a:p>
        </p:txBody>
      </p:sp>
    </p:spTree>
    <p:extLst>
      <p:ext uri="{BB962C8B-B14F-4D97-AF65-F5344CB8AC3E}">
        <p14:creationId xmlns:p14="http://schemas.microsoft.com/office/powerpoint/2010/main" val="2710469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sz="1200" dirty="0">
            <a:latin typeface="Calisto MT" panose="02040603050505030304" pitchFamily="18" charset="0"/>
          </a:defRPr>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126</TotalTime>
  <Words>242</Words>
  <Application>Microsoft Office PowerPoint</Application>
  <PresentationFormat>Letter Paper (8.5x11 in)</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22</cp:revision>
  <dcterms:created xsi:type="dcterms:W3CDTF">2023-09-13T16:27:49Z</dcterms:created>
  <dcterms:modified xsi:type="dcterms:W3CDTF">2026-03-25T13:17:58Z</dcterms:modified>
</cp:coreProperties>
</file>