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02"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8/2/2022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hyperlink" Target="https://www.dropbox.com/sh/33v5l9zl0y2rq5f/AAC3rFec0PSgv4txQ-qH9kK4a/Video?dl=0&amp;preview=4200+Elcid+Way+(UNBRANDED).mp4&amp;subfolder_nav_tracking=1"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t="1195" b="1195"/>
          <a:stretch/>
        </p:blipFill>
        <p:spPr>
          <a:xfrm>
            <a:off x="0" y="0"/>
            <a:ext cx="7315200" cy="4013057"/>
          </a:xfrm>
          <a:prstGeom prst="rect">
            <a:avLst/>
          </a:prstGeom>
          <a:ln w="12700" cap="sq">
            <a:noFill/>
            <a:miter lim="800000"/>
          </a:ln>
          <a:effectLst/>
        </p:spPr>
      </p:pic>
      <p:sp>
        <p:nvSpPr>
          <p:cNvPr id="3" name="Subtitle 2"/>
          <p:cNvSpPr>
            <a:spLocks noGrp="1"/>
          </p:cNvSpPr>
          <p:nvPr>
            <p:ph type="subTitle" idx="1"/>
          </p:nvPr>
        </p:nvSpPr>
        <p:spPr>
          <a:xfrm>
            <a:off x="1295400" y="4090740"/>
            <a:ext cx="6019800" cy="3895319"/>
          </a:xfrm>
        </p:spPr>
        <p:txBody>
          <a:bodyPr anchor="ctr">
            <a:noAutofit/>
          </a:bodyPr>
          <a:lstStyle/>
          <a:p>
            <a:r>
              <a:rPr lang="en-US" sz="1150" dirty="0">
                <a:solidFill>
                  <a:schemeClr val="tx1"/>
                </a:solidFill>
                <a:latin typeface="Cambria" panose="02040503050406030204" pitchFamily="18" charset="0"/>
              </a:rPr>
              <a:t>A luxury, 5385 sq. ft. deep water 3 acre estate on the Intracoastal Waterway with exquisite views. The house is elevated with 3 car garage underneath as well as an adjacent, fully equipped, mother in law suite. There is an elevator shaft that serves all 3 floors. The exquisitely designed interior boasts white oak flooring throughout with an open floor plan and master on main floor. Additionally on main floor are the great room-with fireplace, kitchen and formal dining room, which all lend themselves to the awesome views of the river. Upstairs are two additional master suites and media room- all with balconies. A large porch off the main floor leads down to the expansive patio designed with entertainment in mind. The area includes two gazebo's, covered cookout area, and outdoor fireplace, all on sandstone tile while also enjoying views of the Stono River. From back patio it is a short walk on walkway to the large pier head (25 X 20 ft)with an equally large floating dock ( 10 X 40 ft) where there is 6 ft of water at low tide, sink with running water, and mounted tv. Also on property is a stocked, freshwater pond, irrigation system, landscape lighting for entire site, a gutter system that feeds rainwater into the pond, and a powered work shop with running water. In case of any power outages there is an aux generator available with fuel provided by a 500 gallon propane tank. Imagine all the above and be only minutes from most your shopping needs and </a:t>
            </a:r>
            <a:r>
              <a:rPr lang="en-US" sz="1150" dirty="0" err="1">
                <a:solidFill>
                  <a:schemeClr val="tx1"/>
                </a:solidFill>
                <a:latin typeface="Cambria" panose="02040503050406030204" pitchFamily="18" charset="0"/>
              </a:rPr>
              <a:t>approx</a:t>
            </a:r>
            <a:r>
              <a:rPr lang="en-US" sz="1150" dirty="0">
                <a:solidFill>
                  <a:schemeClr val="tx1"/>
                </a:solidFill>
                <a:latin typeface="Cambria" panose="02040503050406030204" pitchFamily="18" charset="0"/>
              </a:rPr>
              <a:t> 25 min. from downtown Charleston. Flood insurance currently not required on property. Please take advantage of virtual tour provided.</a:t>
            </a:r>
          </a:p>
          <a:p>
            <a:endParaRPr lang="en-US" sz="1150" i="1" dirty="0">
              <a:solidFill>
                <a:schemeClr val="tx1"/>
              </a:solidFill>
              <a:latin typeface="Cambria" panose="02040503050406030204" pitchFamily="18" charset="0"/>
            </a:endParaRPr>
          </a:p>
          <a:p>
            <a:r>
              <a:rPr lang="en-US" sz="1150" i="1" dirty="0">
                <a:solidFill>
                  <a:schemeClr val="tx1"/>
                </a:solidFill>
                <a:latin typeface="Cambria" panose="02040503050406030204" pitchFamily="18" charset="0"/>
                <a:hlinkClick r:id="rId3"/>
              </a:rPr>
              <a:t>Click for a Video Tour</a:t>
            </a:r>
            <a:endParaRPr lang="en-US" sz="1150" i="1" dirty="0">
              <a:solidFill>
                <a:schemeClr val="tx1"/>
              </a:solidFill>
              <a:latin typeface="Cambria" panose="02040503050406030204" pitchFamily="18" charset="0"/>
            </a:endParaRP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tretch/>
        </p:blipFill>
        <p:spPr bwMode="auto">
          <a:xfrm>
            <a:off x="3291809" y="8291185"/>
            <a:ext cx="731583" cy="54259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3943373" y="8242681"/>
            <a:ext cx="3185237" cy="639599"/>
          </a:xfrm>
          <a:prstGeom prst="rect">
            <a:avLst/>
          </a:prstGeom>
        </p:spPr>
        <p:txBody>
          <a:bodyPr wrap="square" anchor="ctr">
            <a:spAutoFit/>
          </a:bodyPr>
          <a:lstStyle/>
          <a:p>
            <a:pPr algn="r"/>
            <a:r>
              <a:rPr lang="en-US" sz="1422" b="1" dirty="0">
                <a:latin typeface="Cambria" panose="02040503050406030204" pitchFamily="18" charset="0"/>
              </a:rPr>
              <a:t>Carey </a:t>
            </a:r>
            <a:r>
              <a:rPr lang="en-US" sz="1422" b="1" dirty="0" err="1">
                <a:latin typeface="Cambria" panose="02040503050406030204" pitchFamily="18" charset="0"/>
              </a:rPr>
              <a:t>Budds</a:t>
            </a:r>
            <a:endParaRPr lang="en-US" sz="1422" b="1" dirty="0">
              <a:latin typeface="Cambria" panose="02040503050406030204" pitchFamily="18" charset="0"/>
            </a:endParaRPr>
          </a:p>
          <a:p>
            <a:pPr algn="r"/>
            <a:r>
              <a:rPr lang="pt-BR" sz="1067" dirty="0">
                <a:latin typeface="Cambria" panose="02040503050406030204" pitchFamily="18" charset="0"/>
              </a:rPr>
              <a:t>843-475-1505</a:t>
            </a:r>
          </a:p>
          <a:p>
            <a:pPr algn="r"/>
            <a:r>
              <a:rPr lang="pt-BR" sz="1067" dirty="0">
                <a:latin typeface="Cambria" panose="02040503050406030204" pitchFamily="18" charset="0"/>
              </a:rPr>
              <a:t>careybudds@gmail.com</a:t>
            </a:r>
            <a:endParaRPr lang="en-US" sz="1067" dirty="0">
              <a:solidFill>
                <a:schemeClr val="accent1">
                  <a:lumMod val="75000"/>
                </a:schemeClr>
              </a:solidFill>
              <a:latin typeface="Cambria" panose="02040503050406030204" pitchFamily="18" charset="0"/>
            </a:endParaRPr>
          </a:p>
        </p:txBody>
      </p:sp>
      <p:sp>
        <p:nvSpPr>
          <p:cNvPr id="6" name="Rectangle 5"/>
          <p:cNvSpPr/>
          <p:nvPr/>
        </p:nvSpPr>
        <p:spPr>
          <a:xfrm>
            <a:off x="203200" y="8928556"/>
            <a:ext cx="6908800" cy="215444"/>
          </a:xfrm>
          <a:prstGeom prst="rect">
            <a:avLst/>
          </a:prstGeom>
        </p:spPr>
        <p:txBody>
          <a:bodyPr wrap="square">
            <a:spAutoFit/>
          </a:bodyPr>
          <a:lstStyle/>
          <a:p>
            <a:pPr algn="ctr"/>
            <a:r>
              <a:rPr lang="en-US" sz="800" dirty="0">
                <a:latin typeface="Cambria" panose="02040503050406030204" pitchFamily="18" charset="0"/>
              </a:rPr>
              <a:t>ERA Wilder Realty | 125 </a:t>
            </a:r>
            <a:r>
              <a:rPr lang="en-US" sz="800" dirty="0" err="1">
                <a:latin typeface="Cambria" panose="02040503050406030204" pitchFamily="18" charset="0"/>
              </a:rPr>
              <a:t>Wappoo</a:t>
            </a:r>
            <a:r>
              <a:rPr lang="en-US" sz="800" dirty="0">
                <a:latin typeface="Cambria" panose="02040503050406030204" pitchFamily="18" charset="0"/>
              </a:rPr>
              <a:t> Creek Ste F | Charleston, SC 29412</a:t>
            </a:r>
          </a:p>
        </p:txBody>
      </p:sp>
      <p:sp>
        <p:nvSpPr>
          <p:cNvPr id="8" name="Rectangle 7"/>
          <p:cNvSpPr/>
          <p:nvPr/>
        </p:nvSpPr>
        <p:spPr>
          <a:xfrm>
            <a:off x="1371600" y="3318828"/>
            <a:ext cx="5943600" cy="694229"/>
          </a:xfrm>
          <a:prstGeom prst="rect">
            <a:avLst/>
          </a:prstGeom>
        </p:spPr>
        <p:txBody>
          <a:bodyPr wrap="square">
            <a:spAutoFit/>
          </a:bodyPr>
          <a:lstStyle/>
          <a:p>
            <a:r>
              <a:rPr lang="en-US" sz="2489" b="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4200 El Cid Way</a:t>
            </a:r>
          </a:p>
          <a:p>
            <a:r>
              <a:rPr lang="en-US" sz="1422" b="1" dirty="0">
                <a:ln w="3175">
                  <a:solidFill>
                    <a:sysClr val="windowText" lastClr="000000"/>
                  </a:solidFill>
                </a:ln>
                <a:solidFill>
                  <a:schemeClr val="bg1"/>
                </a:solidFill>
                <a:effectLst>
                  <a:outerShdw blurRad="38100" dist="38100" dir="2700000" algn="tl">
                    <a:srgbClr val="000000">
                      <a:alpha val="43137"/>
                    </a:srgbClr>
                  </a:outerShdw>
                </a:effectLst>
                <a:latin typeface="Cambria" panose="02040503050406030204" pitchFamily="18" charset="0"/>
              </a:rPr>
              <a:t>Hollywood, SC 29449 | MLS# 22020091 | $4,400,000</a:t>
            </a:r>
          </a:p>
        </p:txBody>
      </p:sp>
      <p:pic>
        <p:nvPicPr>
          <p:cNvPr id="29" name="Picture 28"/>
          <p:cNvPicPr>
            <a:picLocks noChangeAspect="1"/>
          </p:cNvPicPr>
          <p:nvPr/>
        </p:nvPicPr>
        <p:blipFill>
          <a:blip r:embed="rId5">
            <a:extLst>
              <a:ext uri="{28A0092B-C50C-407E-A947-70E740481C1C}">
                <a14:useLocalDpi xmlns:a14="http://schemas.microsoft.com/office/drawing/2010/main" val="0"/>
              </a:ext>
            </a:extLst>
          </a:blip>
          <a:srcRect l="3719" r="3719"/>
          <a:stretch/>
        </p:blipFill>
        <p:spPr>
          <a:xfrm>
            <a:off x="76200" y="6076430"/>
            <a:ext cx="1219200" cy="873717"/>
          </a:xfrm>
          <a:prstGeom prst="rect">
            <a:avLst/>
          </a:prstGeom>
          <a:ln w="3175" cap="sq">
            <a:solidFill>
              <a:schemeClr val="bg1"/>
            </a:solid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6200" y="4095996"/>
            <a:ext cx="1219200" cy="808736"/>
          </a:xfrm>
          <a:prstGeom prst="rect">
            <a:avLst/>
          </a:prstGeom>
          <a:ln w="3175" cap="sq">
            <a:solidFill>
              <a:schemeClr val="bg1"/>
            </a:solidFill>
            <a:miter lim="800000"/>
          </a:ln>
          <a:effectLst/>
        </p:spPr>
      </p:pic>
      <p:pic>
        <p:nvPicPr>
          <p:cNvPr id="34" name="Picture 3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76200" y="5086213"/>
            <a:ext cx="1219200" cy="808736"/>
          </a:xfrm>
          <a:prstGeom prst="rect">
            <a:avLst/>
          </a:prstGeom>
          <a:ln w="3175" cap="sq">
            <a:solidFill>
              <a:schemeClr val="bg1"/>
            </a:solidFill>
            <a:miter lim="800000"/>
          </a:ln>
          <a:effectLst/>
        </p:spPr>
      </p:pic>
      <p:pic>
        <p:nvPicPr>
          <p:cNvPr id="35" name="Picture 34"/>
          <p:cNvPicPr>
            <a:picLocks noChangeAspect="1"/>
          </p:cNvPicPr>
          <p:nvPr/>
        </p:nvPicPr>
        <p:blipFill>
          <a:blip r:embed="rId8">
            <a:extLst>
              <a:ext uri="{28A0092B-C50C-407E-A947-70E740481C1C}">
                <a14:useLocalDpi xmlns:a14="http://schemas.microsoft.com/office/drawing/2010/main" val="0"/>
              </a:ext>
            </a:extLst>
          </a:blip>
          <a:srcRect l="10046" r="10046"/>
          <a:stretch/>
        </p:blipFill>
        <p:spPr>
          <a:xfrm>
            <a:off x="76200" y="7131631"/>
            <a:ext cx="1219200" cy="854428"/>
          </a:xfrm>
          <a:prstGeom prst="rect">
            <a:avLst/>
          </a:prstGeom>
          <a:ln w="3175" cap="sq">
            <a:solidFill>
              <a:schemeClr val="bg1"/>
            </a:solidFill>
            <a:miter lim="800000"/>
          </a:ln>
          <a:effectLst/>
        </p:spPr>
      </p:pic>
      <p:sp>
        <p:nvSpPr>
          <p:cNvPr id="10" name="Rectangle 9"/>
          <p:cNvSpPr/>
          <p:nvPr/>
        </p:nvSpPr>
        <p:spPr>
          <a:xfrm>
            <a:off x="7389740" y="2174454"/>
            <a:ext cx="3770852" cy="465127"/>
          </a:xfrm>
          <a:prstGeom prst="rect">
            <a:avLst/>
          </a:prstGeom>
          <a:noFill/>
        </p:spPr>
        <p:txBody>
          <a:bodyPr wrap="square" lIns="81280" tIns="40640" rIns="81280" bIns="40640" anchor="ctr">
            <a:spAutoFit/>
          </a:bodyPr>
          <a:lstStyle/>
          <a:p>
            <a:pPr algn="ctr"/>
            <a:r>
              <a:rPr lang="en-US" sz="2489" b="1" i="1" dirty="0">
                <a:ln w="3175">
                  <a:solidFill>
                    <a:srgbClr val="FFC000"/>
                  </a:solidFill>
                  <a:prstDash val="solid"/>
                </a:ln>
                <a:solidFill>
                  <a:srgbClr val="FFFF00"/>
                </a:solidFill>
                <a:effectLst>
                  <a:outerShdw blurRad="50800" dist="38100" dir="5400000" algn="t" rotWithShape="0">
                    <a:prstClr val="black">
                      <a:alpha val="40000"/>
                    </a:prstClr>
                  </a:outerShdw>
                </a:effectLst>
                <a:latin typeface="Cambria" panose="02040503050406030204" pitchFamily="18" charset="0"/>
              </a:rPr>
              <a:t>New Price!</a:t>
            </a:r>
          </a:p>
        </p:txBody>
      </p:sp>
      <p:sp>
        <p:nvSpPr>
          <p:cNvPr id="11" name="Rectangle 10">
            <a:extLst>
              <a:ext uri="{FF2B5EF4-FFF2-40B4-BE49-F238E27FC236}">
                <a16:creationId xmlns:a16="http://schemas.microsoft.com/office/drawing/2014/main" id="{BDC58176-B2DB-400F-9EEC-D2C7603097CE}"/>
              </a:ext>
            </a:extLst>
          </p:cNvPr>
          <p:cNvSpPr/>
          <p:nvPr/>
        </p:nvSpPr>
        <p:spPr>
          <a:xfrm>
            <a:off x="1371600" y="0"/>
            <a:ext cx="5943600" cy="475387"/>
          </a:xfrm>
          <a:prstGeom prst="rect">
            <a:avLst/>
          </a:prstGeom>
        </p:spPr>
        <p:txBody>
          <a:bodyPr wrap="square">
            <a:spAutoFit/>
          </a:bodyPr>
          <a:lstStyle/>
          <a:p>
            <a:pPr algn="r"/>
            <a:r>
              <a:rPr lang="en-US" sz="2489" b="1" i="1" dirty="0">
                <a:ln w="3175">
                  <a:solidFill>
                    <a:sysClr val="windowText" lastClr="000000"/>
                  </a:solidFill>
                </a:ln>
                <a:solidFill>
                  <a:schemeClr val="bg1"/>
                </a:solidFill>
                <a:latin typeface="Cambria" panose="02040503050406030204" pitchFamily="18" charset="0"/>
              </a:rPr>
              <a:t>Charleston Area Deep Water Estate</a:t>
            </a:r>
          </a:p>
        </p:txBody>
      </p:sp>
      <p:pic>
        <p:nvPicPr>
          <p:cNvPr id="15" name="Picture 14">
            <a:extLst>
              <a:ext uri="{FF2B5EF4-FFF2-40B4-BE49-F238E27FC236}">
                <a16:creationId xmlns:a16="http://schemas.microsoft.com/office/drawing/2014/main" id="{0C412F48-A596-4DFC-BBCE-D77A42BAF014}"/>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6200" y="1117217"/>
            <a:ext cx="1219200" cy="808736"/>
          </a:xfrm>
          <a:prstGeom prst="rect">
            <a:avLst/>
          </a:prstGeom>
          <a:ln w="3175" cap="sq">
            <a:solidFill>
              <a:schemeClr val="bg1"/>
            </a:solidFill>
            <a:miter lim="800000"/>
          </a:ln>
          <a:effectLst/>
        </p:spPr>
      </p:pic>
      <p:pic>
        <p:nvPicPr>
          <p:cNvPr id="16" name="Picture 15">
            <a:extLst>
              <a:ext uri="{FF2B5EF4-FFF2-40B4-BE49-F238E27FC236}">
                <a16:creationId xmlns:a16="http://schemas.microsoft.com/office/drawing/2014/main" id="{A548E063-E013-4E48-A5F1-41BA4EE329F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76200" y="2107434"/>
            <a:ext cx="1219200" cy="812800"/>
          </a:xfrm>
          <a:prstGeom prst="rect">
            <a:avLst/>
          </a:prstGeom>
          <a:ln w="3175" cap="sq">
            <a:solidFill>
              <a:schemeClr val="bg1"/>
            </a:solidFill>
            <a:miter lim="800000"/>
          </a:ln>
          <a:effectLst/>
        </p:spPr>
      </p:pic>
      <p:pic>
        <p:nvPicPr>
          <p:cNvPr id="17" name="Picture 16">
            <a:extLst>
              <a:ext uri="{FF2B5EF4-FFF2-40B4-BE49-F238E27FC236}">
                <a16:creationId xmlns:a16="http://schemas.microsoft.com/office/drawing/2014/main" id="{6D28E444-5731-4894-8427-C44068666F0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76200" y="127000"/>
            <a:ext cx="1219200" cy="808736"/>
          </a:xfrm>
          <a:prstGeom prst="rect">
            <a:avLst/>
          </a:prstGeom>
          <a:ln w="3175" cap="sq">
            <a:solidFill>
              <a:schemeClr val="bg1"/>
            </a:solidFill>
            <a:miter lim="800000"/>
          </a:ln>
          <a:effectLst/>
        </p:spPr>
      </p:pic>
      <p:pic>
        <p:nvPicPr>
          <p:cNvPr id="18" name="Picture 17">
            <a:extLst>
              <a:ext uri="{FF2B5EF4-FFF2-40B4-BE49-F238E27FC236}">
                <a16:creationId xmlns:a16="http://schemas.microsoft.com/office/drawing/2014/main" id="{0DFD8CA4-44CB-4DB5-8F67-CE27D0E358F3}"/>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6200" y="3101715"/>
            <a:ext cx="1219200" cy="812800"/>
          </a:xfrm>
          <a:prstGeom prst="rect">
            <a:avLst/>
          </a:prstGeom>
          <a:ln w="3175" cap="sq">
            <a:solidFill>
              <a:schemeClr val="bg1"/>
            </a:solidFill>
            <a:miter lim="800000"/>
          </a:ln>
          <a:effectLst/>
        </p:spPr>
      </p:pic>
      <p:sp>
        <p:nvSpPr>
          <p:cNvPr id="2" name="Rectangle 1">
            <a:extLst>
              <a:ext uri="{FF2B5EF4-FFF2-40B4-BE49-F238E27FC236}">
                <a16:creationId xmlns:a16="http://schemas.microsoft.com/office/drawing/2014/main" id="{EA0C31D5-A307-4BF4-A58B-CE54085866F6}"/>
              </a:ext>
            </a:extLst>
          </p:cNvPr>
          <p:cNvSpPr/>
          <p:nvPr/>
        </p:nvSpPr>
        <p:spPr>
          <a:xfrm>
            <a:off x="8101475" y="6649746"/>
            <a:ext cx="3185237" cy="639599"/>
          </a:xfrm>
          <a:prstGeom prst="rect">
            <a:avLst/>
          </a:prstGeom>
        </p:spPr>
        <p:txBody>
          <a:bodyPr wrap="square" anchor="ctr">
            <a:spAutoFit/>
          </a:bodyPr>
          <a:lstStyle/>
          <a:p>
            <a:r>
              <a:rPr lang="en-US" sz="1422" b="1" dirty="0">
                <a:latin typeface="Cambria" panose="02040503050406030204" pitchFamily="18" charset="0"/>
              </a:rPr>
              <a:t>Carey </a:t>
            </a:r>
            <a:r>
              <a:rPr lang="en-US" sz="1422" b="1" dirty="0" err="1">
                <a:latin typeface="Cambria" panose="02040503050406030204" pitchFamily="18" charset="0"/>
              </a:rPr>
              <a:t>Budds</a:t>
            </a:r>
            <a:endParaRPr lang="en-US" sz="1422" b="1" dirty="0">
              <a:latin typeface="Cambria" panose="02040503050406030204" pitchFamily="18" charset="0"/>
            </a:endParaRPr>
          </a:p>
          <a:p>
            <a:r>
              <a:rPr lang="pt-BR" sz="1067" dirty="0">
                <a:latin typeface="Cambria" panose="02040503050406030204" pitchFamily="18" charset="0"/>
              </a:rPr>
              <a:t>843-475-1505</a:t>
            </a:r>
          </a:p>
          <a:p>
            <a:r>
              <a:rPr lang="pt-BR" sz="1067" dirty="0">
                <a:latin typeface="Cambria" panose="02040503050406030204" pitchFamily="18" charset="0"/>
              </a:rPr>
              <a:t>cdft73@aol.com</a:t>
            </a:r>
            <a:endParaRPr lang="en-US" sz="1067" dirty="0">
              <a:solidFill>
                <a:schemeClr val="accent1">
                  <a:lumMod val="75000"/>
                </a:schemeClr>
              </a:solidFill>
              <a:latin typeface="Cambria" panose="02040503050406030204" pitchFamily="18" charset="0"/>
            </a:endParaRPr>
          </a:p>
        </p:txBody>
      </p:sp>
      <p:sp>
        <p:nvSpPr>
          <p:cNvPr id="19" name="Rectangle 18">
            <a:extLst>
              <a:ext uri="{FF2B5EF4-FFF2-40B4-BE49-F238E27FC236}">
                <a16:creationId xmlns:a16="http://schemas.microsoft.com/office/drawing/2014/main" id="{38AD5FB0-4871-7F72-22FB-CBB5EF27B0B2}"/>
              </a:ext>
            </a:extLst>
          </p:cNvPr>
          <p:cNvSpPr/>
          <p:nvPr/>
        </p:nvSpPr>
        <p:spPr>
          <a:xfrm>
            <a:off x="203200" y="8242681"/>
            <a:ext cx="3185237" cy="639599"/>
          </a:xfrm>
          <a:prstGeom prst="rect">
            <a:avLst/>
          </a:prstGeom>
        </p:spPr>
        <p:txBody>
          <a:bodyPr wrap="square" anchor="ctr">
            <a:spAutoFit/>
          </a:bodyPr>
          <a:lstStyle/>
          <a:p>
            <a:r>
              <a:rPr lang="en-US" sz="1422" b="1" dirty="0">
                <a:latin typeface="Cambria" panose="02040503050406030204" pitchFamily="18" charset="0"/>
              </a:rPr>
              <a:t>Jerry Wise</a:t>
            </a:r>
          </a:p>
          <a:p>
            <a:r>
              <a:rPr lang="pt-BR" sz="1067" dirty="0">
                <a:latin typeface="Cambria" panose="02040503050406030204" pitchFamily="18" charset="0"/>
              </a:rPr>
              <a:t>843-442-7633</a:t>
            </a:r>
          </a:p>
          <a:p>
            <a:r>
              <a:rPr lang="pt-BR" sz="1067" dirty="0">
                <a:latin typeface="Cambria" panose="02040503050406030204" pitchFamily="18" charset="0"/>
              </a:rPr>
              <a:t>jerrywise03@gmail.com</a:t>
            </a:r>
          </a:p>
        </p:txBody>
      </p:sp>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394</TotalTime>
  <Words>379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60</cp:revision>
  <dcterms:created xsi:type="dcterms:W3CDTF">2006-08-16T00:00:00Z</dcterms:created>
  <dcterms:modified xsi:type="dcterms:W3CDTF">2022-08-02T17:23:58Z</dcterms:modified>
</cp:coreProperties>
</file>