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48" d="100"/>
          <a:sy n="48" d="100"/>
        </p:scale>
        <p:origin x="2568"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mailto:susanweeksdesign@gmail.com"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gif"/><Relationship Id="rId5" Type="http://schemas.openxmlformats.org/officeDocument/2006/relationships/image" Target="../media/image2.jpg"/><Relationship Id="rId10" Type="http://schemas.openxmlformats.org/officeDocument/2006/relationships/image" Target="../media/image7.jpeg"/><Relationship Id="rId4" Type="http://schemas.openxmlformats.org/officeDocument/2006/relationships/hyperlink" Target="http://www.agentownedrealty.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7392" y="711550"/>
            <a:ext cx="4990418" cy="3742813"/>
          </a:xfrm>
          <a:prstGeom prst="rect">
            <a:avLst/>
          </a:prstGeom>
          <a:ln>
            <a:noFill/>
          </a:ln>
          <a:effectLst>
            <a:softEdge rad="112500"/>
          </a:effectLst>
        </p:spPr>
      </p:pic>
      <p:sp>
        <p:nvSpPr>
          <p:cNvPr id="2" name="Title 1"/>
          <p:cNvSpPr>
            <a:spLocks noGrp="1"/>
          </p:cNvSpPr>
          <p:nvPr>
            <p:ph type="ctrTitle"/>
          </p:nvPr>
        </p:nvSpPr>
        <p:spPr>
          <a:xfrm>
            <a:off x="-8382000" y="0"/>
            <a:ext cx="7772400" cy="1287980"/>
          </a:xfrm>
        </p:spPr>
        <p:txBody>
          <a:bodyPr anchor="t">
            <a:noAutofit/>
          </a:bodyPr>
          <a:lstStyle/>
          <a:p>
            <a:r>
              <a:rPr lang="en-US" sz="2400" i="1" dirty="0" smtClean="0">
                <a:effectLst>
                  <a:outerShdw blurRad="50800" dist="38100" dir="5400000" algn="t" rotWithShape="0">
                    <a:prstClr val="black">
                      <a:alpha val="40000"/>
                    </a:prstClr>
                  </a:outerShdw>
                </a:effectLst>
                <a:latin typeface="Century Gothic" panose="020B0502020202020204" pitchFamily="34" charset="0"/>
              </a:rPr>
              <a:t>Amazing Lowcountry Home</a:t>
            </a:r>
            <a:br>
              <a:rPr lang="en-US" sz="2400" i="1" dirty="0" smtClean="0">
                <a:effectLst>
                  <a:outerShdw blurRad="50800" dist="38100" dir="5400000" algn="t" rotWithShape="0">
                    <a:prstClr val="black">
                      <a:alpha val="40000"/>
                    </a:prstClr>
                  </a:outerShdw>
                </a:effectLst>
                <a:latin typeface="Century Gothic" panose="020B0502020202020204" pitchFamily="34" charset="0"/>
              </a:rPr>
            </a:br>
            <a:r>
              <a:rPr lang="en-US" sz="1800" i="1" dirty="0" smtClean="0">
                <a:effectLst>
                  <a:outerShdw blurRad="50800" dist="38100" dir="5400000" algn="t" rotWithShape="0">
                    <a:prstClr val="black">
                      <a:alpha val="40000"/>
                    </a:prstClr>
                  </a:outerShdw>
                </a:effectLst>
                <a:latin typeface="Century Gothic" panose="020B0502020202020204" pitchFamily="34" charset="0"/>
              </a:rPr>
              <a:t>in Gated Country Club Community</a:t>
            </a:r>
            <a:r>
              <a:rPr lang="en-US" sz="1800" i="1"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t/>
            </a:r>
            <a:br>
              <a:rPr lang="en-US" sz="1800" i="1" dirty="0" smtClean="0">
                <a:solidFill>
                  <a:schemeClr val="bg1"/>
                </a:solidFill>
                <a:effectLst>
                  <a:outerShdw blurRad="50800" dist="38100" dir="5400000" algn="t" rotWithShape="0">
                    <a:prstClr val="black">
                      <a:alpha val="40000"/>
                    </a:prstClr>
                  </a:outerShdw>
                </a:effectLst>
                <a:latin typeface="Century Gothic" panose="020B0502020202020204" pitchFamily="34" charset="0"/>
              </a:rPr>
            </a:br>
            <a:r>
              <a:rPr lang="en-US" sz="1800" b="1" i="1" dirty="0" smtClean="0">
                <a:solidFill>
                  <a:srgbClr val="FFFF00"/>
                </a:solidFill>
                <a:effectLst>
                  <a:outerShdw blurRad="50800" dist="38100" dir="5400000" algn="t" rotWithShape="0">
                    <a:prstClr val="black">
                      <a:alpha val="40000"/>
                    </a:prstClr>
                  </a:outerShdw>
                </a:effectLst>
                <a:latin typeface="Century Gothic" panose="020B0502020202020204" pitchFamily="34" charset="0"/>
              </a:rPr>
              <a:t>JUST REDUCED!</a:t>
            </a:r>
            <a:endParaRPr lang="en-US" sz="1050" b="1" i="1" dirty="0">
              <a:solidFill>
                <a:srgbClr val="FFFF00"/>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10797" y="4326706"/>
            <a:ext cx="7779598" cy="3217094"/>
          </a:xfrm>
        </p:spPr>
        <p:txBody>
          <a:bodyPr anchor="ctr">
            <a:noAutofit/>
          </a:bodyPr>
          <a:lstStyle/>
          <a:p>
            <a:r>
              <a:rPr lang="en-US" sz="1100" dirty="0">
                <a:solidFill>
                  <a:schemeClr val="tx1"/>
                </a:solidFill>
                <a:latin typeface="Century Gothic" panose="020B0502020202020204" pitchFamily="34" charset="0"/>
              </a:rPr>
              <a:t>Lovely brick home in Coosaw Creek Country Club. TWO Master Bedrooms - one up, one down. Four of the five bedrooms has a dedicated </a:t>
            </a:r>
            <a:r>
              <a:rPr lang="en-US" sz="1100" dirty="0" err="1">
                <a:solidFill>
                  <a:schemeClr val="tx1"/>
                </a:solidFill>
                <a:latin typeface="Century Gothic" panose="020B0502020202020204" pitchFamily="34" charset="0"/>
              </a:rPr>
              <a:t>en</a:t>
            </a:r>
            <a:r>
              <a:rPr lang="en-US" sz="1100" dirty="0">
                <a:solidFill>
                  <a:schemeClr val="tx1"/>
                </a:solidFill>
                <a:latin typeface="Century Gothic" panose="020B0502020202020204" pitchFamily="34" charset="0"/>
              </a:rPr>
              <a:t> suite bathroom for privacy. Ground level is comprised of 2 bedrooms and a full bath. One BR is being used as an office (but HUGE walk-in closet) and the other leads out onto the large patio and deck area off the GORGEOUS CUSTOM POOL! The main floor level has the ~first~ Master BR and the second floor has two bedrooms and two baths...one of these bedrooms is super large (2nd Master BR)...both with </a:t>
            </a:r>
            <a:r>
              <a:rPr lang="en-US" sz="1100" dirty="0" err="1">
                <a:solidFill>
                  <a:schemeClr val="tx1"/>
                </a:solidFill>
                <a:latin typeface="Century Gothic" panose="020B0502020202020204" pitchFamily="34" charset="0"/>
              </a:rPr>
              <a:t>en</a:t>
            </a:r>
            <a:r>
              <a:rPr lang="en-US" sz="1100" dirty="0">
                <a:solidFill>
                  <a:schemeClr val="tx1"/>
                </a:solidFill>
                <a:latin typeface="Century Gothic" panose="020B0502020202020204" pitchFamily="34" charset="0"/>
              </a:rPr>
              <a:t> suite baths and super large walk-in closets. Walk into the Entry Foyer and notice the beautiful mouldings and detail....soaring ceiling with a chandelier that is amazing. The Formal Dining Room is to your right and Family Room with fireplace is straight ahead. This KITCHEN is absolutely the nicest in Coosaw! Two large islands and stainless appliances. 2 ovens</a:t>
            </a:r>
            <a:r>
              <a:rPr lang="en-US" sz="1100" dirty="0" smtClean="0">
                <a:solidFill>
                  <a:schemeClr val="tx1"/>
                </a:solidFill>
                <a:latin typeface="Century Gothic" panose="020B0502020202020204" pitchFamily="34" charset="0"/>
              </a:rPr>
              <a:t>...</a:t>
            </a:r>
            <a:r>
              <a:rPr lang="en-US" sz="1100" dirty="0">
                <a:solidFill>
                  <a:schemeClr val="tx1"/>
                </a:solidFill>
                <a:latin typeface="Century Gothic" panose="020B0502020202020204" pitchFamily="34" charset="0"/>
              </a:rPr>
              <a:t>Lovely granite countertops and stunning cabinetry - a cook's delight. Off the Kitchen area is a Gathering Room and the views of the golf course views of the 2nd hole are amazing from nearly every vantage point. This is Country Club living at it's best. Golf, your own personal resort with a POOL in the back yard and dining at the Country Club dining room when you don't want to cook dinner...even though this kitchen will beckon you to! The back of the house has a huge open deck off the Family Room that leads down to the patio and lounging area. The pool is surrounded by stone pavers. This pool was designed by the owners and is custom made to suit the lovely palm trees swaying in the breeze. Metal fence surrounds the yard in the back making this super child and pet friendly. GARAGES - can you say 4? This is the only available home in Coosaw with a 4-Bay garage. Plenty of room for your cars and toys and workspace for the handy man. </a:t>
            </a:r>
            <a:r>
              <a:rPr lang="en-US" sz="1100" dirty="0" smtClean="0">
                <a:solidFill>
                  <a:schemeClr val="tx1"/>
                </a:solidFill>
                <a:latin typeface="Century Gothic" panose="020B0502020202020204" pitchFamily="34" charset="0"/>
              </a:rPr>
              <a:t/>
            </a:r>
            <a:br>
              <a:rPr lang="en-US" sz="1100" dirty="0" smtClean="0">
                <a:solidFill>
                  <a:schemeClr val="tx1"/>
                </a:solidFill>
                <a:latin typeface="Century Gothic" panose="020B0502020202020204" pitchFamily="34" charset="0"/>
              </a:rPr>
            </a:br>
            <a:r>
              <a:rPr lang="en-US" sz="1100" b="1" i="1" dirty="0" smtClean="0">
                <a:solidFill>
                  <a:schemeClr val="tx1"/>
                </a:solidFill>
                <a:latin typeface="Century Gothic" panose="020B0502020202020204" pitchFamily="34" charset="0"/>
              </a:rPr>
              <a:t>Call </a:t>
            </a:r>
            <a:r>
              <a:rPr lang="en-US" sz="1100" b="1" i="1" dirty="0">
                <a:solidFill>
                  <a:schemeClr val="tx1"/>
                </a:solidFill>
                <a:latin typeface="Century Gothic" panose="020B0502020202020204" pitchFamily="34" charset="0"/>
              </a:rPr>
              <a:t>for an appointment today!</a:t>
            </a:r>
          </a:p>
        </p:txBody>
      </p:sp>
      <p:sp>
        <p:nvSpPr>
          <p:cNvPr id="13" name="Rectangle 12"/>
          <p:cNvSpPr/>
          <p:nvPr/>
        </p:nvSpPr>
        <p:spPr>
          <a:xfrm>
            <a:off x="2358601" y="8997554"/>
            <a:ext cx="3048000" cy="1015663"/>
          </a:xfrm>
          <a:prstGeom prst="rect">
            <a:avLst/>
          </a:prstGeom>
        </p:spPr>
        <p:txBody>
          <a:bodyPr wrap="square">
            <a:spAutoFit/>
          </a:bodyPr>
          <a:lstStyle/>
          <a:p>
            <a:pPr algn="ctr"/>
            <a:r>
              <a:rPr lang="en-US" sz="1800" dirty="0" smtClean="0">
                <a:latin typeface="Century Gothic" panose="020B0502020202020204" pitchFamily="34" charset="0"/>
              </a:rPr>
              <a:t>Susan Weeks</a:t>
            </a:r>
            <a:endParaRPr lang="en-US" sz="1400" b="1" dirty="0" smtClean="0">
              <a:latin typeface="Century Gothic" panose="020B0502020202020204" pitchFamily="34" charset="0"/>
            </a:endParaRPr>
          </a:p>
          <a:p>
            <a:pPr algn="ctr"/>
            <a:r>
              <a:rPr lang="en-US" sz="1400" dirty="0" smtClean="0">
                <a:latin typeface="Century Gothic" panose="020B0502020202020204" pitchFamily="34" charset="0"/>
              </a:rPr>
              <a:t>(843</a:t>
            </a:r>
            <a:r>
              <a:rPr lang="en-US" sz="1400" dirty="0">
                <a:latin typeface="Century Gothic" panose="020B0502020202020204" pitchFamily="34" charset="0"/>
              </a:rPr>
              <a:t>) </a:t>
            </a:r>
            <a:r>
              <a:rPr lang="en-US" sz="1400" dirty="0" smtClean="0">
                <a:latin typeface="Century Gothic" panose="020B0502020202020204" pitchFamily="34" charset="0"/>
              </a:rPr>
              <a:t>813-0495</a:t>
            </a:r>
          </a:p>
          <a:p>
            <a:pPr algn="ctr"/>
            <a:r>
              <a:rPr lang="en-US" sz="1400" dirty="0" smtClean="0">
                <a:latin typeface="Century Gothic" panose="020B0502020202020204" pitchFamily="34" charset="0"/>
                <a:hlinkClick r:id="rId3"/>
              </a:rPr>
              <a:t>susanweeksdesign@gmail.com</a:t>
            </a:r>
            <a:r>
              <a:rPr lang="en-US" sz="1400" dirty="0" smtClean="0">
                <a:latin typeface="Century Gothic" panose="020B0502020202020204" pitchFamily="34" charset="0"/>
              </a:rPr>
              <a:t> </a:t>
            </a:r>
            <a:endParaRPr lang="en-US" sz="1400" dirty="0">
              <a:latin typeface="Century Gothic" panose="020B0502020202020204" pitchFamily="34" charset="0"/>
            </a:endParaRPr>
          </a:p>
          <a:p>
            <a:pPr algn="ctr"/>
            <a:r>
              <a:rPr lang="en-US" sz="1400" dirty="0" smtClean="0">
                <a:latin typeface="Century Gothic" panose="020B0502020202020204" pitchFamily="34" charset="0"/>
                <a:hlinkClick r:id="rId4"/>
              </a:rPr>
              <a:t>www.agentownedrealty.com</a:t>
            </a:r>
            <a:r>
              <a:rPr lang="en-US" sz="1400" dirty="0" smtClean="0">
                <a:latin typeface="Century Gothic" panose="020B0502020202020204" pitchFamily="34" charset="0"/>
              </a:rPr>
              <a:t> </a:t>
            </a:r>
            <a:endParaRPr lang="en-US" sz="1400" dirty="0">
              <a:latin typeface="Century Gothic" panose="020B0502020202020204" pitchFamily="34" charset="0"/>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934200" y="8997554"/>
            <a:ext cx="761593" cy="1000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11174" y="8973846"/>
            <a:ext cx="1482271" cy="6511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629" y="9624948"/>
            <a:ext cx="1897363" cy="461665"/>
          </a:xfrm>
          <a:prstGeom prst="rect">
            <a:avLst/>
          </a:prstGeom>
        </p:spPr>
        <p:txBody>
          <a:bodyPr wrap="square">
            <a:spAutoFit/>
          </a:bodyPr>
          <a:lstStyle/>
          <a:p>
            <a:pPr algn="ctr"/>
            <a:r>
              <a:rPr lang="en-US" sz="800" dirty="0" smtClean="0">
                <a:latin typeface="Century Gothic" panose="020B0502020202020204" pitchFamily="34" charset="0"/>
              </a:rPr>
              <a:t>AgentOwned </a:t>
            </a:r>
            <a:r>
              <a:rPr lang="en-US" sz="800" dirty="0">
                <a:latin typeface="Century Gothic" panose="020B0502020202020204" pitchFamily="34" charset="0"/>
              </a:rPr>
              <a:t>Charleston </a:t>
            </a:r>
            <a:r>
              <a:rPr lang="en-US" sz="800" dirty="0" smtClean="0">
                <a:latin typeface="Century Gothic" panose="020B0502020202020204" pitchFamily="34" charset="0"/>
              </a:rPr>
              <a:t>Group</a:t>
            </a:r>
            <a:endParaRPr lang="en-US" sz="800" dirty="0">
              <a:latin typeface="Century Gothic" panose="020B0502020202020204" pitchFamily="34" charset="0"/>
            </a:endParaRPr>
          </a:p>
          <a:p>
            <a:pPr algn="ctr"/>
            <a:r>
              <a:rPr lang="en-US" sz="800" dirty="0">
                <a:latin typeface="Century Gothic" panose="020B0502020202020204" pitchFamily="34" charset="0"/>
              </a:rPr>
              <a:t>902 Savannah Hwy</a:t>
            </a:r>
          </a:p>
          <a:p>
            <a:pPr algn="ctr"/>
            <a:r>
              <a:rPr lang="en-US" sz="800" dirty="0">
                <a:latin typeface="Century Gothic" panose="020B0502020202020204" pitchFamily="34" charset="0"/>
              </a:rPr>
              <a:t>Charleston, SC 29407-7802</a:t>
            </a:r>
          </a:p>
        </p:txBody>
      </p:sp>
      <p:grpSp>
        <p:nvGrpSpPr>
          <p:cNvPr id="12" name="Group 11"/>
          <p:cNvGrpSpPr/>
          <p:nvPr/>
        </p:nvGrpSpPr>
        <p:grpSpPr>
          <a:xfrm>
            <a:off x="159688" y="7620000"/>
            <a:ext cx="7445826" cy="1240970"/>
            <a:chOff x="163287" y="10060525"/>
            <a:chExt cx="7445826" cy="1217074"/>
          </a:xfrm>
        </p:grpSpPr>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024087" y="10060525"/>
              <a:ext cx="1654626" cy="1217074"/>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3287" y="10060525"/>
              <a:ext cx="1654626" cy="1217074"/>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54487" y="10060525"/>
              <a:ext cx="1654626" cy="1217074"/>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93687" y="10060525"/>
              <a:ext cx="1654626" cy="1217074"/>
            </a:xfrm>
            <a:prstGeom prst="rect">
              <a:avLst/>
            </a:prstGeom>
            <a:ln>
              <a:noFill/>
            </a:ln>
            <a:effectLst>
              <a:outerShdw blurRad="190500" algn="tl" rotWithShape="0">
                <a:srgbClr val="000000">
                  <a:alpha val="70000"/>
                </a:srgbClr>
              </a:outerShdw>
            </a:effectLst>
          </p:spPr>
        </p:pic>
      </p:grpSp>
      <p:sp>
        <p:nvSpPr>
          <p:cNvPr id="5" name="Rectangle 4"/>
          <p:cNvSpPr/>
          <p:nvPr/>
        </p:nvSpPr>
        <p:spPr>
          <a:xfrm>
            <a:off x="-3599" y="3594221"/>
            <a:ext cx="7772400" cy="761747"/>
          </a:xfrm>
          <a:prstGeom prst="rect">
            <a:avLst/>
          </a:prstGeom>
        </p:spPr>
        <p:txBody>
          <a:bodyPr wrap="square">
            <a:spAutoFit/>
          </a:bodyPr>
          <a:lstStyle/>
          <a:p>
            <a:pPr algn="ctr">
              <a:lnSpc>
                <a:spcPct val="150000"/>
              </a:lnSpc>
            </a:pPr>
            <a:r>
              <a:rPr lang="en-US" sz="1800" b="1" dirty="0">
                <a:solidFill>
                  <a:schemeClr val="tx2"/>
                </a:solidFill>
                <a:effectLst>
                  <a:outerShdw blurRad="50800" dist="38100" dir="5400000" algn="t" rotWithShape="0">
                    <a:prstClr val="black">
                      <a:alpha val="40000"/>
                    </a:prstClr>
                  </a:outerShdw>
                </a:effectLst>
                <a:latin typeface="Century Gothic" panose="020B0502020202020204" pitchFamily="34" charset="0"/>
              </a:rPr>
              <a:t>4209 Buck Creek </a:t>
            </a:r>
            <a:r>
              <a:rPr lang="en-US" sz="1800" b="1" dirty="0" smtClean="0">
                <a:solidFill>
                  <a:schemeClr val="tx2"/>
                </a:solidFill>
                <a:effectLst>
                  <a:outerShdw blurRad="50800" dist="38100" dir="5400000" algn="t" rotWithShape="0">
                    <a:prstClr val="black">
                      <a:alpha val="40000"/>
                    </a:prstClr>
                  </a:outerShdw>
                </a:effectLst>
                <a:latin typeface="Century Gothic" panose="020B0502020202020204" pitchFamily="34" charset="0"/>
              </a:rPr>
              <a:t>Court</a:t>
            </a:r>
          </a:p>
          <a:p>
            <a:pPr algn="ctr">
              <a:lnSpc>
                <a:spcPct val="150000"/>
              </a:lnSpc>
            </a:pPr>
            <a:r>
              <a:rPr lang="en-US" sz="1100" b="1" dirty="0" smtClean="0">
                <a:solidFill>
                  <a:schemeClr val="tx2"/>
                </a:solidFill>
                <a:effectLst>
                  <a:outerShdw blurRad="50800" dist="38100" dir="5400000" algn="t" rotWithShape="0">
                    <a:prstClr val="black">
                      <a:alpha val="40000"/>
                    </a:prstClr>
                  </a:outerShdw>
                </a:effectLst>
                <a:latin typeface="Century Gothic" panose="020B0502020202020204" pitchFamily="34" charset="0"/>
              </a:rPr>
              <a:t>North Charleston | Coosaw </a:t>
            </a:r>
            <a:r>
              <a:rPr lang="en-US" sz="1100" b="1" dirty="0">
                <a:solidFill>
                  <a:schemeClr val="tx2"/>
                </a:solidFill>
                <a:effectLst>
                  <a:outerShdw blurRad="50800" dist="38100" dir="5400000" algn="t" rotWithShape="0">
                    <a:prstClr val="black">
                      <a:alpha val="40000"/>
                    </a:prstClr>
                  </a:outerShdw>
                </a:effectLst>
                <a:latin typeface="Century Gothic" panose="020B0502020202020204" pitchFamily="34" charset="0"/>
              </a:rPr>
              <a:t>Creek </a:t>
            </a:r>
            <a:r>
              <a:rPr lang="en-US" sz="1100" b="1" dirty="0" smtClean="0">
                <a:solidFill>
                  <a:schemeClr val="tx2"/>
                </a:solidFill>
                <a:effectLst>
                  <a:outerShdw blurRad="50800" dist="38100" dir="5400000" algn="t" rotWithShape="0">
                    <a:prstClr val="black">
                      <a:alpha val="40000"/>
                    </a:prstClr>
                  </a:outerShdw>
                </a:effectLst>
                <a:latin typeface="Century Gothic" panose="020B0502020202020204" pitchFamily="34" charset="0"/>
              </a:rPr>
              <a:t>CC | MLS</a:t>
            </a:r>
            <a:r>
              <a:rPr lang="en-US" sz="1100" b="1" dirty="0">
                <a:solidFill>
                  <a:schemeClr val="tx2"/>
                </a:solidFill>
                <a:effectLst>
                  <a:outerShdw blurRad="50800" dist="38100" dir="5400000" algn="t" rotWithShape="0">
                    <a:prstClr val="black">
                      <a:alpha val="40000"/>
                    </a:prstClr>
                  </a:outerShdw>
                </a:effectLst>
                <a:latin typeface="Century Gothic" panose="020B0502020202020204" pitchFamily="34" charset="0"/>
              </a:rPr>
              <a:t># </a:t>
            </a:r>
            <a:r>
              <a:rPr lang="en-US" sz="1100" b="1" dirty="0" smtClean="0">
                <a:solidFill>
                  <a:schemeClr val="tx2"/>
                </a:solidFill>
                <a:effectLst>
                  <a:outerShdw blurRad="50800" dist="38100" dir="5400000" algn="t" rotWithShape="0">
                    <a:prstClr val="black">
                      <a:alpha val="40000"/>
                    </a:prstClr>
                  </a:outerShdw>
                </a:effectLst>
                <a:latin typeface="Century Gothic" panose="020B0502020202020204" pitchFamily="34" charset="0"/>
              </a:rPr>
              <a:t>15009349 | </a:t>
            </a:r>
            <a:r>
              <a:rPr lang="en-US" sz="1100" b="1" smtClean="0">
                <a:solidFill>
                  <a:schemeClr val="tx2"/>
                </a:solidFill>
                <a:effectLst>
                  <a:outerShdw blurRad="50800" dist="38100" dir="5400000" algn="t" rotWithShape="0">
                    <a:prstClr val="black">
                      <a:alpha val="40000"/>
                    </a:prstClr>
                  </a:outerShdw>
                </a:effectLst>
                <a:latin typeface="Century Gothic" panose="020B0502020202020204" pitchFamily="34" charset="0"/>
              </a:rPr>
              <a:t>$</a:t>
            </a:r>
            <a:r>
              <a:rPr lang="en-US" sz="1100" b="1" smtClean="0">
                <a:solidFill>
                  <a:schemeClr val="tx2"/>
                </a:solidFill>
                <a:effectLst>
                  <a:outerShdw blurRad="50800" dist="38100" dir="5400000" algn="t" rotWithShape="0">
                    <a:prstClr val="black">
                      <a:alpha val="40000"/>
                    </a:prstClr>
                  </a:outerShdw>
                </a:effectLst>
                <a:latin typeface="Century Gothic" panose="020B0502020202020204" pitchFamily="34" charset="0"/>
              </a:rPr>
              <a:t>689,000</a:t>
            </a:r>
            <a:endParaRPr lang="en-US" sz="1100" b="1" dirty="0">
              <a:solidFill>
                <a:schemeClr val="tx2"/>
              </a:solidFill>
              <a:effectLst>
                <a:outerShdw blurRad="50800" dist="38100" dir="5400000" algn="t" rotWithShape="0">
                  <a:prstClr val="black">
                    <a:alpha val="40000"/>
                  </a:prstClr>
                </a:outerShdw>
              </a:effectLst>
              <a:latin typeface="Century Gothic" panose="020B0502020202020204" pitchFamily="34" charset="0"/>
            </a:endParaRPr>
          </a:p>
        </p:txBody>
      </p:sp>
      <p:sp>
        <p:nvSpPr>
          <p:cNvPr id="10" name="Rectangle 9"/>
          <p:cNvSpPr/>
          <p:nvPr/>
        </p:nvSpPr>
        <p:spPr>
          <a:xfrm>
            <a:off x="73009" y="0"/>
            <a:ext cx="7619184" cy="830997"/>
          </a:xfrm>
          <a:prstGeom prst="rect">
            <a:avLst/>
          </a:prstGeom>
        </p:spPr>
        <p:txBody>
          <a:bodyPr wrap="square">
            <a:spAutoFit/>
          </a:bodyPr>
          <a:lstStyle/>
          <a:p>
            <a:pPr algn="ctr"/>
            <a:r>
              <a:rPr lang="en-US" sz="2800" b="1" i="1" dirty="0">
                <a:solidFill>
                  <a:srgbClr val="FFFF00"/>
                </a:solidFill>
                <a:effectLst>
                  <a:outerShdw blurRad="50800" dist="38100" dir="5400000" algn="t" rotWithShape="0">
                    <a:prstClr val="black">
                      <a:alpha val="40000"/>
                    </a:prstClr>
                  </a:outerShdw>
                </a:effectLst>
                <a:latin typeface="Century Gothic" panose="020B0502020202020204" pitchFamily="34" charset="0"/>
              </a:rPr>
              <a:t>$5,000 Buyer's Agent </a:t>
            </a:r>
            <a:r>
              <a:rPr lang="en-US" sz="2800" b="1" i="1" dirty="0" smtClean="0">
                <a:solidFill>
                  <a:srgbClr val="FFFF00"/>
                </a:solidFill>
                <a:effectLst>
                  <a:outerShdw blurRad="50800" dist="38100" dir="5400000" algn="t" rotWithShape="0">
                    <a:prstClr val="black">
                      <a:alpha val="40000"/>
                    </a:prstClr>
                  </a:outerShdw>
                </a:effectLst>
                <a:latin typeface="Century Gothic" panose="020B0502020202020204" pitchFamily="34" charset="0"/>
              </a:rPr>
              <a:t>Bonus </a:t>
            </a:r>
            <a:r>
              <a:rPr lang="en-US" sz="2800" b="1" i="1" dirty="0">
                <a:solidFill>
                  <a:srgbClr val="FFFF00"/>
                </a:solidFill>
                <a:effectLst>
                  <a:outerShdw blurRad="50800" dist="38100" dir="5400000" algn="t" rotWithShape="0">
                    <a:prstClr val="black">
                      <a:alpha val="40000"/>
                    </a:prstClr>
                  </a:outerShdw>
                </a:effectLst>
                <a:latin typeface="Century Gothic" panose="020B0502020202020204" pitchFamily="34" charset="0"/>
              </a:rPr>
              <a:t>at </a:t>
            </a:r>
            <a:r>
              <a:rPr lang="en-US" sz="2800" b="1" i="1" dirty="0" smtClean="0">
                <a:solidFill>
                  <a:srgbClr val="FFFF00"/>
                </a:solidFill>
                <a:effectLst>
                  <a:outerShdw blurRad="50800" dist="38100" dir="5400000" algn="t" rotWithShape="0">
                    <a:prstClr val="black">
                      <a:alpha val="40000"/>
                    </a:prstClr>
                  </a:outerShdw>
                </a:effectLst>
                <a:latin typeface="Century Gothic" panose="020B0502020202020204" pitchFamily="34" charset="0"/>
              </a:rPr>
              <a:t>Closing!</a:t>
            </a:r>
          </a:p>
          <a:p>
            <a:pPr algn="ctr"/>
            <a:r>
              <a:rPr lang="en-US" dirty="0">
                <a:solidFill>
                  <a:srgbClr val="FFFF00"/>
                </a:solidFill>
                <a:latin typeface="Century Gothic" panose="020B0502020202020204" pitchFamily="34" charset="0"/>
              </a:rPr>
              <a:t>For ratified contract by August 15, 2015</a:t>
            </a:r>
          </a:p>
        </p:txBody>
      </p:sp>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1363</TotalTime>
  <Words>425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Amazing Lowcountry Home in Gated Country Club Community JUST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21</cp:revision>
  <dcterms:created xsi:type="dcterms:W3CDTF">2006-08-16T00:00:00Z</dcterms:created>
  <dcterms:modified xsi:type="dcterms:W3CDTF">2015-07-13T17:29:20Z</dcterms:modified>
</cp:coreProperties>
</file>