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2244" y="8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6/25/2020</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microsoft.com/office/2007/relationships/hdphoto" Target="../media/hdphoto1.wdp"/><Relationship Id="rId7"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5000"/>
            <a:lum/>
            <a:extLst>
              <a:ext uri="{BEBA8EAE-BF5A-486C-A8C5-ECC9F3942E4B}">
                <a14:imgProps xmlns:a14="http://schemas.microsoft.com/office/drawing/2010/main">
                  <a14:imgLayer r:embed="rId3">
                    <a14:imgEffect>
                      <a14:artisticBlur/>
                    </a14:imgEffect>
                  </a14:imgLayer>
                </a14:imgProps>
              </a:ext>
            </a:extLst>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3928" y="-1"/>
            <a:ext cx="7047345" cy="773085"/>
          </a:xfrm>
        </p:spPr>
        <p:txBody>
          <a:bodyPr>
            <a:noAutofit/>
          </a:bodyPr>
          <a:lstStyle/>
          <a:p>
            <a:r>
              <a:rPr lang="en-US" sz="2364" b="1" dirty="0">
                <a:ln w="3175">
                  <a:noFill/>
                </a:ln>
                <a:effectLst>
                  <a:outerShdw blurRad="38100" dist="25400" dir="2700000" algn="tl" rotWithShape="0">
                    <a:prstClr val="black">
                      <a:alpha val="75000"/>
                    </a:prstClr>
                  </a:outerShdw>
                </a:effectLst>
                <a:latin typeface="Goudy Old Style" panose="02020502050305020303" pitchFamily="18" charset="0"/>
              </a:rPr>
              <a:t>Price Improvement!</a:t>
            </a:r>
            <a:br>
              <a:rPr lang="en-US" sz="2364" b="1" dirty="0">
                <a:ln w="3175">
                  <a:noFill/>
                </a:ln>
                <a:effectLst>
                  <a:outerShdw blurRad="38100" dist="25400" dir="2700000" algn="tl" rotWithShape="0">
                    <a:prstClr val="black">
                      <a:alpha val="75000"/>
                    </a:prstClr>
                  </a:outerShdw>
                </a:effectLst>
                <a:latin typeface="Goudy Old Style" panose="02020502050305020303" pitchFamily="18" charset="0"/>
              </a:rPr>
            </a:br>
            <a:r>
              <a:rPr lang="en-US" sz="1818" b="1" i="1" dirty="0">
                <a:ln w="3175">
                  <a:noFill/>
                </a:ln>
                <a:solidFill>
                  <a:schemeClr val="tx1">
                    <a:lumMod val="95000"/>
                  </a:schemeClr>
                </a:solidFill>
                <a:effectLst>
                  <a:outerShdw blurRad="38100" dist="25400" dir="2700000" algn="tl" rotWithShape="0">
                    <a:prstClr val="black">
                      <a:alpha val="75000"/>
                    </a:prstClr>
                  </a:outerShdw>
                </a:effectLst>
                <a:latin typeface="Goudy Old Style" panose="02020502050305020303" pitchFamily="18" charset="0"/>
              </a:rPr>
              <a:t>Motivated Seller in Beresford Commons</a:t>
            </a:r>
          </a:p>
        </p:txBody>
      </p:sp>
      <p:sp>
        <p:nvSpPr>
          <p:cNvPr id="3" name="Subtitle 2"/>
          <p:cNvSpPr>
            <a:spLocks noGrp="1"/>
          </p:cNvSpPr>
          <p:nvPr>
            <p:ph type="subTitle" idx="1"/>
          </p:nvPr>
        </p:nvSpPr>
        <p:spPr>
          <a:xfrm>
            <a:off x="282994" y="5181600"/>
            <a:ext cx="6759938" cy="2839945"/>
          </a:xfrm>
        </p:spPr>
        <p:txBody>
          <a:bodyPr anchor="ctr">
            <a:noAutofit/>
          </a:bodyPr>
          <a:lstStyle/>
          <a:p>
            <a:r>
              <a:rPr lang="en-US" sz="1636" b="1" dirty="0">
                <a:solidFill>
                  <a:schemeClr val="tx1"/>
                </a:solidFill>
                <a:effectLst>
                  <a:outerShdw blurRad="38100" dist="38100" dir="2700000" algn="tl">
                    <a:srgbClr val="000000">
                      <a:alpha val="43137"/>
                    </a:srgbClr>
                  </a:outerShdw>
                </a:effectLst>
                <a:latin typeface="Goudy Old Style" panose="02020502050305020303" pitchFamily="18" charset="0"/>
              </a:rPr>
              <a:t>Welcome home to 420 Doane! Charming, second owner townhouse invites you home upon entering. Custom bookcases create a welcoming foyer &amp; focal shelves in the family and dining room. Delightful screened porch off rear kitchen provides the perfect spot for your morning coffee or evening cocktail, overlooking the wooded wetlands. The dual, vaulted-ceiling master suites are complete with their own walk-in closets, linen closets, and full bathrooms. This townhouse has plenty of storage space with an upstairs hall closet, large closet under the staircase, and off patio storage. There is also a dedicated laundry room across from the 1st floor powder room and kitchen pantry. Charming features and those little extra amenities are what sets this townhouse apart from the rest!</a:t>
            </a:r>
          </a:p>
        </p:txBody>
      </p:sp>
      <p:sp>
        <p:nvSpPr>
          <p:cNvPr id="17" name="Rectangle 16"/>
          <p:cNvSpPr/>
          <p:nvPr/>
        </p:nvSpPr>
        <p:spPr>
          <a:xfrm>
            <a:off x="124691" y="8525497"/>
            <a:ext cx="7065818" cy="595932"/>
          </a:xfrm>
          <a:prstGeom prst="rect">
            <a:avLst/>
          </a:prstGeom>
        </p:spPr>
        <p:txBody>
          <a:bodyPr wrap="square">
            <a:spAutoFit/>
          </a:bodyPr>
          <a:lstStyle/>
          <a:p>
            <a:pPr algn="r"/>
            <a:r>
              <a:rPr lang="en-US" sz="1091" b="1" dirty="0">
                <a:solidFill>
                  <a:schemeClr val="bg1"/>
                </a:solidFill>
                <a:latin typeface="Baskerville Old Face" panose="02020602080505020303" pitchFamily="18" charset="0"/>
              </a:rPr>
              <a:t>Marthe Teixeira</a:t>
            </a:r>
            <a:br>
              <a:rPr lang="en-US" sz="1091" b="1" dirty="0">
                <a:solidFill>
                  <a:schemeClr val="bg1"/>
                </a:solidFill>
                <a:latin typeface="Baskerville Old Face" panose="02020602080505020303" pitchFamily="18" charset="0"/>
              </a:rPr>
            </a:br>
            <a:r>
              <a:rPr lang="en-US" sz="1091" dirty="0">
                <a:solidFill>
                  <a:schemeClr val="bg1"/>
                </a:solidFill>
                <a:latin typeface="Baskerville Old Face" panose="02020602080505020303" pitchFamily="18" charset="0"/>
              </a:rPr>
              <a:t>(917) 325-8033</a:t>
            </a:r>
          </a:p>
          <a:p>
            <a:pPr algn="r"/>
            <a:r>
              <a:rPr lang="en-US" sz="1091">
                <a:solidFill>
                  <a:schemeClr val="bg1"/>
                </a:solidFill>
                <a:latin typeface="Baskerville Old Face" panose="02020602080505020303" pitchFamily="18" charset="0"/>
              </a:rPr>
              <a:t>marthe@agentownedrealty.com</a:t>
            </a:r>
            <a:endParaRPr lang="en-US" sz="909" dirty="0">
              <a:solidFill>
                <a:schemeClr val="bg1"/>
              </a:solidFill>
              <a:latin typeface="Baskerville Old Face" panose="02020602080505020303" pitchFamily="18" charset="0"/>
            </a:endParaRPr>
          </a:p>
        </p:txBody>
      </p:sp>
      <p:pic>
        <p:nvPicPr>
          <p:cNvPr id="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127125" y="8576382"/>
            <a:ext cx="1060950" cy="48580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24692" y="8588453"/>
            <a:ext cx="1662545" cy="469937"/>
          </a:xfrm>
          <a:prstGeom prst="rect">
            <a:avLst/>
          </a:prstGeom>
        </p:spPr>
        <p:txBody>
          <a:bodyPr wrap="square">
            <a:spAutoFit/>
          </a:bodyPr>
          <a:lstStyle/>
          <a:p>
            <a:r>
              <a:rPr lang="en-US" sz="818" dirty="0">
                <a:solidFill>
                  <a:schemeClr val="bg1"/>
                </a:solidFill>
                <a:latin typeface="Baskerville Old Face" panose="02020602080505020303" pitchFamily="18" charset="0"/>
              </a:rPr>
              <a:t>AgentOwned Preferred Group</a:t>
            </a:r>
          </a:p>
          <a:p>
            <a:r>
              <a:rPr lang="en-US" sz="818" dirty="0">
                <a:solidFill>
                  <a:schemeClr val="bg1"/>
                </a:solidFill>
                <a:latin typeface="Baskerville Old Face" panose="02020602080505020303" pitchFamily="18" charset="0"/>
              </a:rPr>
              <a:t>824 Johnnie Dodds Blvd</a:t>
            </a:r>
          </a:p>
          <a:p>
            <a:r>
              <a:rPr lang="en-US" sz="818" dirty="0">
                <a:solidFill>
                  <a:schemeClr val="bg1"/>
                </a:solidFill>
                <a:latin typeface="Baskerville Old Face" panose="02020602080505020303" pitchFamily="18" charset="0"/>
              </a:rPr>
              <a:t>Mt Pleasant, SC 29464</a:t>
            </a:r>
          </a:p>
        </p:txBody>
      </p:sp>
      <p:sp>
        <p:nvSpPr>
          <p:cNvPr id="16" name="Rectangle 15"/>
          <p:cNvSpPr/>
          <p:nvPr/>
        </p:nvSpPr>
        <p:spPr>
          <a:xfrm>
            <a:off x="2953168" y="2131604"/>
            <a:ext cx="4209632" cy="987450"/>
          </a:xfrm>
          <a:prstGeom prst="rect">
            <a:avLst/>
          </a:prstGeom>
          <a:noFill/>
          <a:ln>
            <a:noFill/>
          </a:ln>
        </p:spPr>
        <p:txBody>
          <a:bodyPr wrap="square" anchor="b">
            <a:spAutoFit/>
          </a:bodyPr>
          <a:lstStyle/>
          <a:p>
            <a:pPr algn="ctr"/>
            <a:r>
              <a:rPr lang="en-US" sz="2545" b="1" dirty="0">
                <a:effectLst>
                  <a:outerShdw blurRad="38100" dist="38100" dir="2700000" algn="tl">
                    <a:srgbClr val="000000">
                      <a:alpha val="43137"/>
                    </a:srgbClr>
                  </a:outerShdw>
                </a:effectLst>
                <a:latin typeface="Goudy Old Style" panose="02020502050305020303" pitchFamily="18" charset="0"/>
              </a:rPr>
              <a:t>420 Doane Way</a:t>
            </a:r>
          </a:p>
          <a:p>
            <a:pPr algn="ctr"/>
            <a:r>
              <a:rPr lang="en-US" sz="1636" dirty="0">
                <a:effectLst>
                  <a:outerShdw blurRad="38100" dist="38100" dir="2700000" algn="tl">
                    <a:srgbClr val="000000">
                      <a:alpha val="43137"/>
                    </a:srgbClr>
                  </a:outerShdw>
                </a:effectLst>
                <a:latin typeface="Goudy Old Style" panose="02020502050305020303" pitchFamily="18" charset="0"/>
              </a:rPr>
              <a:t>Beresford Commons | Wando, SC 29492</a:t>
            </a:r>
          </a:p>
          <a:p>
            <a:pPr algn="ctr"/>
            <a:r>
              <a:rPr lang="en-US" sz="1636" dirty="0">
                <a:effectLst>
                  <a:outerShdw blurRad="38100" dist="38100" dir="2700000" algn="tl">
                    <a:srgbClr val="000000">
                      <a:alpha val="43137"/>
                    </a:srgbClr>
                  </a:outerShdw>
                </a:effectLst>
                <a:latin typeface="Goudy Old Style" panose="02020502050305020303" pitchFamily="18" charset="0"/>
              </a:rPr>
              <a:t>MLS# 20015594 | $189,900</a:t>
            </a:r>
          </a:p>
        </p:txBody>
      </p:sp>
      <p:grpSp>
        <p:nvGrpSpPr>
          <p:cNvPr id="6" name="Group 5">
            <a:extLst>
              <a:ext uri="{FF2B5EF4-FFF2-40B4-BE49-F238E27FC236}">
                <a16:creationId xmlns:a16="http://schemas.microsoft.com/office/drawing/2014/main" id="{2E358835-3FBD-4231-A666-00CD99D76D01}"/>
              </a:ext>
            </a:extLst>
          </p:cNvPr>
          <p:cNvGrpSpPr/>
          <p:nvPr/>
        </p:nvGrpSpPr>
        <p:grpSpPr>
          <a:xfrm>
            <a:off x="152400" y="1070706"/>
            <a:ext cx="7010400" cy="3120294"/>
            <a:chOff x="152400" y="831850"/>
            <a:chExt cx="7010400" cy="3120294"/>
          </a:xfrm>
        </p:grpSpPr>
        <p:pic>
          <p:nvPicPr>
            <p:cNvPr id="11" name="Picture 10"/>
            <p:cNvPicPr>
              <a:picLocks/>
            </p:cNvPicPr>
            <p:nvPr/>
          </p:nvPicPr>
          <p:blipFill>
            <a:blip r:embed="rId5" cstate="print">
              <a:extLst>
                <a:ext uri="{28A0092B-C50C-407E-A947-70E740481C1C}">
                  <a14:useLocalDpi xmlns:a14="http://schemas.microsoft.com/office/drawing/2010/main" val="0"/>
                </a:ext>
              </a:extLst>
            </a:blip>
            <a:srcRect/>
            <a:stretch/>
          </p:blipFill>
          <p:spPr>
            <a:xfrm>
              <a:off x="2953168" y="832427"/>
              <a:ext cx="1246909" cy="831273"/>
            </a:xfrm>
            <a:prstGeom prst="rect">
              <a:avLst/>
            </a:prstGeom>
            <a:ln>
              <a:noFill/>
            </a:ln>
            <a:effectLst>
              <a:outerShdw blurRad="63500" sx="102000" sy="102000" algn="ctr" rotWithShape="0">
                <a:prstClr val="black">
                  <a:alpha val="40000"/>
                </a:prstClr>
              </a:outerShdw>
            </a:effectLst>
          </p:spPr>
        </p:pic>
        <p:pic>
          <p:nvPicPr>
            <p:cNvPr id="13" name="Picture 12"/>
            <p:cNvPicPr>
              <a:picLocks/>
            </p:cNvPicPr>
            <p:nvPr/>
          </p:nvPicPr>
          <p:blipFill>
            <a:blip r:embed="rId6" cstate="print">
              <a:extLst>
                <a:ext uri="{28A0092B-C50C-407E-A947-70E740481C1C}">
                  <a14:useLocalDpi xmlns:a14="http://schemas.microsoft.com/office/drawing/2010/main" val="0"/>
                </a:ext>
              </a:extLst>
            </a:blip>
            <a:srcRect/>
            <a:stretch/>
          </p:blipFill>
          <p:spPr>
            <a:xfrm>
              <a:off x="5915891" y="841438"/>
              <a:ext cx="1246909" cy="831273"/>
            </a:xfrm>
            <a:prstGeom prst="rect">
              <a:avLst/>
            </a:prstGeom>
            <a:ln>
              <a:noFill/>
            </a:ln>
            <a:effectLst>
              <a:outerShdw blurRad="63500" sx="102000" sy="102000" algn="ctr" rotWithShape="0">
                <a:prstClr val="black">
                  <a:alpha val="40000"/>
                </a:prstClr>
              </a:outerShdw>
            </a:effectLst>
          </p:spPr>
        </p:pic>
        <p:pic>
          <p:nvPicPr>
            <p:cNvPr id="19" name="Picture 18"/>
            <p:cNvPicPr>
              <a:picLocks/>
            </p:cNvPicPr>
            <p:nvPr/>
          </p:nvPicPr>
          <p:blipFill>
            <a:blip r:embed="rId7" cstate="print">
              <a:extLst>
                <a:ext uri="{28A0092B-C50C-407E-A947-70E740481C1C}">
                  <a14:useLocalDpi xmlns:a14="http://schemas.microsoft.com/office/drawing/2010/main" val="0"/>
                </a:ext>
              </a:extLst>
            </a:blip>
            <a:srcRect/>
            <a:stretch/>
          </p:blipFill>
          <p:spPr>
            <a:xfrm>
              <a:off x="2953168" y="3120871"/>
              <a:ext cx="1246909" cy="831273"/>
            </a:xfrm>
            <a:prstGeom prst="rect">
              <a:avLst/>
            </a:prstGeom>
            <a:ln>
              <a:noFill/>
            </a:ln>
            <a:effectLst>
              <a:outerShdw blurRad="63500" sx="102000" sy="102000" algn="ctr" rotWithShape="0">
                <a:prstClr val="black">
                  <a:alpha val="40000"/>
                </a:prstClr>
              </a:outerShdw>
            </a:effectLst>
          </p:spPr>
        </p:pic>
        <p:pic>
          <p:nvPicPr>
            <p:cNvPr id="12" name="Picture 11"/>
            <p:cNvPicPr>
              <a:picLocks/>
            </p:cNvPicPr>
            <p:nvPr/>
          </p:nvPicPr>
          <p:blipFill>
            <a:blip r:embed="rId8" cstate="print">
              <a:extLst>
                <a:ext uri="{28A0092B-C50C-407E-A947-70E740481C1C}">
                  <a14:useLocalDpi xmlns:a14="http://schemas.microsoft.com/office/drawing/2010/main" val="0"/>
                </a:ext>
              </a:extLst>
            </a:blip>
            <a:srcRect/>
            <a:stretch/>
          </p:blipFill>
          <p:spPr>
            <a:xfrm>
              <a:off x="4434529" y="3120871"/>
              <a:ext cx="1246909" cy="831273"/>
            </a:xfrm>
            <a:prstGeom prst="rect">
              <a:avLst/>
            </a:prstGeom>
            <a:ln>
              <a:noFill/>
            </a:ln>
            <a:effectLst>
              <a:outerShdw blurRad="63500" sx="102000" sy="102000" algn="ctr" rotWithShape="0">
                <a:prstClr val="black">
                  <a:alpha val="40000"/>
                </a:prstClr>
              </a:outerShdw>
            </a:effectLst>
          </p:spPr>
        </p:pic>
        <p:pic>
          <p:nvPicPr>
            <p:cNvPr id="18" name="Picture 17"/>
            <p:cNvPicPr>
              <a:picLocks/>
            </p:cNvPicPr>
            <p:nvPr/>
          </p:nvPicPr>
          <p:blipFill>
            <a:blip r:embed="rId9" cstate="print">
              <a:extLst>
                <a:ext uri="{28A0092B-C50C-407E-A947-70E740481C1C}">
                  <a14:useLocalDpi xmlns:a14="http://schemas.microsoft.com/office/drawing/2010/main" val="0"/>
                </a:ext>
              </a:extLst>
            </a:blip>
            <a:srcRect/>
            <a:stretch/>
          </p:blipFill>
          <p:spPr>
            <a:xfrm>
              <a:off x="4434529" y="831850"/>
              <a:ext cx="1246909" cy="831273"/>
            </a:xfrm>
            <a:prstGeom prst="rect">
              <a:avLst/>
            </a:prstGeom>
            <a:ln>
              <a:noFill/>
            </a:ln>
            <a:effectLst>
              <a:outerShdw blurRad="63500" sx="102000" sy="102000" algn="ctr" rotWithShape="0">
                <a:prstClr val="black">
                  <a:alpha val="40000"/>
                </a:prstClr>
              </a:outerShdw>
            </a:effectLst>
          </p:spPr>
        </p:pic>
        <p:pic>
          <p:nvPicPr>
            <p:cNvPr id="5" name="Picture 4"/>
            <p:cNvPicPr>
              <a:picLocks noChangeAspect="1"/>
            </p:cNvPicPr>
            <p:nvPr/>
          </p:nvPicPr>
          <p:blipFill>
            <a:blip r:embed="rId10">
              <a:extLst>
                <a:ext uri="{28A0092B-C50C-407E-A947-70E740481C1C}">
                  <a14:useLocalDpi xmlns:a14="http://schemas.microsoft.com/office/drawing/2010/main" val="0"/>
                </a:ext>
              </a:extLst>
            </a:blip>
            <a:srcRect/>
            <a:stretch/>
          </p:blipFill>
          <p:spPr>
            <a:xfrm>
              <a:off x="152400" y="833582"/>
              <a:ext cx="2566316" cy="3118562"/>
            </a:xfrm>
            <a:prstGeom prst="rect">
              <a:avLst/>
            </a:prstGeom>
            <a:ln>
              <a:no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B727B98B-7676-4F52-B530-72FEFD98EB9D}"/>
                </a:ext>
              </a:extLst>
            </p:cNvPr>
            <p:cNvPicPr>
              <a:picLocks/>
            </p:cNvPicPr>
            <p:nvPr/>
          </p:nvPicPr>
          <p:blipFill rotWithShape="1">
            <a:blip r:embed="rId11" cstate="print">
              <a:extLst>
                <a:ext uri="{28A0092B-C50C-407E-A947-70E740481C1C}">
                  <a14:useLocalDpi xmlns:a14="http://schemas.microsoft.com/office/drawing/2010/main" val="0"/>
                </a:ext>
              </a:extLst>
            </a:blip>
            <a:srcRect r="3495"/>
            <a:stretch/>
          </p:blipFill>
          <p:spPr>
            <a:xfrm>
              <a:off x="5915891" y="3120871"/>
              <a:ext cx="1246909" cy="831273"/>
            </a:xfrm>
            <a:prstGeom prst="rect">
              <a:avLst/>
            </a:prstGeom>
            <a:ln>
              <a:no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TotalTime>
  <Words>185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Baskerville Old Face</vt:lpstr>
      <vt:lpstr>Calibri</vt:lpstr>
      <vt:lpstr>Goudy Old Style</vt:lpstr>
      <vt:lpstr>Office Theme</vt:lpstr>
      <vt:lpstr>Price Improvement! Motivated Seller in Beresford Commons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58</cp:revision>
  <dcterms:created xsi:type="dcterms:W3CDTF">2006-08-16T00:00:00Z</dcterms:created>
  <dcterms:modified xsi:type="dcterms:W3CDTF">2020-06-25T20:47:37Z</dcterms:modified>
</cp:coreProperties>
</file>