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7F"/>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836" y="16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3.emf"/><Relationship Id="rId12"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l.johnteffeau@gmail.com" TargetMode="External"/><Relationship Id="rId11" Type="http://schemas.openxmlformats.org/officeDocument/2006/relationships/image" Target="../media/image7.jpeg"/><Relationship Id="rId5" Type="http://schemas.openxmlformats.org/officeDocument/2006/relationships/hyperlink" Target="http://www.thebrokerageyouwinhere.com/" TargetMode="External"/><Relationship Id="rId10" Type="http://schemas.openxmlformats.org/officeDocument/2006/relationships/image" Target="../media/image6.jpeg"/><Relationship Id="rId4" Type="http://schemas.openxmlformats.org/officeDocument/2006/relationships/hyperlink" Target="mailto:david@seaydevelopment.com"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0" y="3529201"/>
            <a:ext cx="1447800" cy="783337"/>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8003778"/>
            <a:ext cx="7772400" cy="60728"/>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229600" cy="898971"/>
          </a:xfrm>
        </p:spPr>
        <p:txBody>
          <a:bodyPr anchor="ctr">
            <a:noAutofit/>
          </a:bodyPr>
          <a:lstStyle/>
          <a:p>
            <a:r>
              <a:rPr lang="en-US" sz="3200" b="1" dirty="0">
                <a:solidFill>
                  <a:srgbClr val="00097F"/>
                </a:solidFill>
                <a:latin typeface="Waukegan LDO Extended" panose="020C0603020202020204" pitchFamily="34" charset="0"/>
              </a:rPr>
              <a:t>Multi-Family/Mixed Use Redevelopment Site With Flexible Zoning</a:t>
            </a:r>
            <a:endParaRPr lang="en-US" sz="1800" b="1" dirty="0">
              <a:solidFill>
                <a:srgbClr val="00097F"/>
              </a:solidFill>
              <a:latin typeface="Waukegan LDO Extended" panose="020C0603020202020204" pitchFamily="34" charset="0"/>
            </a:endParaRPr>
          </a:p>
        </p:txBody>
      </p:sp>
      <p:sp>
        <p:nvSpPr>
          <p:cNvPr id="3" name="Subtitle 2"/>
          <p:cNvSpPr>
            <a:spLocks noGrp="1"/>
          </p:cNvSpPr>
          <p:nvPr>
            <p:ph type="subTitle" idx="1"/>
          </p:nvPr>
        </p:nvSpPr>
        <p:spPr>
          <a:xfrm>
            <a:off x="0" y="3931366"/>
            <a:ext cx="8229600" cy="994751"/>
          </a:xfrm>
          <a:noFill/>
        </p:spPr>
        <p:txBody>
          <a:bodyPr anchor="ctr">
            <a:normAutofit fontScale="92500" lnSpcReduction="10000"/>
          </a:bodyPr>
          <a:lstStyle/>
          <a:p>
            <a:r>
              <a:rPr lang="en-US" sz="3200" b="1" dirty="0">
                <a:solidFill>
                  <a:srgbClr val="00097F"/>
                </a:solidFill>
                <a:latin typeface="Waukegan LDO Extended" panose="020C0603020202020204" pitchFamily="34" charset="0"/>
              </a:rPr>
              <a:t>4217 Rivers Ave </a:t>
            </a:r>
          </a:p>
          <a:p>
            <a:r>
              <a:rPr lang="en-US" sz="2600" b="1" dirty="0">
                <a:solidFill>
                  <a:srgbClr val="00097F"/>
                </a:solidFill>
                <a:latin typeface="Waukegan LDO Extended" panose="020C0603020202020204" pitchFamily="34" charset="0"/>
              </a:rPr>
              <a:t>North Charleston, SC 29405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2960095" y="8153589"/>
            <a:ext cx="2309410" cy="1005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8155785"/>
            <a:ext cx="668301" cy="1001449"/>
          </a:xfrm>
          <a:prstGeom prst="rect">
            <a:avLst/>
          </a:prstGeom>
        </p:spPr>
      </p:pic>
      <p:sp>
        <p:nvSpPr>
          <p:cNvPr id="16" name="Subtitle 2"/>
          <p:cNvSpPr txBox="1">
            <a:spLocks/>
          </p:cNvSpPr>
          <p:nvPr/>
        </p:nvSpPr>
        <p:spPr>
          <a:xfrm>
            <a:off x="228600" y="9210174"/>
            <a:ext cx="1828800" cy="695826"/>
          </a:xfrm>
          <a:prstGeom prst="rect">
            <a:avLst/>
          </a:prstGeom>
          <a:noFill/>
        </p:spPr>
        <p:txBody>
          <a:bodyPr vert="horz" lIns="0" tIns="0" rIns="0" bIns="0" numCol="1" rtlCol="0" anchor="ctr">
            <a:normAutofit fontScale="92500" lnSpcReduction="1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r>
              <a:rPr lang="en-US" sz="1050" b="1" dirty="0">
                <a:solidFill>
                  <a:schemeClr val="tx1"/>
                </a:solidFill>
                <a:latin typeface="Waukegan LDO" panose="020C0603020202020204" pitchFamily="34" charset="0"/>
              </a:rPr>
              <a:t>David H Seay</a:t>
            </a:r>
          </a:p>
          <a:p>
            <a:pPr algn="l"/>
            <a:r>
              <a:rPr lang="en-US" sz="1050" dirty="0">
                <a:solidFill>
                  <a:schemeClr val="tx1"/>
                </a:solidFill>
                <a:latin typeface="Waukegan LDO" panose="020C0603020202020204" pitchFamily="34" charset="0"/>
              </a:rPr>
              <a:t>CCIM, BIC, CCIM, REALTOR®</a:t>
            </a:r>
          </a:p>
          <a:p>
            <a:pPr algn="l"/>
            <a:r>
              <a:rPr lang="en-US" sz="1050" dirty="0">
                <a:solidFill>
                  <a:schemeClr val="tx1"/>
                </a:solidFill>
                <a:latin typeface="Waukegan LDO" panose="020C0603020202020204" pitchFamily="34" charset="0"/>
              </a:rPr>
              <a:t>843-364-6720</a:t>
            </a:r>
          </a:p>
          <a:p>
            <a:pPr algn="l"/>
            <a:r>
              <a:rPr lang="en-US" sz="1050" dirty="0">
                <a:solidFill>
                  <a:schemeClr val="tx1"/>
                </a:solidFill>
                <a:latin typeface="Waukegan LDO" panose="020C0603020202020204" pitchFamily="34" charset="0"/>
                <a:hlinkClick r:id="rId4"/>
              </a:rPr>
              <a:t>david@seaydevelopment.com</a:t>
            </a:r>
            <a:endParaRPr lang="en-US" sz="1050" dirty="0">
              <a:solidFill>
                <a:schemeClr val="tx1"/>
              </a:solidFill>
              <a:latin typeface="Waukegan LDO" panose="020C0603020202020204" pitchFamily="34" charset="0"/>
            </a:endParaRPr>
          </a:p>
        </p:txBody>
      </p:sp>
      <p:sp>
        <p:nvSpPr>
          <p:cNvPr id="20" name="Subtitle 2">
            <a:extLst>
              <a:ext uri="{FF2B5EF4-FFF2-40B4-BE49-F238E27FC236}">
                <a16:creationId xmlns:a16="http://schemas.microsoft.com/office/drawing/2014/main" id="{0ACD2C33-C5F1-4661-A814-D47891669A10}"/>
              </a:ext>
            </a:extLst>
          </p:cNvPr>
          <p:cNvSpPr txBox="1">
            <a:spLocks/>
          </p:cNvSpPr>
          <p:nvPr/>
        </p:nvSpPr>
        <p:spPr>
          <a:xfrm>
            <a:off x="2667000" y="9207506"/>
            <a:ext cx="2895600" cy="698494"/>
          </a:xfrm>
          <a:prstGeom prst="rect">
            <a:avLst/>
          </a:prstGeom>
          <a:noFill/>
        </p:spPr>
        <p:txBody>
          <a:bodyPr vert="horz" lIns="101882" tIns="50941" rIns="101882" bIns="50941" numCol="1" rtlCol="0" anchor="ctr">
            <a:norm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800" i="1" dirty="0">
                <a:solidFill>
                  <a:schemeClr val="bg1">
                    <a:lumMod val="65000"/>
                  </a:schemeClr>
                </a:solidFill>
                <a:latin typeface="Waukegan LDO" panose="020C0603020202020204" pitchFamily="34" charset="0"/>
              </a:rPr>
              <a:t>The Brokerage, LLC</a:t>
            </a:r>
          </a:p>
          <a:p>
            <a:r>
              <a:rPr lang="en-US" sz="800" i="1" dirty="0">
                <a:solidFill>
                  <a:schemeClr val="bg1">
                    <a:lumMod val="65000"/>
                  </a:schemeClr>
                </a:solidFill>
                <a:latin typeface="Waukegan LDO" panose="020C0603020202020204" pitchFamily="34" charset="0"/>
              </a:rPr>
              <a:t>3404-202A </a:t>
            </a:r>
            <a:r>
              <a:rPr lang="en-US" sz="800" i="1" dirty="0" err="1">
                <a:solidFill>
                  <a:schemeClr val="bg1">
                    <a:lumMod val="65000"/>
                  </a:schemeClr>
                </a:solidFill>
                <a:latin typeface="Waukegan LDO" panose="020C0603020202020204" pitchFamily="34" charset="0"/>
              </a:rPr>
              <a:t>Salterbeck</a:t>
            </a:r>
            <a:r>
              <a:rPr lang="en-US" sz="800" i="1" dirty="0">
                <a:solidFill>
                  <a:schemeClr val="bg1">
                    <a:lumMod val="65000"/>
                  </a:schemeClr>
                </a:solidFill>
                <a:latin typeface="Waukegan LDO" panose="020C0603020202020204" pitchFamily="34" charset="0"/>
              </a:rPr>
              <a:t> Street</a:t>
            </a:r>
          </a:p>
          <a:p>
            <a:r>
              <a:rPr lang="en-US" sz="800" i="1" dirty="0">
                <a:solidFill>
                  <a:schemeClr val="bg1">
                    <a:lumMod val="65000"/>
                  </a:schemeClr>
                </a:solidFill>
                <a:latin typeface="Waukegan LDO" panose="020C0603020202020204" pitchFamily="34" charset="0"/>
              </a:rPr>
              <a:t>Mt. Pleasant, SC 29466</a:t>
            </a:r>
          </a:p>
          <a:p>
            <a:r>
              <a:rPr lang="en-US" sz="800" i="1" dirty="0">
                <a:solidFill>
                  <a:srgbClr val="0000FF"/>
                </a:solidFill>
                <a:latin typeface="Waukegan LDO" panose="020C0603020202020204" pitchFamily="34" charset="0"/>
                <a:hlinkClick r:id="rId5">
                  <a:extLst>
                    <a:ext uri="{A12FA001-AC4F-418D-AE19-62706E023703}">
                      <ahyp:hlinkClr xmlns:ahyp="http://schemas.microsoft.com/office/drawing/2018/hyperlinkcolor" val="tx"/>
                    </a:ext>
                  </a:extLst>
                </a:hlinkClick>
              </a:rPr>
              <a:t>thebrokerageyouwinhere</a:t>
            </a:r>
            <a:r>
              <a:rPr lang="en-US" sz="800" i="1" dirty="0">
                <a:solidFill>
                  <a:schemeClr val="bg1">
                    <a:lumMod val="65000"/>
                  </a:schemeClr>
                </a:solidFill>
                <a:latin typeface="Waukegan LDO" panose="020C0603020202020204" pitchFamily="34" charset="0"/>
                <a:hlinkClick r:id="rId5">
                  <a:extLst>
                    <a:ext uri="{A12FA001-AC4F-418D-AE19-62706E023703}">
                      <ahyp:hlinkClr xmlns:ahyp="http://schemas.microsoft.com/office/drawing/2018/hyperlinkcolor" val="tx"/>
                    </a:ext>
                  </a:extLst>
                </a:hlinkClick>
              </a:rPr>
              <a:t>.com</a:t>
            </a:r>
            <a:endParaRPr lang="en-US" sz="800" i="1" dirty="0">
              <a:solidFill>
                <a:schemeClr val="bg1">
                  <a:lumMod val="65000"/>
                </a:schemeClr>
              </a:solidFill>
              <a:latin typeface="Waukegan LDO" panose="020C0603020202020204" pitchFamily="34" charset="0"/>
            </a:endParaRPr>
          </a:p>
        </p:txBody>
      </p:sp>
      <p:sp>
        <p:nvSpPr>
          <p:cNvPr id="21" name="Subtitle 2">
            <a:extLst>
              <a:ext uri="{FF2B5EF4-FFF2-40B4-BE49-F238E27FC236}">
                <a16:creationId xmlns:a16="http://schemas.microsoft.com/office/drawing/2014/main" id="{FC23857B-8251-4BCC-875C-52AACA562537}"/>
              </a:ext>
            </a:extLst>
          </p:cNvPr>
          <p:cNvSpPr txBox="1">
            <a:spLocks/>
          </p:cNvSpPr>
          <p:nvPr/>
        </p:nvSpPr>
        <p:spPr>
          <a:xfrm>
            <a:off x="6153911" y="9210174"/>
            <a:ext cx="1828800" cy="695826"/>
          </a:xfrm>
          <a:prstGeom prst="rect">
            <a:avLst/>
          </a:prstGeom>
          <a:noFill/>
        </p:spPr>
        <p:txBody>
          <a:bodyPr vert="horz" lIns="0" tIns="0" rIns="0" bIns="0" numCol="1" rtlCol="0" anchor="ctr">
            <a:normAutofit fontScale="92500" lnSpcReduction="1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r"/>
            <a:r>
              <a:rPr lang="en-US" sz="1050" b="1" dirty="0">
                <a:solidFill>
                  <a:schemeClr val="tx1"/>
                </a:solidFill>
                <a:latin typeface="Waukegan LDO" panose="020C0603020202020204" pitchFamily="34" charset="0"/>
              </a:rPr>
              <a:t>John </a:t>
            </a:r>
            <a:r>
              <a:rPr lang="en-US" sz="1050" b="1" dirty="0" err="1">
                <a:solidFill>
                  <a:schemeClr val="tx1"/>
                </a:solidFill>
                <a:latin typeface="Waukegan LDO" panose="020C0603020202020204" pitchFamily="34" charset="0"/>
              </a:rPr>
              <a:t>Teffeau</a:t>
            </a:r>
            <a:endParaRPr lang="en-US" sz="1050" b="1" dirty="0">
              <a:solidFill>
                <a:schemeClr val="tx1"/>
              </a:solidFill>
              <a:latin typeface="Waukegan LDO" panose="020C0603020202020204" pitchFamily="34" charset="0"/>
            </a:endParaRPr>
          </a:p>
          <a:p>
            <a:pPr algn="r"/>
            <a:r>
              <a:rPr lang="en-US" sz="1050" dirty="0">
                <a:solidFill>
                  <a:schemeClr val="tx1"/>
                </a:solidFill>
                <a:latin typeface="Waukegan LDO" panose="020C0603020202020204" pitchFamily="34" charset="0"/>
              </a:rPr>
              <a:t>REALTOR®/Co-Owner</a:t>
            </a:r>
          </a:p>
          <a:p>
            <a:pPr algn="r"/>
            <a:r>
              <a:rPr lang="en-US" sz="1050" dirty="0">
                <a:solidFill>
                  <a:schemeClr val="tx1"/>
                </a:solidFill>
                <a:latin typeface="Waukegan LDO" panose="020C0603020202020204" pitchFamily="34" charset="0"/>
              </a:rPr>
              <a:t>843-813-1228</a:t>
            </a:r>
          </a:p>
          <a:p>
            <a:pPr algn="r"/>
            <a:r>
              <a:rPr lang="en-US" sz="1050" dirty="0">
                <a:solidFill>
                  <a:schemeClr val="tx1"/>
                </a:solidFill>
                <a:latin typeface="Waukegan LDO" panose="020C0603020202020204" pitchFamily="34" charset="0"/>
                <a:hlinkClick r:id="rId6"/>
              </a:rPr>
              <a:t>l.johnteffeau@gmail.com</a:t>
            </a:r>
            <a:r>
              <a:rPr lang="en-US" sz="1050" dirty="0">
                <a:solidFill>
                  <a:schemeClr val="tx1"/>
                </a:solidFill>
                <a:latin typeface="Waukegan LDO" panose="020C0603020202020204" pitchFamily="34" charset="0"/>
              </a:rPr>
              <a:t> </a:t>
            </a:r>
          </a:p>
        </p:txBody>
      </p:sp>
      <p:pic>
        <p:nvPicPr>
          <p:cNvPr id="10" name="Picture 9">
            <a:extLst>
              <a:ext uri="{FF2B5EF4-FFF2-40B4-BE49-F238E27FC236}">
                <a16:creationId xmlns:a16="http://schemas.microsoft.com/office/drawing/2014/main" id="{C30869CF-EC91-43AF-B943-455F137EF63E}"/>
              </a:ext>
            </a:extLst>
          </p:cNvPr>
          <p:cNvPicPr>
            <a:picLocks noChangeAspect="1"/>
          </p:cNvPicPr>
          <p:nvPr/>
        </p:nvPicPr>
        <p:blipFill rotWithShape="1">
          <a:blip r:embed="rId7"/>
          <a:srcRect l="9467" r="6636"/>
          <a:stretch/>
        </p:blipFill>
        <p:spPr>
          <a:xfrm>
            <a:off x="7314410" y="8153589"/>
            <a:ext cx="668301" cy="1005840"/>
          </a:xfrm>
          <a:prstGeom prst="rect">
            <a:avLst/>
          </a:prstGeom>
        </p:spPr>
      </p:pic>
      <p:graphicFrame>
        <p:nvGraphicFramePr>
          <p:cNvPr id="22" name="Table 21">
            <a:extLst>
              <a:ext uri="{FF2B5EF4-FFF2-40B4-BE49-F238E27FC236}">
                <a16:creationId xmlns:a16="http://schemas.microsoft.com/office/drawing/2014/main" id="{6E600494-5A0E-467D-B4DD-B9849DD2E4DE}"/>
              </a:ext>
            </a:extLst>
          </p:cNvPr>
          <p:cNvGraphicFramePr>
            <a:graphicFrameLocks noGrp="1"/>
          </p:cNvGraphicFramePr>
          <p:nvPr>
            <p:extLst>
              <p:ext uri="{D42A27DB-BD31-4B8C-83A1-F6EECF244321}">
                <p14:modId xmlns:p14="http://schemas.microsoft.com/office/powerpoint/2010/main" val="762534315"/>
              </p:ext>
            </p:extLst>
          </p:nvPr>
        </p:nvGraphicFramePr>
        <p:xfrm>
          <a:off x="237744" y="5963347"/>
          <a:ext cx="7754112" cy="1972221"/>
        </p:xfrm>
        <a:graphic>
          <a:graphicData uri="http://schemas.openxmlformats.org/drawingml/2006/table">
            <a:tbl>
              <a:tblPr bandRow="1">
                <a:tableStyleId>{5C22544A-7EE6-4342-B048-85BDC9FD1C3A}</a:tableStyleId>
              </a:tblPr>
              <a:tblGrid>
                <a:gridCol w="1938528">
                  <a:extLst>
                    <a:ext uri="{9D8B030D-6E8A-4147-A177-3AD203B41FA5}">
                      <a16:colId xmlns:a16="http://schemas.microsoft.com/office/drawing/2014/main" val="1116633679"/>
                    </a:ext>
                  </a:extLst>
                </a:gridCol>
                <a:gridCol w="1938528">
                  <a:extLst>
                    <a:ext uri="{9D8B030D-6E8A-4147-A177-3AD203B41FA5}">
                      <a16:colId xmlns:a16="http://schemas.microsoft.com/office/drawing/2014/main" val="1560322096"/>
                    </a:ext>
                  </a:extLst>
                </a:gridCol>
                <a:gridCol w="1938528">
                  <a:extLst>
                    <a:ext uri="{9D8B030D-6E8A-4147-A177-3AD203B41FA5}">
                      <a16:colId xmlns:a16="http://schemas.microsoft.com/office/drawing/2014/main" val="1185832950"/>
                    </a:ext>
                  </a:extLst>
                </a:gridCol>
                <a:gridCol w="1938528">
                  <a:extLst>
                    <a:ext uri="{9D8B030D-6E8A-4147-A177-3AD203B41FA5}">
                      <a16:colId xmlns:a16="http://schemas.microsoft.com/office/drawing/2014/main" val="2075216490"/>
                    </a:ext>
                  </a:extLst>
                </a:gridCol>
              </a:tblGrid>
              <a:tr h="177243">
                <a:tc>
                  <a:txBody>
                    <a:bodyPr/>
                    <a:lstStyle/>
                    <a:p>
                      <a:r>
                        <a:rPr lang="en-US" sz="800" b="0" dirty="0">
                          <a:solidFill>
                            <a:schemeClr val="tx1"/>
                          </a:solidFill>
                        </a:rPr>
                        <a:t>MLS ID:</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30780124</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County:</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Charleston</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2688078370"/>
                  </a:ext>
                </a:extLst>
              </a:tr>
              <a:tr h="177243">
                <a:tc>
                  <a:txBody>
                    <a:bodyPr/>
                    <a:lstStyle/>
                    <a:p>
                      <a:r>
                        <a:rPr lang="en-US" sz="800" b="0" dirty="0">
                          <a:solidFill>
                            <a:schemeClr val="tx1"/>
                          </a:solidFill>
                        </a:rPr>
                        <a:t>Property Subtypes:</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Duplex/Fourplex, Government Subsidized, High-Rise, Low-Rise/Garden, Mid-Rise, Mixed Use, Senior Living, Other</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Number of Units:</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100 Units</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4110752403"/>
                  </a:ext>
                </a:extLst>
              </a:tr>
              <a:tr h="177243">
                <a:tc>
                  <a:txBody>
                    <a:bodyPr/>
                    <a:lstStyle/>
                    <a:p>
                      <a:r>
                        <a:rPr lang="en-US" sz="800" b="0" dirty="0">
                          <a:solidFill>
                            <a:schemeClr val="tx1"/>
                          </a:solidFill>
                        </a:rPr>
                        <a:t>Building Size (RSF):</a:t>
                      </a:r>
                      <a:endParaRPr lang="en-US" sz="800" b="0" dirty="0">
                        <a:solidFill>
                          <a:schemeClr val="tx1"/>
                        </a:solidFill>
                        <a:latin typeface="Waukegan LDO" panose="020C0603020202020204"/>
                      </a:endParaRPr>
                    </a:p>
                  </a:txBody>
                  <a:tcPr marL="0" marR="0" marT="0" marB="0"/>
                </a:tc>
                <a:tc>
                  <a:txBody>
                    <a:bodyPr/>
                    <a:lstStyle/>
                    <a:p>
                      <a:r>
                        <a:rPr lang="en-US" sz="800" dirty="0">
                          <a:solidFill>
                            <a:schemeClr val="tx1"/>
                          </a:solidFill>
                        </a:rPr>
                        <a:t>43,803 SF</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Tax ID/APN: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4701100049 and 050</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3823587458"/>
                  </a:ext>
                </a:extLst>
              </a:tr>
              <a:tr h="177243">
                <a:tc>
                  <a:txBody>
                    <a:bodyPr/>
                    <a:lstStyle/>
                    <a:p>
                      <a:r>
                        <a:rPr lang="en-US" sz="800" b="0" dirty="0">
                          <a:solidFill>
                            <a:schemeClr val="tx1"/>
                          </a:solidFill>
                        </a:rPr>
                        <a:t>Sale Price:</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$4,950,000</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Zoning:</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B-2 </a:t>
                      </a:r>
                      <a:r>
                        <a:rPr lang="en-US" sz="800" b="0" dirty="0" err="1">
                          <a:solidFill>
                            <a:schemeClr val="tx1"/>
                          </a:solidFill>
                        </a:rPr>
                        <a:t>B-2</a:t>
                      </a:r>
                      <a:r>
                        <a:rPr lang="en-US" sz="800" b="0" dirty="0">
                          <a:solidFill>
                            <a:schemeClr val="tx1"/>
                          </a:solidFill>
                        </a:rPr>
                        <a:t>, General Business District</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3786060921"/>
                  </a:ext>
                </a:extLst>
              </a:tr>
              <a:tr h="177243">
                <a:tc>
                  <a:txBody>
                    <a:bodyPr/>
                    <a:lstStyle/>
                    <a:p>
                      <a:r>
                        <a:rPr lang="en-US" sz="800" b="0" dirty="0">
                          <a:solidFill>
                            <a:schemeClr val="tx1"/>
                          </a:solidFill>
                        </a:rPr>
                        <a:t>Property Use Type:</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Investment, Vacant/Owner-User</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Taxing Authority:</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North Charleston, Charleston County</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3368646222"/>
                  </a:ext>
                </a:extLst>
              </a:tr>
              <a:tr h="177243">
                <a:tc>
                  <a:txBody>
                    <a:bodyPr/>
                    <a:lstStyle/>
                    <a:p>
                      <a:r>
                        <a:rPr lang="en-US" sz="800" b="0" dirty="0">
                          <a:solidFill>
                            <a:schemeClr val="tx1"/>
                          </a:solidFill>
                        </a:rPr>
                        <a:t>Property Located Between: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Beaufort and Macon Avenues</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Total Number of Buildings:</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2</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2742041145"/>
                  </a:ext>
                </a:extLst>
              </a:tr>
              <a:tr h="177243">
                <a:tc>
                  <a:txBody>
                    <a:bodyPr/>
                    <a:lstStyle/>
                    <a:p>
                      <a:r>
                        <a:rPr lang="en-US" sz="800" b="0" dirty="0">
                          <a:solidFill>
                            <a:schemeClr val="tx1"/>
                          </a:solidFill>
                        </a:rPr>
                        <a:t>Highway Access:</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Rivers Avenue is a main thoroughfare in North Charleston with close proximity to Park Circle and i-526.</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Site Description: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Excellent location that is relatively flat with access to regrade if that suits your business purposes.</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1435683086"/>
                  </a:ext>
                </a:extLst>
              </a:tr>
              <a:tr h="177243">
                <a:tc>
                  <a:txBody>
                    <a:bodyPr/>
                    <a:lstStyle/>
                    <a:p>
                      <a:r>
                        <a:rPr lang="en-US" sz="800" b="0" dirty="0">
                          <a:solidFill>
                            <a:schemeClr val="tx1"/>
                          </a:solidFill>
                        </a:rPr>
                        <a:t>Lot Frontage:</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256</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Lot Depth:</a:t>
                      </a:r>
                      <a:endParaRPr lang="en-US" sz="800" b="0" dirty="0">
                        <a:solidFill>
                          <a:schemeClr val="tx1"/>
                        </a:solidFill>
                        <a:latin typeface="Waukegan LDO" panose="020C0603020202020204"/>
                      </a:endParaRPr>
                    </a:p>
                  </a:txBody>
                  <a:tcPr marL="0" marR="0" marT="0" marB="0"/>
                </a:tc>
                <a:tc>
                  <a:txBody>
                    <a:bodyPr/>
                    <a:lstStyle/>
                    <a:p>
                      <a:r>
                        <a:rPr lang="fr-FR" sz="800" b="0" dirty="0">
                          <a:solidFill>
                            <a:schemeClr val="tx1"/>
                          </a:solidFill>
                        </a:rPr>
                        <a:t>405</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920385024"/>
                  </a:ext>
                </a:extLst>
              </a:tr>
              <a:tr h="177243">
                <a:tc>
                  <a:txBody>
                    <a:bodyPr/>
                    <a:lstStyle/>
                    <a:p>
                      <a:r>
                        <a:rPr lang="en-US" sz="800" b="0" dirty="0">
                          <a:solidFill>
                            <a:schemeClr val="tx1"/>
                          </a:solidFill>
                        </a:rPr>
                        <a:t>Nearest MSA:</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Charleston-North Charleston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Submarket/Township:</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31 - </a:t>
                      </a:r>
                      <a:r>
                        <a:rPr lang="en-US" sz="800" b="0" dirty="0" err="1">
                          <a:solidFill>
                            <a:schemeClr val="tx1"/>
                          </a:solidFill>
                        </a:rPr>
                        <a:t>N.Charleston</a:t>
                      </a:r>
                      <a:r>
                        <a:rPr lang="en-US" sz="800" b="0" dirty="0">
                          <a:solidFill>
                            <a:schemeClr val="tx1"/>
                          </a:solidFill>
                        </a:rPr>
                        <a:t> Area inside I-526</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1610933123"/>
                  </a:ext>
                </a:extLst>
              </a:tr>
            </a:tbl>
          </a:graphicData>
        </a:graphic>
      </p:graphicFrame>
      <p:sp>
        <p:nvSpPr>
          <p:cNvPr id="23" name="TextBox 22">
            <a:extLst>
              <a:ext uri="{FF2B5EF4-FFF2-40B4-BE49-F238E27FC236}">
                <a16:creationId xmlns:a16="http://schemas.microsoft.com/office/drawing/2014/main" id="{04E44579-35A3-45DA-95B3-E32565C43E06}"/>
              </a:ext>
            </a:extLst>
          </p:cNvPr>
          <p:cNvSpPr txBox="1"/>
          <p:nvPr/>
        </p:nvSpPr>
        <p:spPr>
          <a:xfrm>
            <a:off x="237744" y="4971805"/>
            <a:ext cx="7754112" cy="923330"/>
          </a:xfrm>
          <a:prstGeom prst="rect">
            <a:avLst/>
          </a:prstGeom>
          <a:noFill/>
        </p:spPr>
        <p:txBody>
          <a:bodyPr wrap="square">
            <a:spAutoFit/>
          </a:bodyPr>
          <a:lstStyle/>
          <a:p>
            <a:r>
              <a:rPr lang="en-US" sz="900" dirty="0"/>
              <a:t>2.214 acres with exceptional redevelopment potential on a mass transit line that is only getting better in North Charleston, South Carolina. The City of North Charleston has adopted the Rivers Avenue South Overlay which will utilize the Lowcountry Rapid Transit Line and all efforts towards mixed use, transit and pedestrian friendly developments. The property has flexible zoning (B-2) and consists of two parcels. The property presently has two structures totaling 43,803 square feet (9,118 SQFT of Sanctuary/Worship Facility and 34,685 of Office/Classrooms including a commercial grade kitchen facility). Formerly The First Baptist Church of North Charleston, the sanctuary and classroom building has adaptive reuse potential and tremendous parking potential (surface and structured). Owner would consider build to suit lease options for the right mix of tenants.</a:t>
            </a: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11083" b="4859"/>
          <a:stretch/>
        </p:blipFill>
        <p:spPr>
          <a:xfrm>
            <a:off x="190500" y="951911"/>
            <a:ext cx="2573620" cy="144041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465473" y="944659"/>
            <a:ext cx="2573627" cy="144766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827984" y="944659"/>
            <a:ext cx="2573627" cy="1447665"/>
          </a:xfrm>
          <a:prstGeom prst="rect">
            <a:avLst/>
          </a:prstGeom>
        </p:spPr>
      </p:pic>
      <p:pic>
        <p:nvPicPr>
          <p:cNvPr id="19" name="Picture 18">
            <a:extLst>
              <a:ext uri="{FF2B5EF4-FFF2-40B4-BE49-F238E27FC236}">
                <a16:creationId xmlns:a16="http://schemas.microsoft.com/office/drawing/2014/main" id="{CF6ED5E7-7A30-4AB7-A360-E37DFDDE8C8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90500" y="2438014"/>
            <a:ext cx="2573622" cy="1447662"/>
          </a:xfrm>
          <a:prstGeom prst="rect">
            <a:avLst/>
          </a:prstGeom>
        </p:spPr>
      </p:pic>
      <p:pic>
        <p:nvPicPr>
          <p:cNvPr id="26" name="Picture 25">
            <a:extLst>
              <a:ext uri="{FF2B5EF4-FFF2-40B4-BE49-F238E27FC236}">
                <a16:creationId xmlns:a16="http://schemas.microsoft.com/office/drawing/2014/main" id="{20154E77-2869-4448-A6A6-C627A5B6CB2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465472" y="2438011"/>
            <a:ext cx="2573626" cy="1447665"/>
          </a:xfrm>
          <a:prstGeom prst="rect">
            <a:avLst/>
          </a:prstGeom>
        </p:spPr>
      </p:pic>
      <p:pic>
        <p:nvPicPr>
          <p:cNvPr id="27" name="Picture 26">
            <a:extLst>
              <a:ext uri="{FF2B5EF4-FFF2-40B4-BE49-F238E27FC236}">
                <a16:creationId xmlns:a16="http://schemas.microsoft.com/office/drawing/2014/main" id="{72C65D49-1C04-40DE-A946-283FB69B5B7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827983" y="2438011"/>
            <a:ext cx="2573626" cy="1447665"/>
          </a:xfrm>
          <a:prstGeom prst="rect">
            <a:avLst/>
          </a:prstGeom>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369</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Waukegan LDO</vt:lpstr>
      <vt:lpstr>Waukegan LDO Extended</vt:lpstr>
      <vt:lpstr>Office Theme</vt:lpstr>
      <vt:lpstr>Multi-Family/Mixed Use Redevelopment Site With Flexible Zoning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59</cp:revision>
  <dcterms:created xsi:type="dcterms:W3CDTF">2006-08-16T00:00:00Z</dcterms:created>
  <dcterms:modified xsi:type="dcterms:W3CDTF">2022-01-11T11:57:53Z</dcterms:modified>
</cp:coreProperties>
</file>