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50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78" d="100"/>
          <a:sy n="78" d="100"/>
        </p:scale>
        <p:origin x="3018" y="162"/>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63106" indent="0" algn="ctr">
              <a:buNone/>
              <a:defRPr>
                <a:solidFill>
                  <a:schemeClr val="tx1">
                    <a:tint val="75000"/>
                  </a:schemeClr>
                </a:solidFill>
              </a:defRPr>
            </a:lvl2pPr>
            <a:lvl3pPr marL="926213" indent="0" algn="ctr">
              <a:buNone/>
              <a:defRPr>
                <a:solidFill>
                  <a:schemeClr val="tx1">
                    <a:tint val="75000"/>
                  </a:schemeClr>
                </a:solidFill>
              </a:defRPr>
            </a:lvl3pPr>
            <a:lvl4pPr marL="1389320" indent="0" algn="ctr">
              <a:buNone/>
              <a:defRPr>
                <a:solidFill>
                  <a:schemeClr val="tx1">
                    <a:tint val="75000"/>
                  </a:schemeClr>
                </a:solidFill>
              </a:defRPr>
            </a:lvl4pPr>
            <a:lvl5pPr marL="1852427" indent="0" algn="ctr">
              <a:buNone/>
              <a:defRPr>
                <a:solidFill>
                  <a:schemeClr val="tx1">
                    <a:tint val="75000"/>
                  </a:schemeClr>
                </a:solidFill>
              </a:defRPr>
            </a:lvl5pPr>
            <a:lvl6pPr marL="2315533" indent="0" algn="ctr">
              <a:buNone/>
              <a:defRPr>
                <a:solidFill>
                  <a:schemeClr val="tx1">
                    <a:tint val="75000"/>
                  </a:schemeClr>
                </a:solidFill>
              </a:defRPr>
            </a:lvl6pPr>
            <a:lvl7pPr marL="2778640" indent="0" algn="ctr">
              <a:buNone/>
              <a:defRPr>
                <a:solidFill>
                  <a:schemeClr val="tx1">
                    <a:tint val="75000"/>
                  </a:schemeClr>
                </a:solidFill>
              </a:defRPr>
            </a:lvl7pPr>
            <a:lvl8pPr marL="3241747" indent="0" algn="ctr">
              <a:buNone/>
              <a:defRPr>
                <a:solidFill>
                  <a:schemeClr val="tx1">
                    <a:tint val="75000"/>
                  </a:schemeClr>
                </a:solidFill>
              </a:defRPr>
            </a:lvl8pPr>
            <a:lvl9pPr marL="37048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91"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000">
                <a:solidFill>
                  <a:schemeClr val="tx1">
                    <a:tint val="75000"/>
                  </a:schemeClr>
                </a:solidFill>
              </a:defRPr>
            </a:lvl1pPr>
            <a:lvl2pPr marL="463106" indent="0">
              <a:buNone/>
              <a:defRPr sz="1818">
                <a:solidFill>
                  <a:schemeClr val="tx1">
                    <a:tint val="75000"/>
                  </a:schemeClr>
                </a:solidFill>
              </a:defRPr>
            </a:lvl2pPr>
            <a:lvl3pPr marL="926213" indent="0">
              <a:buNone/>
              <a:defRPr sz="1636">
                <a:solidFill>
                  <a:schemeClr val="tx1">
                    <a:tint val="75000"/>
                  </a:schemeClr>
                </a:solidFill>
              </a:defRPr>
            </a:lvl3pPr>
            <a:lvl4pPr marL="1389320" indent="0">
              <a:buNone/>
              <a:defRPr sz="1455">
                <a:solidFill>
                  <a:schemeClr val="tx1">
                    <a:tint val="75000"/>
                  </a:schemeClr>
                </a:solidFill>
              </a:defRPr>
            </a:lvl4pPr>
            <a:lvl5pPr marL="1852427" indent="0">
              <a:buNone/>
              <a:defRPr sz="1455">
                <a:solidFill>
                  <a:schemeClr val="tx1">
                    <a:tint val="75000"/>
                  </a:schemeClr>
                </a:solidFill>
              </a:defRPr>
            </a:lvl5pPr>
            <a:lvl6pPr marL="2315533" indent="0">
              <a:buNone/>
              <a:defRPr sz="1455">
                <a:solidFill>
                  <a:schemeClr val="tx1">
                    <a:tint val="75000"/>
                  </a:schemeClr>
                </a:solidFill>
              </a:defRPr>
            </a:lvl6pPr>
            <a:lvl7pPr marL="2778640" indent="0">
              <a:buNone/>
              <a:defRPr sz="1455">
                <a:solidFill>
                  <a:schemeClr val="tx1">
                    <a:tint val="75000"/>
                  </a:schemeClr>
                </a:solidFill>
              </a:defRPr>
            </a:lvl7pPr>
            <a:lvl8pPr marL="3241747" indent="0">
              <a:buNone/>
              <a:defRPr sz="1455">
                <a:solidFill>
                  <a:schemeClr val="tx1">
                    <a:tint val="75000"/>
                  </a:schemeClr>
                </a:solidFill>
              </a:defRPr>
            </a:lvl8pPr>
            <a:lvl9pPr marL="3704853" indent="0">
              <a:buNone/>
              <a:defRPr sz="14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273"/>
            </a:lvl1pPr>
            <a:lvl2pPr>
              <a:defRPr sz="2818"/>
            </a:lvl2pPr>
            <a:lvl3pPr>
              <a:defRPr sz="2455"/>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273"/>
            </a:lvl1pPr>
            <a:lvl2pPr marL="463106" indent="0">
              <a:buNone/>
              <a:defRPr sz="2818"/>
            </a:lvl2pPr>
            <a:lvl3pPr marL="926213" indent="0">
              <a:buNone/>
              <a:defRPr sz="2455"/>
            </a:lvl3pPr>
            <a:lvl4pPr marL="1389320" indent="0">
              <a:buNone/>
              <a:defRPr sz="2000"/>
            </a:lvl4pPr>
            <a:lvl5pPr marL="1852427" indent="0">
              <a:buNone/>
              <a:defRPr sz="2000"/>
            </a:lvl5pPr>
            <a:lvl6pPr marL="2315533" indent="0">
              <a:buNone/>
              <a:defRPr sz="2000"/>
            </a:lvl6pPr>
            <a:lvl7pPr marL="2778640" indent="0">
              <a:buNone/>
              <a:defRPr sz="2000"/>
            </a:lvl7pPr>
            <a:lvl8pPr marL="3241747" indent="0">
              <a:buNone/>
              <a:defRPr sz="2000"/>
            </a:lvl8pPr>
            <a:lvl9pPr marL="3704853" indent="0">
              <a:buNone/>
              <a:defRPr sz="20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82">
                <a:solidFill>
                  <a:schemeClr val="tx1">
                    <a:tint val="75000"/>
                  </a:schemeClr>
                </a:solidFill>
              </a:defRPr>
            </a:lvl1pPr>
          </a:lstStyle>
          <a:p>
            <a:fld id="{1D8BD707-D9CF-40AE-B4C6-C98DA3205C09}" type="datetimeFigureOut">
              <a:rPr lang="en-US" smtClean="0"/>
              <a:pPr/>
              <a:t>8/21/2025</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8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6213" rtl="0" eaLnBrk="1" latinLnBrk="0" hangingPunct="1">
        <a:spcBef>
          <a:spcPct val="0"/>
        </a:spcBef>
        <a:buNone/>
        <a:defRPr sz="4455" kern="1200">
          <a:solidFill>
            <a:schemeClr val="tx1"/>
          </a:solidFill>
          <a:latin typeface="+mj-lt"/>
          <a:ea typeface="+mj-ea"/>
          <a:cs typeface="+mj-cs"/>
        </a:defRPr>
      </a:lvl1pPr>
    </p:titleStyle>
    <p:bodyStyle>
      <a:lvl1pPr marL="347330" indent="-347330" algn="l" defTabSz="926213" rtl="0" eaLnBrk="1" latinLnBrk="0" hangingPunct="1">
        <a:spcBef>
          <a:spcPct val="20000"/>
        </a:spcBef>
        <a:buFont typeface="Arial" pitchFamily="34" charset="0"/>
        <a:buChar char="•"/>
        <a:defRPr sz="3273" kern="1200">
          <a:solidFill>
            <a:schemeClr val="tx1"/>
          </a:solidFill>
          <a:latin typeface="+mn-lt"/>
          <a:ea typeface="+mn-ea"/>
          <a:cs typeface="+mn-cs"/>
        </a:defRPr>
      </a:lvl1pPr>
      <a:lvl2pPr marL="752548" indent="-289442" algn="l" defTabSz="926213" rtl="0" eaLnBrk="1" latinLnBrk="0" hangingPunct="1">
        <a:spcBef>
          <a:spcPct val="20000"/>
        </a:spcBef>
        <a:buFont typeface="Arial" pitchFamily="34" charset="0"/>
        <a:buChar char="–"/>
        <a:defRPr sz="2818" kern="1200">
          <a:solidFill>
            <a:schemeClr val="tx1"/>
          </a:solidFill>
          <a:latin typeface="+mn-lt"/>
          <a:ea typeface="+mn-ea"/>
          <a:cs typeface="+mn-cs"/>
        </a:defRPr>
      </a:lvl2pPr>
      <a:lvl3pPr marL="1157767" indent="-231553" algn="l" defTabSz="926213" rtl="0" eaLnBrk="1" latinLnBrk="0" hangingPunct="1">
        <a:spcBef>
          <a:spcPct val="20000"/>
        </a:spcBef>
        <a:buFont typeface="Arial" pitchFamily="34" charset="0"/>
        <a:buChar char="•"/>
        <a:defRPr sz="2455" kern="1200">
          <a:solidFill>
            <a:schemeClr val="tx1"/>
          </a:solidFill>
          <a:latin typeface="+mn-lt"/>
          <a:ea typeface="+mn-ea"/>
          <a:cs typeface="+mn-cs"/>
        </a:defRPr>
      </a:lvl3pPr>
      <a:lvl4pPr marL="1620873"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8398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47086"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194"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0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407"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213" rtl="0" eaLnBrk="1" latinLnBrk="0" hangingPunct="1">
        <a:defRPr sz="1818" kern="1200">
          <a:solidFill>
            <a:schemeClr val="tx1"/>
          </a:solidFill>
          <a:latin typeface="+mn-lt"/>
          <a:ea typeface="+mn-ea"/>
          <a:cs typeface="+mn-cs"/>
        </a:defRPr>
      </a:lvl1pPr>
      <a:lvl2pPr marL="463106" algn="l" defTabSz="926213" rtl="0" eaLnBrk="1" latinLnBrk="0" hangingPunct="1">
        <a:defRPr sz="1818" kern="1200">
          <a:solidFill>
            <a:schemeClr val="tx1"/>
          </a:solidFill>
          <a:latin typeface="+mn-lt"/>
          <a:ea typeface="+mn-ea"/>
          <a:cs typeface="+mn-cs"/>
        </a:defRPr>
      </a:lvl2pPr>
      <a:lvl3pPr marL="926213" algn="l" defTabSz="926213" rtl="0" eaLnBrk="1" latinLnBrk="0" hangingPunct="1">
        <a:defRPr sz="1818" kern="1200">
          <a:solidFill>
            <a:schemeClr val="tx1"/>
          </a:solidFill>
          <a:latin typeface="+mn-lt"/>
          <a:ea typeface="+mn-ea"/>
          <a:cs typeface="+mn-cs"/>
        </a:defRPr>
      </a:lvl3pPr>
      <a:lvl4pPr marL="1389320" algn="l" defTabSz="926213" rtl="0" eaLnBrk="1" latinLnBrk="0" hangingPunct="1">
        <a:defRPr sz="1818" kern="1200">
          <a:solidFill>
            <a:schemeClr val="tx1"/>
          </a:solidFill>
          <a:latin typeface="+mn-lt"/>
          <a:ea typeface="+mn-ea"/>
          <a:cs typeface="+mn-cs"/>
        </a:defRPr>
      </a:lvl4pPr>
      <a:lvl5pPr marL="1852427" algn="l" defTabSz="926213" rtl="0" eaLnBrk="1" latinLnBrk="0" hangingPunct="1">
        <a:defRPr sz="1818" kern="1200">
          <a:solidFill>
            <a:schemeClr val="tx1"/>
          </a:solidFill>
          <a:latin typeface="+mn-lt"/>
          <a:ea typeface="+mn-ea"/>
          <a:cs typeface="+mn-cs"/>
        </a:defRPr>
      </a:lvl5pPr>
      <a:lvl6pPr marL="2315533" algn="l" defTabSz="926213" rtl="0" eaLnBrk="1" latinLnBrk="0" hangingPunct="1">
        <a:defRPr sz="1818" kern="1200">
          <a:solidFill>
            <a:schemeClr val="tx1"/>
          </a:solidFill>
          <a:latin typeface="+mn-lt"/>
          <a:ea typeface="+mn-ea"/>
          <a:cs typeface="+mn-cs"/>
        </a:defRPr>
      </a:lvl6pPr>
      <a:lvl7pPr marL="2778640" algn="l" defTabSz="926213" rtl="0" eaLnBrk="1" latinLnBrk="0" hangingPunct="1">
        <a:defRPr sz="1818" kern="1200">
          <a:solidFill>
            <a:schemeClr val="tx1"/>
          </a:solidFill>
          <a:latin typeface="+mn-lt"/>
          <a:ea typeface="+mn-ea"/>
          <a:cs typeface="+mn-cs"/>
        </a:defRPr>
      </a:lvl7pPr>
      <a:lvl8pPr marL="3241747" algn="l" defTabSz="926213" rtl="0" eaLnBrk="1" latinLnBrk="0" hangingPunct="1">
        <a:defRPr sz="1818" kern="1200">
          <a:solidFill>
            <a:schemeClr val="tx1"/>
          </a:solidFill>
          <a:latin typeface="+mn-lt"/>
          <a:ea typeface="+mn-ea"/>
          <a:cs typeface="+mn-cs"/>
        </a:defRPr>
      </a:lvl8pPr>
      <a:lvl9pPr marL="3704853" algn="l" defTabSz="926213"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charlestonvirtualhomes.com/24009446/" TargetMode="External"/><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2891" t="4157" r="4867" b="31009"/>
          <a:stretch>
            <a:fillRect/>
          </a:stretch>
        </p:blipFill>
        <p:spPr>
          <a:xfrm>
            <a:off x="0" y="788960"/>
            <a:ext cx="7315200" cy="3429000"/>
          </a:xfrm>
          <a:prstGeom prst="rect">
            <a:avLst/>
          </a:prstGeom>
          <a:ln>
            <a:noFill/>
          </a:ln>
          <a:effectLst/>
        </p:spPr>
      </p:pic>
      <p:sp>
        <p:nvSpPr>
          <p:cNvPr id="2" name="Title 1"/>
          <p:cNvSpPr>
            <a:spLocks noGrp="1"/>
          </p:cNvSpPr>
          <p:nvPr>
            <p:ph type="ctrTitle"/>
          </p:nvPr>
        </p:nvSpPr>
        <p:spPr>
          <a:xfrm>
            <a:off x="93591" y="0"/>
            <a:ext cx="7128019" cy="788960"/>
          </a:xfrm>
          <a:noFill/>
          <a:effectLst/>
        </p:spPr>
        <p:txBody>
          <a:bodyPr anchor="ctr">
            <a:noAutofit/>
          </a:bodyPr>
          <a:lstStyle/>
          <a:p>
            <a:r>
              <a:rPr lang="en-US" sz="2000" b="1" dirty="0">
                <a:ln w="3175">
                  <a:noFill/>
                </a:ln>
                <a:solidFill>
                  <a:schemeClr val="bg1"/>
                </a:solidFill>
                <a:latin typeface="Century Gothic" panose="020B0502020202020204" pitchFamily="34" charset="0"/>
              </a:rPr>
              <a:t>SELLER IS MOTIVATED! MOVE IN READY! </a:t>
            </a:r>
            <a:br>
              <a:rPr lang="en-US" sz="2000" b="1" dirty="0">
                <a:ln w="3175">
                  <a:noFill/>
                </a:ln>
                <a:solidFill>
                  <a:schemeClr val="bg1"/>
                </a:solidFill>
                <a:latin typeface="Century Gothic" panose="020B0502020202020204" pitchFamily="34" charset="0"/>
              </a:rPr>
            </a:br>
            <a:r>
              <a:rPr lang="en-US" sz="1500" b="1" i="1" dirty="0">
                <a:ln w="3175">
                  <a:noFill/>
                </a:ln>
                <a:solidFill>
                  <a:schemeClr val="bg1"/>
                </a:solidFill>
                <a:latin typeface="Century Gothic" panose="020B0502020202020204" pitchFamily="34" charset="0"/>
              </a:rPr>
              <a:t>SELLER WILL </a:t>
            </a:r>
            <a:r>
              <a:rPr lang="en-US" sz="1500" b="1" i="1">
                <a:ln w="3175">
                  <a:noFill/>
                </a:ln>
                <a:solidFill>
                  <a:schemeClr val="bg1"/>
                </a:solidFill>
                <a:latin typeface="Century Gothic" panose="020B0502020202020204" pitchFamily="34" charset="0"/>
              </a:rPr>
              <a:t>GIVE $10,000 </a:t>
            </a:r>
            <a:r>
              <a:rPr lang="en-US" sz="1500" b="1" i="1" dirty="0">
                <a:ln w="3175">
                  <a:noFill/>
                </a:ln>
                <a:solidFill>
                  <a:schemeClr val="bg1"/>
                </a:solidFill>
                <a:latin typeface="Century Gothic" panose="020B0502020202020204" pitchFamily="34" charset="0"/>
              </a:rPr>
              <a:t>TOWARD CLOSING OR </a:t>
            </a:r>
            <a:r>
              <a:rPr lang="en-US" sz="1500" b="1" i="1">
                <a:ln w="3175">
                  <a:noFill/>
                </a:ln>
                <a:solidFill>
                  <a:schemeClr val="bg1"/>
                </a:solidFill>
                <a:latin typeface="Century Gothic" panose="020B0502020202020204" pitchFamily="34" charset="0"/>
              </a:rPr>
              <a:t>RATE RATIO + 3% BAC </a:t>
            </a:r>
            <a:br>
              <a:rPr lang="en-US" sz="1500" b="1" i="1" dirty="0">
                <a:ln w="3175">
                  <a:noFill/>
                </a:ln>
                <a:solidFill>
                  <a:schemeClr val="bg1"/>
                </a:solidFill>
                <a:latin typeface="Century Gothic" panose="020B0502020202020204" pitchFamily="34" charset="0"/>
              </a:rPr>
            </a:br>
            <a:r>
              <a:rPr lang="en-US" sz="1500" b="1" i="1" dirty="0">
                <a:ln w="3175">
                  <a:noFill/>
                </a:ln>
                <a:solidFill>
                  <a:schemeClr val="bg1"/>
                </a:solidFill>
                <a:latin typeface="Century Gothic" panose="020B0502020202020204" pitchFamily="34" charset="0"/>
              </a:rPr>
              <a:t>WITH RATIFIED CONTRACT BY AUGUST </a:t>
            </a:r>
            <a:r>
              <a:rPr lang="en-US" sz="1500" b="1" i="1">
                <a:ln w="3175">
                  <a:noFill/>
                </a:ln>
                <a:solidFill>
                  <a:schemeClr val="bg1"/>
                </a:solidFill>
                <a:latin typeface="Century Gothic" panose="020B0502020202020204" pitchFamily="34" charset="0"/>
              </a:rPr>
              <a:t>30TH! </a:t>
            </a:r>
            <a:endParaRPr lang="en-US" sz="1500" b="1" i="1" dirty="0">
              <a:ln w="3175">
                <a:noFill/>
              </a:ln>
              <a:solidFill>
                <a:schemeClr val="bg1"/>
              </a:solidFill>
              <a:latin typeface="Century Gothic" panose="020B0502020202020204" pitchFamily="34" charset="0"/>
            </a:endParaRPr>
          </a:p>
        </p:txBody>
      </p:sp>
      <p:sp>
        <p:nvSpPr>
          <p:cNvPr id="3" name="Subtitle 2"/>
          <p:cNvSpPr>
            <a:spLocks noGrp="1"/>
          </p:cNvSpPr>
          <p:nvPr>
            <p:ph type="subTitle" idx="1"/>
          </p:nvPr>
        </p:nvSpPr>
        <p:spPr>
          <a:xfrm>
            <a:off x="1" y="5090790"/>
            <a:ext cx="7315199" cy="2045166"/>
          </a:xfrm>
        </p:spPr>
        <p:txBody>
          <a:bodyPr anchor="ctr">
            <a:noAutofit/>
          </a:bodyPr>
          <a:lstStyle/>
          <a:p>
            <a:pPr>
              <a:spcBef>
                <a:spcPts val="0"/>
              </a:spcBef>
            </a:pPr>
            <a:r>
              <a:rPr lang="en-US" sz="1600" dirty="0">
                <a:solidFill>
                  <a:schemeClr val="tx1"/>
                </a:solidFill>
                <a:latin typeface="Century Gothic" panose="020B0502020202020204" pitchFamily="34" charset="0"/>
              </a:rPr>
              <a:t>GREAT home in a GREAT location. Second story loft can be used as an office or workout area! Home newly painted and owners have moved to their new home. New stove, new refrigerator, and new dishwasher. </a:t>
            </a:r>
          </a:p>
          <a:p>
            <a:pPr>
              <a:spcBef>
                <a:spcPts val="0"/>
              </a:spcBef>
            </a:pPr>
            <a:endParaRPr lang="en-US" sz="1600" dirty="0">
              <a:solidFill>
                <a:schemeClr val="tx1"/>
              </a:solidFill>
              <a:latin typeface="Century Gothic" panose="020B0502020202020204" pitchFamily="34" charset="0"/>
            </a:endParaRPr>
          </a:p>
          <a:p>
            <a:pPr>
              <a:spcBef>
                <a:spcPts val="0"/>
              </a:spcBef>
            </a:pPr>
            <a:r>
              <a:rPr lang="en-US" sz="1600" dirty="0">
                <a:solidFill>
                  <a:schemeClr val="tx1"/>
                </a:solidFill>
                <a:latin typeface="Century Gothic" panose="020B0502020202020204" pitchFamily="34" charset="0"/>
              </a:rPr>
              <a:t>Pictures reflect when owners lived in the home. Easy to show! Sound barrier wall starts in 2026. Home warranty until 2028!</a:t>
            </a:r>
          </a:p>
          <a:p>
            <a:pPr>
              <a:spcBef>
                <a:spcPts val="0"/>
              </a:spcBef>
            </a:pPr>
            <a:endParaRPr lang="en-US" sz="1600" dirty="0">
              <a:solidFill>
                <a:schemeClr val="tx1"/>
              </a:solidFill>
              <a:latin typeface="Century Gothic" panose="020B0502020202020204" pitchFamily="34" charset="0"/>
            </a:endParaRPr>
          </a:p>
          <a:p>
            <a:pPr>
              <a:spcBef>
                <a:spcPts val="0"/>
              </a:spcBef>
            </a:pPr>
            <a:r>
              <a:rPr lang="en-US" sz="1600" dirty="0">
                <a:solidFill>
                  <a:schemeClr val="tx1"/>
                </a:solidFill>
                <a:latin typeface="Century Gothic" panose="020B0502020202020204" pitchFamily="34" charset="0"/>
                <a:hlinkClick r:id="rId3">
                  <a:extLst>
                    <a:ext uri="{A12FA001-AC4F-418D-AE19-62706E023703}">
                      <ahyp:hlinkClr xmlns:ahyp="http://schemas.microsoft.com/office/drawing/2018/hyperlinkcolor" val="tx"/>
                    </a:ext>
                  </a:extLst>
                </a:hlinkClick>
              </a:rPr>
              <a:t>Take a Virtual Tour</a:t>
            </a:r>
            <a:endParaRPr lang="en-US" sz="1600" dirty="0">
              <a:solidFill>
                <a:schemeClr val="tx1"/>
              </a:solidFill>
              <a:latin typeface="Century Gothic" panose="020B0502020202020204"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06591" y="8513755"/>
            <a:ext cx="1102019" cy="48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76200" y="8443783"/>
            <a:ext cx="3344067" cy="624017"/>
          </a:xfrm>
          <a:prstGeom prst="rect">
            <a:avLst/>
          </a:prstGeom>
        </p:spPr>
        <p:txBody>
          <a:bodyPr wrap="square">
            <a:spAutoFit/>
          </a:bodyPr>
          <a:lstStyle/>
          <a:p>
            <a:r>
              <a:rPr lang="en-US" sz="1455" dirty="0">
                <a:latin typeface="Century Gothic" panose="020B0502020202020204" pitchFamily="34" charset="0"/>
              </a:rPr>
              <a:t>Lisa Deaton</a:t>
            </a:r>
          </a:p>
          <a:p>
            <a:r>
              <a:rPr lang="en-US" sz="1000" dirty="0">
                <a:latin typeface="Century Gothic" panose="020B0502020202020204" pitchFamily="34" charset="0"/>
              </a:rPr>
              <a:t>843-224-7878</a:t>
            </a:r>
          </a:p>
          <a:p>
            <a:r>
              <a:rPr lang="en-US" sz="1000" dirty="0">
                <a:latin typeface="Century Gothic" panose="020B0502020202020204" pitchFamily="34" charset="0"/>
              </a:rPr>
              <a:t>lisamdeaton@comcast.net</a:t>
            </a:r>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814" y="7201013"/>
            <a:ext cx="1713748" cy="1142886"/>
          </a:xfrm>
          <a:prstGeom prst="rect">
            <a:avLst/>
          </a:prstGeom>
          <a:ln>
            <a:noFill/>
          </a:ln>
          <a:effectLst/>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735959" y="7201349"/>
            <a:ext cx="1713825" cy="1142550"/>
          </a:xfrm>
          <a:prstGeom prst="rect">
            <a:avLst/>
          </a:prstGeom>
          <a:ln>
            <a:noFill/>
          </a:ln>
          <a:effectLst/>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601514" y="7201342"/>
            <a:ext cx="1713686" cy="1142457"/>
          </a:xfrm>
          <a:prstGeom prst="rect">
            <a:avLst/>
          </a:prstGeom>
          <a:ln>
            <a:noFill/>
          </a:ln>
          <a:effectLst/>
        </p:spPr>
      </p:pic>
      <p:sp>
        <p:nvSpPr>
          <p:cNvPr id="5" name="Rectangle 4"/>
          <p:cNvSpPr/>
          <p:nvPr/>
        </p:nvSpPr>
        <p:spPr>
          <a:xfrm>
            <a:off x="0" y="4283019"/>
            <a:ext cx="7315200" cy="707886"/>
          </a:xfrm>
          <a:prstGeom prst="rect">
            <a:avLst/>
          </a:prstGeom>
        </p:spPr>
        <p:txBody>
          <a:bodyPr wrap="square">
            <a:spAutoFit/>
          </a:bodyPr>
          <a:lstStyle/>
          <a:p>
            <a:pPr algn="ctr"/>
            <a:r>
              <a:rPr lang="en-US" sz="2400" b="1" dirty="0">
                <a:latin typeface="Century Gothic" panose="020B0502020202020204" pitchFamily="34" charset="0"/>
              </a:rPr>
              <a:t>421 Turnstone Street</a:t>
            </a:r>
          </a:p>
          <a:p>
            <a:pPr algn="ctr"/>
            <a:r>
              <a:rPr lang="en-US" sz="1600" b="1" dirty="0">
                <a:latin typeface="Century Gothic" panose="020B0502020202020204" pitchFamily="34" charset="0"/>
              </a:rPr>
              <a:t>Tidal Walk | Mount Pleasant, SC 29464 | MLS# 25021398 | $895,000</a:t>
            </a:r>
          </a:p>
        </p:txBody>
      </p:sp>
      <p:sp>
        <p:nvSpPr>
          <p:cNvPr id="9" name="Rectangle 8">
            <a:extLst>
              <a:ext uri="{FF2B5EF4-FFF2-40B4-BE49-F238E27FC236}">
                <a16:creationId xmlns:a16="http://schemas.microsoft.com/office/drawing/2014/main" id="{3F3F5DBE-628A-40B5-A9C1-6BD65A579158}"/>
              </a:ext>
            </a:extLst>
          </p:cNvPr>
          <p:cNvSpPr/>
          <p:nvPr/>
        </p:nvSpPr>
        <p:spPr>
          <a:xfrm>
            <a:off x="3898832" y="8478792"/>
            <a:ext cx="3340168" cy="553998"/>
          </a:xfrm>
          <a:prstGeom prst="rect">
            <a:avLst/>
          </a:prstGeom>
        </p:spPr>
        <p:txBody>
          <a:bodyPr wrap="square">
            <a:spAutoFit/>
          </a:bodyPr>
          <a:lstStyle/>
          <a:p>
            <a:pPr algn="r"/>
            <a:r>
              <a:rPr lang="en-US" sz="1000" dirty="0">
                <a:latin typeface="Century Gothic" panose="020B0502020202020204" pitchFamily="34" charset="0"/>
              </a:rPr>
              <a:t>AgentOwned Charleston Group</a:t>
            </a:r>
          </a:p>
          <a:p>
            <a:pPr algn="r"/>
            <a:r>
              <a:rPr lang="en-US" sz="1000" dirty="0">
                <a:latin typeface="Century Gothic" panose="020B0502020202020204" pitchFamily="34" charset="0"/>
              </a:rPr>
              <a:t>902 Savannah Hwy</a:t>
            </a:r>
          </a:p>
          <a:p>
            <a:pPr algn="r"/>
            <a:r>
              <a:rPr lang="en-US" sz="1000" dirty="0">
                <a:latin typeface="Century Gothic" panose="020B0502020202020204" pitchFamily="34" charset="0"/>
              </a:rPr>
              <a:t>Charleston, SC 29407-7802</a:t>
            </a:r>
          </a:p>
        </p:txBody>
      </p:sp>
      <p:pic>
        <p:nvPicPr>
          <p:cNvPr id="13" name="Picture 12">
            <a:extLst>
              <a:ext uri="{FF2B5EF4-FFF2-40B4-BE49-F238E27FC236}">
                <a16:creationId xmlns:a16="http://schemas.microsoft.com/office/drawing/2014/main" id="{C95B7062-D7E6-4B01-A275-8525BC78D19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871291" y="7201745"/>
            <a:ext cx="1712939" cy="1141757"/>
          </a:xfrm>
          <a:prstGeom prst="rect">
            <a:avLst/>
          </a:prstGeom>
          <a:ln>
            <a:noFill/>
          </a:ln>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1742</TotalTime>
  <Words>138</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SELLER IS MOTIVATED! MOVE IN READY!  SELLER WILL GIVE $10,000 TOWARD CLOSING OR RATE RATIO + 3% BAC  WITH RATIFIED CONTRACT BY AUGUST 30TH!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76</cp:revision>
  <dcterms:created xsi:type="dcterms:W3CDTF">2006-08-16T00:00:00Z</dcterms:created>
  <dcterms:modified xsi:type="dcterms:W3CDTF">2025-08-21T16:24:04Z</dcterms:modified>
</cp:coreProperties>
</file>