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1" d="100"/>
          <a:sy n="51" d="100"/>
        </p:scale>
        <p:origin x="1848" y="90"/>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10/13/2015</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 y="0"/>
            <a:ext cx="7315198" cy="1752600"/>
          </a:xfrm>
          <a:prstGeom prst="rect">
            <a:avLst/>
          </a:prstGeom>
          <a:solidFill>
            <a:schemeClr val="tx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t="12153" b="10526"/>
          <a:stretch/>
        </p:blipFill>
        <p:spPr>
          <a:xfrm>
            <a:off x="609341" y="527857"/>
            <a:ext cx="6096000" cy="3358343"/>
          </a:xfrm>
          <a:prstGeom prst="rect">
            <a:avLst/>
          </a:prstGeom>
          <a:ln w="3175">
            <a:solidFill>
              <a:schemeClr val="tx2"/>
            </a:solidFill>
          </a:ln>
          <a:effectLst/>
        </p:spPr>
      </p:pic>
      <p:sp>
        <p:nvSpPr>
          <p:cNvPr id="21" name="Rectangle 20"/>
          <p:cNvSpPr/>
          <p:nvPr/>
        </p:nvSpPr>
        <p:spPr>
          <a:xfrm>
            <a:off x="-1143" y="8880808"/>
            <a:ext cx="7315198" cy="1177592"/>
          </a:xfrm>
          <a:prstGeom prst="rect">
            <a:avLst/>
          </a:prstGeom>
          <a:solidFill>
            <a:schemeClr val="tx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177503" y="3903315"/>
            <a:ext cx="4959675" cy="4950759"/>
          </a:xfrm>
        </p:spPr>
        <p:txBody>
          <a:bodyPr anchor="ctr">
            <a:noAutofit/>
          </a:bodyPr>
          <a:lstStyle/>
          <a:p>
            <a:r>
              <a:rPr lang="en-US" sz="1100" dirty="0">
                <a:solidFill>
                  <a:schemeClr val="tx2">
                    <a:lumMod val="75000"/>
                  </a:schemeClr>
                </a:solidFill>
                <a:latin typeface="Trebuchet MS" panose="020B0603020202020204" pitchFamily="34" charset="0"/>
              </a:rPr>
              <a:t>This beautiful custom 4/5 Bedroom home is located in </a:t>
            </a:r>
            <a:r>
              <a:rPr lang="en-US" sz="1100" dirty="0" err="1">
                <a:solidFill>
                  <a:schemeClr val="tx2">
                    <a:lumMod val="75000"/>
                  </a:schemeClr>
                </a:solidFill>
                <a:latin typeface="Trebuchet MS" panose="020B0603020202020204" pitchFamily="34" charset="0"/>
              </a:rPr>
              <a:t>Coosaw</a:t>
            </a:r>
            <a:r>
              <a:rPr lang="en-US" sz="1100" dirty="0">
                <a:solidFill>
                  <a:schemeClr val="tx2">
                    <a:lumMod val="75000"/>
                  </a:schemeClr>
                </a:solidFill>
                <a:latin typeface="Trebuchet MS" panose="020B0603020202020204" pitchFamily="34" charset="0"/>
              </a:rPr>
              <a:t> Creek Country Club, a centrally located Gated Community with a beautiful club house, a challenging golf course (rated 2014 Charleston Golf Course of the Year), a neighborhood pool, tennis courts, and play park. Nestled on a lovely wooded lot on a large cul-de-sac, the home features hardwood floors throughout except in the bathrooms (tiled), the Bonus Room (carpet), and the craft room (vinyl tile). A beautiful custom trim package includes 8'' baseboards thru/out, 7'' crown mold in all significant rooms downstairs, and deep chair rail in the dining room. There are plantation shutters in the living room, dining room, kitchen and master bedroom. When entering the 2-story foyer from the deep and long front porch, you are greeted by the dining room on the right and a living room/study on the left. The bright and airy kitchen off the dining room features white cabinets, new Cambria Quartz countertops and a dual fuel </a:t>
            </a:r>
            <a:r>
              <a:rPr lang="en-US" sz="1100" dirty="0" err="1">
                <a:solidFill>
                  <a:schemeClr val="tx2">
                    <a:lumMod val="75000"/>
                  </a:schemeClr>
                </a:solidFill>
                <a:latin typeface="Trebuchet MS" panose="020B0603020202020204" pitchFamily="34" charset="0"/>
              </a:rPr>
              <a:t>Dacor</a:t>
            </a:r>
            <a:r>
              <a:rPr lang="en-US" sz="1100" dirty="0">
                <a:solidFill>
                  <a:schemeClr val="tx2">
                    <a:lumMod val="75000"/>
                  </a:schemeClr>
                </a:solidFill>
                <a:latin typeface="Trebuchet MS" panose="020B0603020202020204" pitchFamily="34" charset="0"/>
              </a:rPr>
              <a:t> Range. The kitchen opens into the family room which overlooks the inviting screen porch, the patio, and the wonderfully private back yard. The Family room fireplace is wood burning and has a gas starter feature. Off the back kitchen hall is a pantry, a laundry room and the back stairway to the Bonus Room/5th bedroom which has its own bath and closet. The downstairs master bedroom features a large walk-in closet, a spacious bath with separate shower and garden tub, a linen closet, and a dual-sink vanity. The master bedroom looks out onto the beautiful back yard which also has a tree house for the kids. It is completely fenced (all wood except for the metal fencing along back property </a:t>
            </a:r>
            <a:r>
              <a:rPr lang="en-US" sz="1100" dirty="0" smtClean="0">
                <a:solidFill>
                  <a:schemeClr val="tx2">
                    <a:lumMod val="75000"/>
                  </a:schemeClr>
                </a:solidFill>
                <a:latin typeface="Trebuchet MS" panose="020B0603020202020204" pitchFamily="34" charset="0"/>
              </a:rPr>
              <a:t>line). </a:t>
            </a:r>
            <a:r>
              <a:rPr lang="en-US" sz="1100" dirty="0">
                <a:solidFill>
                  <a:schemeClr val="tx2">
                    <a:lumMod val="75000"/>
                  </a:schemeClr>
                </a:solidFill>
                <a:latin typeface="Trebuchet MS" panose="020B0603020202020204" pitchFamily="34" charset="0"/>
              </a:rPr>
              <a:t>Upon returning to the foyer, there is a half bath and the front stairway which leads up to the additional 3 bedrooms. The upstairs bathroom features a garden tub, a separate shower, and a dual sink vanity. Also, there is a craft/flex room which connects to the bonus room. This is a fantastic home, perfect for family and for entertaining.</a:t>
            </a:r>
          </a:p>
        </p:txBody>
      </p:sp>
      <p:sp>
        <p:nvSpPr>
          <p:cNvPr id="2" name="Title 1"/>
          <p:cNvSpPr>
            <a:spLocks noGrp="1"/>
          </p:cNvSpPr>
          <p:nvPr>
            <p:ph type="ctrTitle"/>
          </p:nvPr>
        </p:nvSpPr>
        <p:spPr>
          <a:xfrm>
            <a:off x="-2287" y="3030474"/>
            <a:ext cx="7315199" cy="958660"/>
          </a:xfrm>
        </p:spPr>
        <p:txBody>
          <a:bodyPr anchor="t">
            <a:noAutofit/>
            <a:scene3d>
              <a:camera prst="orthographicFront"/>
              <a:lightRig rig="soft" dir="t">
                <a:rot lat="0" lon="0" rev="17220000"/>
              </a:lightRig>
            </a:scene3d>
            <a:sp3d prstMaterial="softEdge"/>
          </a:bodyPr>
          <a:lstStyle/>
          <a:p>
            <a:r>
              <a:rPr lang="en-US" sz="2400" cap="none" dirty="0">
                <a:ln w="10541"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t>4222 Buck Creek Court</a:t>
            </a:r>
            <a:r>
              <a:rPr lang="en-US" sz="2400" cap="none" dirty="0" smtClean="0">
                <a:ln w="10541"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t/>
            </a:r>
            <a:br>
              <a:rPr lang="en-US" sz="2400" cap="none" dirty="0" smtClean="0">
                <a:ln w="10541"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br>
            <a:r>
              <a:rPr lang="en-US" sz="1600" b="0" cap="none" dirty="0" err="1">
                <a:ln w="10541"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t>Coosaw</a:t>
            </a:r>
            <a:r>
              <a:rPr lang="en-US" sz="1600" b="0" cap="none" dirty="0">
                <a:ln w="10541"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t> Creek </a:t>
            </a:r>
            <a:r>
              <a:rPr lang="en-US" sz="1600" b="0" cap="none" dirty="0" smtClean="0">
                <a:ln w="10541"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t>Country Club </a:t>
            </a:r>
            <a:r>
              <a:rPr lang="en-US" sz="1600" b="0" cap="none" dirty="0">
                <a:ln w="10541"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t>~ North </a:t>
            </a:r>
            <a:r>
              <a:rPr lang="en-US" sz="1600" b="0" cap="none" dirty="0" smtClean="0">
                <a:ln w="10541"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t>Charleston</a:t>
            </a:r>
            <a:r>
              <a:rPr lang="en-US" sz="1600" b="0" cap="none" dirty="0">
                <a:ln w="10541"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t/>
            </a:r>
            <a:br>
              <a:rPr lang="en-US" sz="1600" b="0" cap="none" dirty="0">
                <a:ln w="10541"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br>
            <a:r>
              <a:rPr lang="en-US" sz="1600" b="0" cap="none" dirty="0">
                <a:ln w="10541"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t>MLS# 15021090 ~ $</a:t>
            </a:r>
            <a:r>
              <a:rPr lang="en-US" sz="1600" b="0" cap="none" dirty="0" smtClean="0">
                <a:ln w="10541"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t>416,600</a:t>
            </a:r>
            <a:endParaRPr lang="en-US" sz="1400" b="0" cap="none" dirty="0">
              <a:ln w="10541"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endParaRPr>
          </a:p>
        </p:txBody>
      </p:sp>
      <p:sp>
        <p:nvSpPr>
          <p:cNvPr id="17" name="Rectangle 16"/>
          <p:cNvSpPr/>
          <p:nvPr/>
        </p:nvSpPr>
        <p:spPr>
          <a:xfrm>
            <a:off x="-1143" y="9031023"/>
            <a:ext cx="7315199" cy="877163"/>
          </a:xfrm>
          <a:prstGeom prst="rect">
            <a:avLst/>
          </a:prstGeom>
        </p:spPr>
        <p:txBody>
          <a:bodyPr wrap="square">
            <a:spAutoFit/>
          </a:bodyPr>
          <a:lstStyle/>
          <a:p>
            <a:pPr algn="ctr"/>
            <a:r>
              <a:rPr lang="en-US" sz="1800" dirty="0" err="1">
                <a:solidFill>
                  <a:schemeClr val="bg1"/>
                </a:solidFill>
                <a:effectLst>
                  <a:outerShdw blurRad="38100" dist="38100" dir="2700000" algn="tl">
                    <a:srgbClr val="000000">
                      <a:alpha val="43137"/>
                    </a:srgbClr>
                  </a:outerShdw>
                </a:effectLst>
                <a:latin typeface="Trebuchet MS" panose="020B0603020202020204" pitchFamily="34" charset="0"/>
              </a:rPr>
              <a:t>Sammye</a:t>
            </a:r>
            <a:r>
              <a:rPr lang="en-US" sz="1800" dirty="0">
                <a:solidFill>
                  <a:schemeClr val="bg1"/>
                </a:solidFill>
                <a:effectLst>
                  <a:outerShdw blurRad="38100" dist="38100" dir="2700000" algn="tl">
                    <a:srgbClr val="000000">
                      <a:alpha val="43137"/>
                    </a:srgbClr>
                  </a:outerShdw>
                </a:effectLst>
                <a:latin typeface="Trebuchet MS" panose="020B0603020202020204" pitchFamily="34" charset="0"/>
              </a:rPr>
              <a:t> H </a:t>
            </a:r>
            <a:r>
              <a:rPr lang="en-US" sz="1800" dirty="0" err="1">
                <a:solidFill>
                  <a:schemeClr val="bg1"/>
                </a:solidFill>
                <a:effectLst>
                  <a:outerShdw blurRad="38100" dist="38100" dir="2700000" algn="tl">
                    <a:srgbClr val="000000">
                      <a:alpha val="43137"/>
                    </a:srgbClr>
                  </a:outerShdw>
                </a:effectLst>
                <a:latin typeface="Trebuchet MS" panose="020B0603020202020204" pitchFamily="34" charset="0"/>
              </a:rPr>
              <a:t>Blackard</a:t>
            </a:r>
            <a:r>
              <a:rPr lang="en-US" sz="1800" dirty="0" smtClean="0">
                <a:solidFill>
                  <a:schemeClr val="bg1"/>
                </a:solidFill>
                <a:effectLst>
                  <a:outerShdw blurRad="38100" dist="38100" dir="2700000" algn="tl">
                    <a:srgbClr val="000000">
                      <a:alpha val="43137"/>
                    </a:srgbClr>
                  </a:outerShdw>
                </a:effectLst>
                <a:latin typeface="Trebuchet MS" panose="020B0603020202020204" pitchFamily="34" charset="0"/>
              </a:rPr>
              <a:t/>
            </a:r>
            <a:br>
              <a:rPr lang="en-US" sz="1800" dirty="0" smtClean="0">
                <a:solidFill>
                  <a:schemeClr val="bg1"/>
                </a:solidFill>
                <a:effectLst>
                  <a:outerShdw blurRad="38100" dist="38100" dir="2700000" algn="tl">
                    <a:srgbClr val="000000">
                      <a:alpha val="43137"/>
                    </a:srgbClr>
                  </a:outerShdw>
                </a:effectLst>
                <a:latin typeface="Trebuchet MS" panose="020B0603020202020204" pitchFamily="34" charset="0"/>
              </a:rPr>
            </a:br>
            <a:r>
              <a:rPr lang="pt-BR" sz="1100" dirty="0">
                <a:solidFill>
                  <a:schemeClr val="bg1"/>
                </a:solidFill>
                <a:effectLst>
                  <a:outerShdw blurRad="38100" dist="38100" dir="2700000" algn="tl">
                    <a:srgbClr val="000000">
                      <a:alpha val="43137"/>
                    </a:srgbClr>
                  </a:outerShdw>
                </a:effectLst>
                <a:latin typeface="Trebuchet MS" panose="020B0603020202020204" pitchFamily="34" charset="0"/>
              </a:rPr>
              <a:t>O (843) 974-6265</a:t>
            </a:r>
          </a:p>
          <a:p>
            <a:pPr algn="ctr"/>
            <a:r>
              <a:rPr lang="pt-BR" sz="1100" dirty="0">
                <a:solidFill>
                  <a:schemeClr val="bg1"/>
                </a:solidFill>
                <a:effectLst>
                  <a:outerShdw blurRad="38100" dist="38100" dir="2700000" algn="tl">
                    <a:srgbClr val="000000">
                      <a:alpha val="43137"/>
                    </a:srgbClr>
                  </a:outerShdw>
                </a:effectLst>
                <a:latin typeface="Trebuchet MS" panose="020B0603020202020204" pitchFamily="34" charset="0"/>
              </a:rPr>
              <a:t>M (843) </a:t>
            </a:r>
            <a:r>
              <a:rPr lang="pt-BR" sz="1100" dirty="0" smtClean="0">
                <a:solidFill>
                  <a:schemeClr val="bg1"/>
                </a:solidFill>
                <a:effectLst>
                  <a:outerShdw blurRad="38100" dist="38100" dir="2700000" algn="tl">
                    <a:srgbClr val="000000">
                      <a:alpha val="43137"/>
                    </a:srgbClr>
                  </a:outerShdw>
                </a:effectLst>
                <a:latin typeface="Trebuchet MS" panose="020B0603020202020204" pitchFamily="34" charset="0"/>
              </a:rPr>
              <a:t>224-8422</a:t>
            </a:r>
          </a:p>
          <a:p>
            <a:pPr algn="ctr"/>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sblackard@carolinaone.com</a:t>
            </a:r>
          </a:p>
        </p:txBody>
      </p:sp>
      <p:grpSp>
        <p:nvGrpSpPr>
          <p:cNvPr id="24" name="Group 23"/>
          <p:cNvGrpSpPr/>
          <p:nvPr/>
        </p:nvGrpSpPr>
        <p:grpSpPr>
          <a:xfrm>
            <a:off x="-95250" y="9013908"/>
            <a:ext cx="1524000" cy="911393"/>
            <a:chOff x="0" y="9037683"/>
            <a:chExt cx="1524000" cy="911393"/>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491" y="9037683"/>
              <a:ext cx="665018" cy="457200"/>
            </a:xfrm>
            <a:prstGeom prst="rect">
              <a:avLst/>
            </a:prstGeom>
          </p:spPr>
        </p:pic>
        <p:sp>
          <p:nvSpPr>
            <p:cNvPr id="18" name="Rectangle 17"/>
            <p:cNvSpPr/>
            <p:nvPr/>
          </p:nvSpPr>
          <p:spPr>
            <a:xfrm>
              <a:off x="0" y="9533578"/>
              <a:ext cx="1524000" cy="415498"/>
            </a:xfrm>
            <a:prstGeom prst="rect">
              <a:avLst/>
            </a:prstGeom>
          </p:spPr>
          <p:txBody>
            <a:bodyPr wrap="square">
              <a:spAutoFit/>
            </a:bodyPr>
            <a:lstStyle/>
            <a:p>
              <a:pPr algn="ctr"/>
              <a:r>
                <a:rPr lang="en-US" sz="700" dirty="0">
                  <a:solidFill>
                    <a:schemeClr val="bg1"/>
                  </a:solidFill>
                  <a:latin typeface="Trebuchet MS" panose="020B0603020202020204" pitchFamily="34" charset="0"/>
                </a:rPr>
                <a:t>Carolina One Real Estate</a:t>
              </a:r>
            </a:p>
            <a:p>
              <a:pPr algn="ctr"/>
              <a:r>
                <a:rPr lang="en-US" sz="700" dirty="0">
                  <a:solidFill>
                    <a:schemeClr val="bg1"/>
                  </a:solidFill>
                  <a:latin typeface="Trebuchet MS" panose="020B0603020202020204" pitchFamily="34" charset="0"/>
                </a:rPr>
                <a:t>900 N Main St.</a:t>
              </a:r>
            </a:p>
            <a:p>
              <a:pPr algn="ctr"/>
              <a:r>
                <a:rPr lang="en-US" sz="700" dirty="0">
                  <a:solidFill>
                    <a:schemeClr val="bg1"/>
                  </a:solidFill>
                  <a:latin typeface="Trebuchet MS" panose="020B0603020202020204" pitchFamily="34" charset="0"/>
                </a:rPr>
                <a:t>Summerville, SC 29483</a:t>
              </a:r>
            </a:p>
          </p:txBody>
        </p:sp>
      </p:grpSp>
      <p:sp>
        <p:nvSpPr>
          <p:cNvPr id="23" name="Rectangle 22"/>
          <p:cNvSpPr/>
          <p:nvPr/>
        </p:nvSpPr>
        <p:spPr>
          <a:xfrm>
            <a:off x="-2288" y="0"/>
            <a:ext cx="7315200" cy="430887"/>
          </a:xfrm>
          <a:prstGeom prst="rect">
            <a:avLst/>
          </a:prstGeom>
        </p:spPr>
        <p:txBody>
          <a:bodyPr wrap="square">
            <a:spAutoFit/>
          </a:bodyPr>
          <a:lstStyle/>
          <a:p>
            <a:pPr algn="ctr"/>
            <a:r>
              <a:rPr lang="en-US" sz="2200" i="1" dirty="0" smtClean="0">
                <a:solidFill>
                  <a:srgbClr val="FFFF00"/>
                </a:solidFill>
                <a:effectLst>
                  <a:outerShdw blurRad="50800" dist="38100" dir="5400000" algn="t" rotWithShape="0">
                    <a:prstClr val="black">
                      <a:alpha val="40000"/>
                    </a:prstClr>
                  </a:outerShdw>
                </a:effectLst>
                <a:latin typeface="Trebuchet MS" panose="020B0603020202020204" pitchFamily="34" charset="0"/>
              </a:rPr>
              <a:t>Owners Have Found New Home And Are Ready To Move</a:t>
            </a:r>
            <a:endParaRPr lang="en-US" sz="2200" i="1" dirty="0">
              <a:solidFill>
                <a:srgbClr val="FFFF00"/>
              </a:solidFill>
              <a:effectLst>
                <a:outerShdw blurRad="50800" dist="38100" dir="5400000" algn="t" rotWithShape="0">
                  <a:prstClr val="black">
                    <a:alpha val="40000"/>
                  </a:prstClr>
                </a:outerShdw>
              </a:effectLst>
              <a:latin typeface="Trebuchet MS" panose="020B0603020202020204" pitchFamily="34" charset="0"/>
            </a:endParaRPr>
          </a:p>
        </p:txBody>
      </p:sp>
      <p:pic>
        <p:nvPicPr>
          <p:cNvPr id="26" name="Picture 2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769" y="6024283"/>
            <a:ext cx="1175733" cy="881800"/>
          </a:xfrm>
          <a:prstGeom prst="rect">
            <a:avLst/>
          </a:prstGeom>
          <a:ln w="3175">
            <a:solidFill>
              <a:schemeClr val="bg1"/>
            </a:solidFill>
          </a:ln>
        </p:spPr>
      </p:pic>
      <p:pic>
        <p:nvPicPr>
          <p:cNvPr id="28" name="Picture 27"/>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139466" y="1237135"/>
            <a:ext cx="1175733" cy="881800"/>
          </a:xfrm>
          <a:prstGeom prst="rect">
            <a:avLst/>
          </a:prstGeom>
          <a:ln w="3175">
            <a:solidFill>
              <a:schemeClr val="bg1"/>
            </a:solidFill>
          </a:ln>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237134"/>
            <a:ext cx="1179272" cy="884454"/>
          </a:xfrm>
          <a:prstGeom prst="rect">
            <a:avLst/>
          </a:prstGeom>
          <a:ln w="3175">
            <a:solidFill>
              <a:schemeClr val="bg1"/>
            </a:solidFill>
          </a:ln>
          <a:effectLst/>
        </p:spPr>
      </p:pic>
      <p:pic>
        <p:nvPicPr>
          <p:cNvPr id="31" name="Picture 30"/>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1769" y="2832851"/>
            <a:ext cx="1175733" cy="881800"/>
          </a:xfrm>
          <a:prstGeom prst="rect">
            <a:avLst/>
          </a:prstGeom>
          <a:ln w="3175">
            <a:solidFill>
              <a:schemeClr val="bg1"/>
            </a:solidFill>
          </a:ln>
        </p:spPr>
      </p:pic>
      <p:pic>
        <p:nvPicPr>
          <p:cNvPr id="32" name="Picture 31"/>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1769" y="4428567"/>
            <a:ext cx="1175733" cy="881800"/>
          </a:xfrm>
          <a:prstGeom prst="rect">
            <a:avLst/>
          </a:prstGeom>
          <a:ln w="3175">
            <a:solidFill>
              <a:schemeClr val="bg1"/>
            </a:solidFill>
          </a:ln>
        </p:spPr>
      </p:pic>
      <p:pic>
        <p:nvPicPr>
          <p:cNvPr id="33" name="Picture 32"/>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6139466" y="6024283"/>
            <a:ext cx="1175733" cy="881800"/>
          </a:xfrm>
          <a:prstGeom prst="rect">
            <a:avLst/>
          </a:prstGeom>
          <a:ln w="3175">
            <a:solidFill>
              <a:schemeClr val="bg1"/>
            </a:solidFill>
          </a:ln>
        </p:spPr>
      </p:pic>
      <p:pic>
        <p:nvPicPr>
          <p:cNvPr id="34" name="Picture 33"/>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6139466" y="7620000"/>
            <a:ext cx="1175734" cy="881801"/>
          </a:xfrm>
          <a:prstGeom prst="rect">
            <a:avLst/>
          </a:prstGeom>
          <a:ln w="3175">
            <a:solidFill>
              <a:schemeClr val="bg1"/>
            </a:solidFill>
          </a:ln>
        </p:spPr>
      </p:pic>
      <p:pic>
        <p:nvPicPr>
          <p:cNvPr id="35" name="Picture 3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 y="7620000"/>
            <a:ext cx="1179270" cy="884453"/>
          </a:xfrm>
          <a:prstGeom prst="rect">
            <a:avLst/>
          </a:prstGeom>
          <a:ln w="3175">
            <a:solidFill>
              <a:schemeClr val="bg1"/>
            </a:solidFill>
          </a:ln>
          <a:effectLst/>
        </p:spPr>
      </p:pic>
      <p:pic>
        <p:nvPicPr>
          <p:cNvPr id="36" name="Picture 35"/>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6139466" y="2832851"/>
            <a:ext cx="1175733" cy="881800"/>
          </a:xfrm>
          <a:prstGeom prst="rect">
            <a:avLst/>
          </a:prstGeom>
          <a:ln w="3175">
            <a:solidFill>
              <a:schemeClr val="bg1"/>
            </a:solidFill>
          </a:ln>
        </p:spPr>
      </p:pic>
      <p:pic>
        <p:nvPicPr>
          <p:cNvPr id="37" name="Picture 36"/>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6139466" y="4428567"/>
            <a:ext cx="1175733" cy="881800"/>
          </a:xfrm>
          <a:prstGeom prst="rect">
            <a:avLst/>
          </a:prstGeom>
          <a:ln w="3175">
            <a:solidFill>
              <a:schemeClr val="bg1"/>
            </a:solidFill>
          </a:ln>
        </p:spPr>
      </p:pic>
      <p:pic>
        <p:nvPicPr>
          <p:cNvPr id="1026" name="Picture 2"/>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6253382" y="8934053"/>
            <a:ext cx="792615" cy="1071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9503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113</TotalTime>
  <Words>422</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Lucida Sans</vt:lpstr>
      <vt:lpstr>Trebuchet MS</vt:lpstr>
      <vt:lpstr>Wingdings</vt:lpstr>
      <vt:lpstr>Wingdings 2</vt:lpstr>
      <vt:lpstr>Wingdings 3</vt:lpstr>
      <vt:lpstr>Apex</vt:lpstr>
      <vt:lpstr>4222 Buck Creek Court Coosaw Creek Country Club ~ North Charleston MLS# 15021090 ~ $416,600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cp:lastModifiedBy>
  <cp:revision>29</cp:revision>
  <dcterms:created xsi:type="dcterms:W3CDTF">2006-08-16T00:00:00Z</dcterms:created>
  <dcterms:modified xsi:type="dcterms:W3CDTF">2015-10-13T17:25:24Z</dcterms:modified>
</cp:coreProperties>
</file>