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1/18/2019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gif"/><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160" y="-1"/>
            <a:ext cx="7752080" cy="850393"/>
          </a:xfrm>
        </p:spPr>
        <p:txBody>
          <a:bodyPr>
            <a:noAutofit/>
          </a:bodyPr>
          <a:lstStyle/>
          <a:p>
            <a:r>
              <a:rPr lang="en-US" sz="2900" b="1" i="1" dirty="0">
                <a:ln w="3175">
                  <a:noFill/>
                </a:ln>
                <a:solidFill>
                  <a:schemeClr val="bg1"/>
                </a:solidFill>
                <a:effectLst>
                  <a:outerShdw blurRad="38100" dist="38100" dir="2700000" algn="tl">
                    <a:srgbClr val="000000">
                      <a:alpha val="43137"/>
                    </a:srgbClr>
                  </a:outerShdw>
                </a:effectLst>
                <a:latin typeface="Goudy Old Style" panose="02020502050305020303" pitchFamily="18" charset="0"/>
              </a:rPr>
              <a:t>Motivated Seller! Don't Miss </a:t>
            </a:r>
            <a:r>
              <a:rPr lang="en-US" sz="2900" b="1" i="1">
                <a:ln w="3175">
                  <a:noFill/>
                </a:ln>
                <a:solidFill>
                  <a:schemeClr val="bg1"/>
                </a:solidFill>
                <a:effectLst>
                  <a:outerShdw blurRad="38100" dist="38100" dir="2700000" algn="tl">
                    <a:srgbClr val="000000">
                      <a:alpha val="43137"/>
                    </a:srgbClr>
                  </a:outerShdw>
                </a:effectLst>
                <a:latin typeface="Goudy Old Style" panose="02020502050305020303" pitchFamily="18" charset="0"/>
              </a:rPr>
              <a:t>Out!</a:t>
            </a:r>
            <a:br>
              <a:rPr lang="en-US" sz="2900" b="1" i="1">
                <a:ln w="3175">
                  <a:noFill/>
                </a:ln>
                <a:solidFill>
                  <a:schemeClr val="bg1"/>
                </a:solidFill>
                <a:effectLst>
                  <a:outerShdw blurRad="38100" dist="38100" dir="2700000" algn="tl">
                    <a:srgbClr val="000000">
                      <a:alpha val="43137"/>
                    </a:srgbClr>
                  </a:outerShdw>
                </a:effectLst>
                <a:latin typeface="Goudy Old Style" panose="02020502050305020303" pitchFamily="18" charset="0"/>
              </a:rPr>
            </a:br>
            <a:r>
              <a:rPr lang="en-US" sz="2400" b="1" i="1">
                <a:ln w="3175">
                  <a:noFill/>
                </a:ln>
                <a:solidFill>
                  <a:schemeClr val="bg1"/>
                </a:solidFill>
                <a:effectLst>
                  <a:outerShdw blurRad="38100" dist="38100" dir="2700000" algn="tl">
                    <a:srgbClr val="000000">
                      <a:alpha val="43137"/>
                    </a:srgbClr>
                  </a:outerShdw>
                </a:effectLst>
                <a:latin typeface="Goudy Old Style" panose="02020502050305020303" pitchFamily="18" charset="0"/>
              </a:rPr>
              <a:t>Price </a:t>
            </a:r>
            <a:r>
              <a:rPr lang="en-US" sz="2400" b="1" i="1" dirty="0">
                <a:ln w="3175">
                  <a:noFill/>
                </a:ln>
                <a:solidFill>
                  <a:schemeClr val="bg1"/>
                </a:solidFill>
                <a:effectLst>
                  <a:outerShdw blurRad="38100" dist="38100" dir="2700000" algn="tl">
                    <a:srgbClr val="000000">
                      <a:alpha val="43137"/>
                    </a:srgbClr>
                  </a:outerShdw>
                </a:effectLst>
                <a:latin typeface="Goudy Old Style" panose="02020502050305020303" pitchFamily="18" charset="0"/>
              </a:rPr>
              <a:t>Drop and Newly Painted 6 Bed/5 Bath House</a:t>
            </a:r>
            <a:endParaRPr lang="en-US" sz="2200" b="1" i="1" dirty="0">
              <a:ln w="3175">
                <a:noFill/>
              </a:ln>
              <a:solidFill>
                <a:schemeClr val="bg1"/>
              </a:solidFill>
              <a:effectLst>
                <a:outerShdw blurRad="38100" dist="38100" dir="2700000" algn="tl">
                  <a:srgbClr val="000000">
                    <a:alpha val="43137"/>
                  </a:srgbClr>
                </a:outerShdw>
              </a:effectLst>
              <a:latin typeface="Goudy Old Style" panose="02020502050305020303" pitchFamily="18" charset="0"/>
            </a:endParaRPr>
          </a:p>
        </p:txBody>
      </p:sp>
      <p:sp>
        <p:nvSpPr>
          <p:cNvPr id="3" name="Subtitle 2"/>
          <p:cNvSpPr>
            <a:spLocks noGrp="1"/>
          </p:cNvSpPr>
          <p:nvPr>
            <p:ph type="subTitle" idx="1"/>
          </p:nvPr>
        </p:nvSpPr>
        <p:spPr>
          <a:xfrm>
            <a:off x="174133" y="5182710"/>
            <a:ext cx="7435932" cy="3218456"/>
          </a:xfrm>
        </p:spPr>
        <p:txBody>
          <a:bodyPr anchor="ctr">
            <a:noAutofit/>
          </a:bodyPr>
          <a:lstStyle/>
          <a:p>
            <a:r>
              <a:rPr lang="en-US" sz="1400" b="1" dirty="0">
                <a:solidFill>
                  <a:schemeClr val="tx1"/>
                </a:solidFill>
                <a:effectLst>
                  <a:outerShdw blurRad="38100" dist="38100" dir="2700000" algn="tl">
                    <a:srgbClr val="000000">
                      <a:alpha val="43137"/>
                    </a:srgbClr>
                  </a:outerShdw>
                </a:effectLst>
                <a:latin typeface="Goudy Old Style" panose="02020502050305020303" pitchFamily="18" charset="0"/>
              </a:rPr>
              <a:t>FRESHLY PAINTED with new price! This fantastic 6 bedroom, 5 bath, 3 story home built in 2011. This beautiful home is located in the highly sought after Waverly Section of Hamlin Plantation. Large open concept family living with traditional formal dining and bright sitting room/or office space. Gorgeous kitchen that has granite counters, over sized center island, stainless steal appliances AND walk in pantry. Guest suite on first floor with a full bath and spacious closet. Hardwood floors throughout the main living space. Screened in porch over looking private landscaped fenced in back yard! Second floor features an impressive master suite with his and her walk-in closets with dual vanities and over size shower and separate tube. Large bedroom that is </a:t>
            </a:r>
            <a:r>
              <a:rPr lang="en-US" sz="1400" b="1" dirty="0" err="1">
                <a:solidFill>
                  <a:schemeClr val="tx1"/>
                </a:solidFill>
                <a:effectLst>
                  <a:outerShdw blurRad="38100" dist="38100" dir="2700000" algn="tl">
                    <a:srgbClr val="000000">
                      <a:alpha val="43137"/>
                    </a:srgbClr>
                  </a:outerShdw>
                </a:effectLst>
                <a:latin typeface="Goudy Old Style" panose="02020502050305020303" pitchFamily="18" charset="0"/>
              </a:rPr>
              <a:t>en</a:t>
            </a:r>
            <a:r>
              <a:rPr lang="en-US" sz="1400" b="1" dirty="0">
                <a:solidFill>
                  <a:schemeClr val="tx1"/>
                </a:solidFill>
                <a:effectLst>
                  <a:outerShdw blurRad="38100" dist="38100" dir="2700000" algn="tl">
                    <a:srgbClr val="000000">
                      <a:alpha val="43137"/>
                    </a:srgbClr>
                  </a:outerShdw>
                </a:effectLst>
                <a:latin typeface="Goudy Old Style" panose="02020502050305020303" pitchFamily="18" charset="0"/>
              </a:rPr>
              <a:t> suite and two additional bedrooms that share a full bathroom. The bonus room is currently being be used as media/play room, laundry room conveniently located on this level. The third level features another bedroom with full bath - perfect for teenager, office or playroom! You won't run out of room with this impressive house! Generous storage throughout the house and two car garage!</a:t>
            </a:r>
          </a:p>
          <a:p>
            <a:r>
              <a:rPr lang="en-US" sz="1400" b="1" dirty="0">
                <a:solidFill>
                  <a:schemeClr val="tx1"/>
                </a:solidFill>
                <a:effectLst>
                  <a:outerShdw blurRad="38100" dist="38100" dir="2700000" algn="tl">
                    <a:srgbClr val="000000">
                      <a:alpha val="43137"/>
                    </a:srgbClr>
                  </a:outerShdw>
                </a:effectLst>
                <a:latin typeface="Goudy Old Style" panose="02020502050305020303" pitchFamily="18" charset="0"/>
              </a:rPr>
              <a:t>Hamlin Plantation amenities include a clubhouse, pool, playground, tennis courts, miles of waking/jogging trails and more.</a:t>
            </a:r>
          </a:p>
        </p:txBody>
      </p:sp>
      <p:sp>
        <p:nvSpPr>
          <p:cNvPr id="17" name="Rectangle 16"/>
          <p:cNvSpPr/>
          <p:nvPr/>
        </p:nvSpPr>
        <p:spPr>
          <a:xfrm>
            <a:off x="0" y="9378047"/>
            <a:ext cx="7772400" cy="646331"/>
          </a:xfrm>
          <a:prstGeom prst="rect">
            <a:avLst/>
          </a:prstGeom>
        </p:spPr>
        <p:txBody>
          <a:bodyPr wrap="square">
            <a:spAutoFit/>
          </a:bodyPr>
          <a:lstStyle/>
          <a:p>
            <a:pPr algn="r"/>
            <a:r>
              <a:rPr lang="en-US" sz="1200" b="1" dirty="0">
                <a:effectLst>
                  <a:outerShdw blurRad="38100" dist="38100" dir="2700000" algn="tl">
                    <a:srgbClr val="000000">
                      <a:alpha val="43137"/>
                    </a:srgbClr>
                  </a:outerShdw>
                </a:effectLst>
                <a:latin typeface="Baskerville Old Face" panose="02020602080505020303" pitchFamily="18" charset="0"/>
              </a:rPr>
              <a:t>Marthe Teixeira</a:t>
            </a:r>
            <a:br>
              <a:rPr lang="en-US" sz="1200" b="1" dirty="0">
                <a:effectLst>
                  <a:outerShdw blurRad="38100" dist="38100" dir="2700000" algn="tl">
                    <a:srgbClr val="000000">
                      <a:alpha val="43137"/>
                    </a:srgbClr>
                  </a:outerShdw>
                </a:effectLst>
                <a:latin typeface="Baskerville Old Face" panose="02020602080505020303" pitchFamily="18" charset="0"/>
              </a:rPr>
            </a:br>
            <a:r>
              <a:rPr lang="en-US" sz="1200" dirty="0">
                <a:effectLst>
                  <a:outerShdw blurRad="38100" dist="38100" dir="2700000" algn="tl">
                    <a:srgbClr val="000000">
                      <a:alpha val="43137"/>
                    </a:srgbClr>
                  </a:outerShdw>
                </a:effectLst>
                <a:latin typeface="Baskerville Old Face" panose="02020602080505020303" pitchFamily="18" charset="0"/>
              </a:rPr>
              <a:t>(917) 325-8033</a:t>
            </a:r>
          </a:p>
          <a:p>
            <a:pPr algn="r"/>
            <a:r>
              <a:rPr lang="en-US" sz="1200">
                <a:effectLst>
                  <a:outerShdw blurRad="38100" dist="38100" dir="2700000" algn="tl">
                    <a:srgbClr val="000000">
                      <a:alpha val="43137"/>
                    </a:srgbClr>
                  </a:outerShdw>
                </a:effectLst>
                <a:latin typeface="Baskerville Old Face" panose="02020602080505020303" pitchFamily="18" charset="0"/>
              </a:rPr>
              <a:t>marthe@agentownedrealty.com</a:t>
            </a:r>
            <a:endParaRPr lang="en-US" sz="1000" dirty="0">
              <a:effectLst>
                <a:outerShdw blurRad="38100" dist="38100" dir="2700000" algn="tl">
                  <a:srgbClr val="000000">
                    <a:alpha val="43137"/>
                  </a:srgbClr>
                </a:outerShdw>
              </a:effectLst>
              <a:latin typeface="Baskerville Old Face" panose="02020602080505020303" pitchFamily="18" charset="0"/>
            </a:endParaRPr>
          </a:p>
        </p:txBody>
      </p:sp>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02677" y="9434020"/>
            <a:ext cx="1167045" cy="5343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 y="9447297"/>
            <a:ext cx="1828799" cy="507831"/>
          </a:xfrm>
          <a:prstGeom prst="rect">
            <a:avLst/>
          </a:prstGeom>
        </p:spPr>
        <p:txBody>
          <a:bodyPr wrap="square">
            <a:spAutoFit/>
          </a:bodyPr>
          <a:lstStyle/>
          <a:p>
            <a:r>
              <a:rPr lang="en-US" sz="900" dirty="0">
                <a:effectLst>
                  <a:outerShdw blurRad="38100" dist="38100" dir="2700000" algn="tl">
                    <a:srgbClr val="000000">
                      <a:alpha val="43137"/>
                    </a:srgbClr>
                  </a:outerShdw>
                </a:effectLst>
                <a:latin typeface="Baskerville Old Face" panose="02020602080505020303" pitchFamily="18" charset="0"/>
              </a:rPr>
              <a:t>AgentOwned Preferred Group</a:t>
            </a:r>
          </a:p>
          <a:p>
            <a:r>
              <a:rPr lang="en-US" sz="900" dirty="0">
                <a:effectLst>
                  <a:outerShdw blurRad="38100" dist="38100" dir="2700000" algn="tl">
                    <a:srgbClr val="000000">
                      <a:alpha val="43137"/>
                    </a:srgbClr>
                  </a:outerShdw>
                </a:effectLst>
                <a:latin typeface="Baskerville Old Face" panose="02020602080505020303" pitchFamily="18" charset="0"/>
              </a:rPr>
              <a:t>824 Johnnie Dodds Blvd</a:t>
            </a:r>
          </a:p>
          <a:p>
            <a:r>
              <a:rPr lang="en-US" sz="900" dirty="0">
                <a:effectLst>
                  <a:outerShdw blurRad="38100" dist="38100" dir="2700000" algn="tl">
                    <a:srgbClr val="000000">
                      <a:alpha val="43137"/>
                    </a:srgbClr>
                  </a:outerShdw>
                </a:effectLst>
                <a:latin typeface="Baskerville Old Face" panose="02020602080505020303" pitchFamily="18" charset="0"/>
              </a:rPr>
              <a:t>Mt Pleasant, SC 29464</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4515" y="4356601"/>
            <a:ext cx="1123150" cy="749808"/>
          </a:xfrm>
          <a:prstGeom prst="rect">
            <a:avLst/>
          </a:prstGeom>
          <a:ln>
            <a:noFill/>
          </a:ln>
          <a:effectLst>
            <a:outerShdw blurRad="63500" sx="102000" sy="102000" algn="ctr" rotWithShape="0">
              <a:prstClr val="black">
                <a:alpha val="40000"/>
              </a:prstClr>
            </a:outerShdw>
          </a:effec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6916" y="4356601"/>
            <a:ext cx="1123150" cy="749808"/>
          </a:xfrm>
          <a:prstGeom prst="rect">
            <a:avLst/>
          </a:prstGeom>
          <a:ln>
            <a:noFill/>
          </a:ln>
          <a:effectLst>
            <a:outerShdw blurRad="63500" sx="102000" sy="102000" algn="ctr" rotWithShape="0">
              <a:prstClr val="black">
                <a:alpha val="40000"/>
              </a:prstClr>
            </a:outerShdw>
          </a:effectLst>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133" y="4356601"/>
            <a:ext cx="1123149" cy="749808"/>
          </a:xfrm>
          <a:prstGeom prst="rect">
            <a:avLst/>
          </a:prstGeom>
          <a:ln>
            <a:noFill/>
          </a:ln>
          <a:effectLst>
            <a:outerShdw blurRad="63500" sx="102000" sy="102000" algn="ctr" rotWithShape="0">
              <a:prstClr val="black">
                <a:alpha val="40000"/>
              </a:prstClr>
            </a:outerShdw>
          </a:effec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6533" y="4356601"/>
            <a:ext cx="1123150" cy="749808"/>
          </a:xfrm>
          <a:prstGeom prst="rect">
            <a:avLst/>
          </a:prstGeom>
          <a:ln>
            <a:noFill/>
          </a:ln>
          <a:effectLst>
            <a:outerShdw blurRad="63500" sx="102000" sy="102000" algn="ctr" rotWithShape="0">
              <a:prstClr val="black">
                <a:alpha val="40000"/>
              </a:prstClr>
            </a:outerShdw>
          </a:effectLst>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98934" y="4356601"/>
            <a:ext cx="1123929" cy="749808"/>
          </a:xfrm>
          <a:prstGeom prst="rect">
            <a:avLst/>
          </a:prstGeom>
          <a:ln>
            <a:noFill/>
          </a:ln>
          <a:effectLst>
            <a:outerShdw blurRad="63500" sx="102000" sy="102000" algn="ctr" rotWithShape="0">
              <a:prstClr val="black">
                <a:alpha val="40000"/>
              </a:prstClr>
            </a:outerShdw>
          </a:effectLst>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62114" y="4356601"/>
            <a:ext cx="1123150" cy="749808"/>
          </a:xfrm>
          <a:prstGeom prst="rect">
            <a:avLst/>
          </a:prstGeom>
          <a:ln>
            <a:noFill/>
          </a:ln>
          <a:effectLst>
            <a:outerShdw blurRad="63500" sx="102000" sy="102000" algn="ctr" rotWithShape="0">
              <a:prstClr val="black">
                <a:alpha val="40000"/>
              </a:prstClr>
            </a:outerShdw>
          </a:effectLst>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98309" y="8486451"/>
            <a:ext cx="1124712" cy="749808"/>
          </a:xfrm>
          <a:prstGeom prst="rect">
            <a:avLst/>
          </a:prstGeom>
          <a:ln>
            <a:noFill/>
          </a:ln>
          <a:effectLst>
            <a:outerShdw blurRad="63500" sx="102000" sy="102000" algn="ctr" rotWithShape="0">
              <a:prstClr val="black">
                <a:alpha val="40000"/>
              </a:prstClr>
            </a:outerShdw>
          </a:effectLst>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24828" y="8486451"/>
            <a:ext cx="1123149" cy="749808"/>
          </a:xfrm>
          <a:prstGeom prst="rect">
            <a:avLst/>
          </a:prstGeom>
          <a:ln>
            <a:noFill/>
          </a:ln>
          <a:effectLst>
            <a:outerShdw blurRad="63500" sx="102000" sy="102000" algn="ctr" rotWithShape="0">
              <a:prstClr val="black">
                <a:alpha val="40000"/>
              </a:prstClr>
            </a:outerShdw>
          </a:effectLst>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36221" y="8486451"/>
            <a:ext cx="1123149" cy="749808"/>
          </a:xfrm>
          <a:prstGeom prst="rect">
            <a:avLst/>
          </a:prstGeom>
          <a:ln>
            <a:noFill/>
          </a:ln>
          <a:effectLst>
            <a:outerShdw blurRad="63500" sx="102000" sy="102000" algn="ctr" rotWithShape="0">
              <a:prstClr val="black">
                <a:alpha val="40000"/>
              </a:prstClr>
            </a:outerShdw>
          </a:effectLst>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61960" y="8486451"/>
            <a:ext cx="1123929" cy="749808"/>
          </a:xfrm>
          <a:prstGeom prst="rect">
            <a:avLst/>
          </a:prstGeom>
          <a:ln>
            <a:noFill/>
          </a:ln>
          <a:effectLst>
            <a:outerShdw blurRad="63500" sx="102000" sy="102000" algn="ctr" rotWithShape="0">
              <a:prstClr val="black">
                <a:alpha val="40000"/>
              </a:prstClr>
            </a:outerShdw>
          </a:effectLst>
        </p:spPr>
      </p:pic>
      <p:pic>
        <p:nvPicPr>
          <p:cNvPr id="23" name="Picture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86917" y="8486451"/>
            <a:ext cx="1123149" cy="749808"/>
          </a:xfrm>
          <a:prstGeom prst="rect">
            <a:avLst/>
          </a:prstGeom>
          <a:ln>
            <a:noFill/>
          </a:ln>
          <a:effectLst>
            <a:outerShdw blurRad="63500" sx="102000" sy="102000" algn="ctr" rotWithShape="0">
              <a:prstClr val="black">
                <a:alpha val="40000"/>
              </a:prstClr>
            </a:outerShdw>
          </a:effectLst>
        </p:spPr>
      </p:pic>
      <p:pic>
        <p:nvPicPr>
          <p:cNvPr id="24" name="Picture 2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4133" y="8486451"/>
            <a:ext cx="1123149" cy="749808"/>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1" y="3405610"/>
            <a:ext cx="7772400" cy="800219"/>
          </a:xfrm>
          <a:prstGeom prst="rect">
            <a:avLst/>
          </a:prstGeom>
          <a:noFill/>
        </p:spPr>
        <p:txBody>
          <a:bodyPr wrap="square" anchor="b">
            <a:spAutoFit/>
          </a:bodyPr>
          <a:lstStyle/>
          <a:p>
            <a:pPr algn="ctr"/>
            <a:r>
              <a:rPr lang="en-US" sz="2800" b="1" dirty="0">
                <a:effectLst>
                  <a:outerShdw blurRad="38100" dist="38100" dir="2700000" algn="tl">
                    <a:srgbClr val="000000">
                      <a:alpha val="43137"/>
                    </a:srgbClr>
                  </a:outerShdw>
                </a:effectLst>
                <a:latin typeface="Goudy Old Style" panose="02020502050305020303" pitchFamily="18" charset="0"/>
              </a:rPr>
              <a:t>4245 Coolidge Street</a:t>
            </a:r>
          </a:p>
          <a:p>
            <a:pPr algn="ctr"/>
            <a:r>
              <a:rPr lang="en-US" sz="1800" dirty="0">
                <a:effectLst>
                  <a:outerShdw blurRad="38100" dist="38100" dir="2700000" algn="tl">
                    <a:srgbClr val="000000">
                      <a:alpha val="43137"/>
                    </a:srgbClr>
                  </a:outerShdw>
                </a:effectLst>
                <a:latin typeface="Goudy Old Style" panose="02020502050305020303" pitchFamily="18" charset="0"/>
              </a:rPr>
              <a:t>Hamlin Plantation | Mount Pleasant, SC 29466 | MLS# 18025392 | $719,900</a:t>
            </a:r>
          </a:p>
        </p:txBody>
      </p:sp>
      <p:pic>
        <p:nvPicPr>
          <p:cNvPr id="5" name="Picture 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4133" y="914400"/>
            <a:ext cx="3648730" cy="2426936"/>
          </a:xfrm>
          <a:prstGeom prst="rect">
            <a:avLst/>
          </a:prstGeom>
          <a:ln>
            <a:solidFill>
              <a:schemeClr val="tx1"/>
            </a:solidFill>
          </a:ln>
          <a:effectLst>
            <a:outerShdw blurRad="63500" sx="102000" sy="102000" algn="ctr" rotWithShape="0">
              <a:prstClr val="black">
                <a:alpha val="40000"/>
              </a:prstClr>
            </a:outerShdw>
          </a:effectLst>
        </p:spPr>
      </p:pic>
      <p:pic>
        <p:nvPicPr>
          <p:cNvPr id="28" name="Picture 27">
            <a:extLst>
              <a:ext uri="{FF2B5EF4-FFF2-40B4-BE49-F238E27FC236}">
                <a16:creationId xmlns:a16="http://schemas.microsoft.com/office/drawing/2014/main" id="{B727B98B-7676-4F52-B530-72FEFD98EB9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961337" y="914400"/>
            <a:ext cx="3648730" cy="2435870"/>
          </a:xfrm>
          <a:prstGeom prst="rect">
            <a:avLst/>
          </a:prstGeom>
          <a:ln>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271</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Baskerville Old Face</vt:lpstr>
      <vt:lpstr>Calibri</vt:lpstr>
      <vt:lpstr>Goudy Old Style</vt:lpstr>
      <vt:lpstr>Office Theme</vt:lpstr>
      <vt:lpstr>Motivated Seller! Don't Miss Out! Price Drop and Newly Painted 6 Bed/5 Bath House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39</cp:revision>
  <dcterms:created xsi:type="dcterms:W3CDTF">2006-08-16T00:00:00Z</dcterms:created>
  <dcterms:modified xsi:type="dcterms:W3CDTF">2019-01-18T22:24:08Z</dcterms:modified>
</cp:coreProperties>
</file>