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2/4/2015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susanweeksdesign@gmail.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501" b="5858"/>
          <a:stretch/>
        </p:blipFill>
        <p:spPr>
          <a:xfrm>
            <a:off x="1009788" y="887392"/>
            <a:ext cx="5731052" cy="3810000"/>
          </a:xfrm>
          <a:prstGeom prst="rect">
            <a:avLst/>
          </a:prstGeom>
          <a:ln>
            <a:noFill/>
          </a:ln>
          <a:effectLst>
            <a:softEdge rad="112500"/>
          </a:effectLst>
        </p:spPr>
      </p:pic>
      <p:sp>
        <p:nvSpPr>
          <p:cNvPr id="2" name="Title 1"/>
          <p:cNvSpPr>
            <a:spLocks noGrp="1"/>
          </p:cNvSpPr>
          <p:nvPr>
            <p:ph type="ctrTitle"/>
          </p:nvPr>
        </p:nvSpPr>
        <p:spPr>
          <a:xfrm>
            <a:off x="-10886" y="0"/>
            <a:ext cx="7772400" cy="838200"/>
          </a:xfrm>
        </p:spPr>
        <p:txBody>
          <a:bodyPr anchor="t">
            <a:noAutofit/>
          </a:bodyPr>
          <a:lstStyle/>
          <a:p>
            <a: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t>$</a:t>
            </a:r>
            <a:r>
              <a:rPr lang="en-US" sz="2800" dirty="0">
                <a:solidFill>
                  <a:srgbClr val="FFFF00"/>
                </a:solidFill>
                <a:effectLst>
                  <a:outerShdw blurRad="38100" dist="38100" dir="2700000" algn="tl">
                    <a:srgbClr val="000000">
                      <a:alpha val="43137"/>
                    </a:srgbClr>
                  </a:outerShdw>
                </a:effectLst>
                <a:latin typeface="Georgia" panose="02040502050405020303" pitchFamily="18" charset="0"/>
              </a:rPr>
              <a:t>2,500 B</a:t>
            </a:r>
            <a: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t>UYER'S </a:t>
            </a:r>
            <a:r>
              <a:rPr lang="en-US" sz="2800" dirty="0">
                <a:solidFill>
                  <a:srgbClr val="FFFF00"/>
                </a:solidFill>
                <a:effectLst>
                  <a:outerShdw blurRad="38100" dist="38100" dir="2700000" algn="tl">
                    <a:srgbClr val="000000">
                      <a:alpha val="43137"/>
                    </a:srgbClr>
                  </a:outerShdw>
                </a:effectLst>
                <a:latin typeface="Georgia" panose="02040502050405020303" pitchFamily="18" charset="0"/>
              </a:rPr>
              <a:t>AGENT BONUS</a:t>
            </a:r>
            <a: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t>!!!</a:t>
            </a:r>
            <a:b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br>
            <a:r>
              <a:rPr lang="en-US" sz="1600" dirty="0" smtClean="0">
                <a:solidFill>
                  <a:srgbClr val="FFFF00"/>
                </a:solidFill>
                <a:effectLst>
                  <a:outerShdw blurRad="38100" dist="38100" dir="2700000" algn="tl" rotWithShape="0">
                    <a:srgbClr val="000000">
                      <a:alpha val="43137"/>
                    </a:srgbClr>
                  </a:outerShdw>
                </a:effectLst>
                <a:latin typeface="Georgia" panose="02040502050405020303" pitchFamily="18" charset="0"/>
              </a:rPr>
              <a:t>For </a:t>
            </a:r>
            <a:r>
              <a:rPr lang="en-US" sz="1600" dirty="0">
                <a:solidFill>
                  <a:srgbClr val="FFFF00"/>
                </a:solidFill>
                <a:effectLst>
                  <a:outerShdw blurRad="38100" dist="38100" dir="2700000" algn="tl" rotWithShape="0">
                    <a:srgbClr val="000000">
                      <a:alpha val="43137"/>
                    </a:srgbClr>
                  </a:outerShdw>
                </a:effectLst>
                <a:latin typeface="Georgia" panose="02040502050405020303" pitchFamily="18" charset="0"/>
              </a:rPr>
              <a:t>ratified contract by </a:t>
            </a:r>
            <a:r>
              <a:rPr lang="en-US" sz="1600" dirty="0" smtClean="0">
                <a:solidFill>
                  <a:srgbClr val="FFFF00"/>
                </a:solidFill>
                <a:effectLst>
                  <a:outerShdw blurRad="38100" dist="38100" dir="2700000" algn="tl" rotWithShape="0">
                    <a:srgbClr val="000000">
                      <a:alpha val="43137"/>
                    </a:srgbClr>
                  </a:outerShdw>
                </a:effectLst>
                <a:latin typeface="Georgia" panose="02040502050405020303" pitchFamily="18" charset="0"/>
              </a:rPr>
              <a:t>March 31st</a:t>
            </a:r>
            <a:r>
              <a:rPr lang="en-US" sz="1600" dirty="0">
                <a:solidFill>
                  <a:srgbClr val="FFFF00"/>
                </a:solidFill>
                <a:effectLst>
                  <a:outerShdw blurRad="38100" dist="38100" dir="2700000" algn="tl" rotWithShape="0">
                    <a:srgbClr val="000000">
                      <a:alpha val="43137"/>
                    </a:srgbClr>
                  </a:outerShdw>
                </a:effectLst>
                <a:latin typeface="Georgia" panose="02040502050405020303" pitchFamily="18" charset="0"/>
              </a:rPr>
              <a:t>, </a:t>
            </a:r>
            <a:r>
              <a:rPr lang="en-US" sz="1600" dirty="0" smtClean="0">
                <a:solidFill>
                  <a:srgbClr val="FFFF00"/>
                </a:solidFill>
                <a:effectLst>
                  <a:outerShdw blurRad="38100" dist="38100" dir="2700000" algn="tl" rotWithShape="0">
                    <a:srgbClr val="000000">
                      <a:alpha val="43137"/>
                    </a:srgbClr>
                  </a:outerShdw>
                </a:effectLst>
                <a:latin typeface="Georgia" panose="02040502050405020303" pitchFamily="18" charset="0"/>
              </a:rPr>
              <a:t>2015 </a:t>
            </a:r>
            <a:r>
              <a:rPr lang="en-US" sz="1600" dirty="0">
                <a:solidFill>
                  <a:srgbClr val="FFFF00"/>
                </a:solidFill>
                <a:effectLst>
                  <a:outerShdw blurRad="38100" dist="38100" dir="2700000" algn="tl" rotWithShape="0">
                    <a:srgbClr val="000000">
                      <a:alpha val="43137"/>
                    </a:srgbClr>
                  </a:outerShdw>
                </a:effectLst>
                <a:latin typeface="Georgia" panose="02040502050405020303" pitchFamily="18" charset="0"/>
              </a:rPr>
              <a:t>that goes on to closing</a:t>
            </a:r>
          </a:p>
        </p:txBody>
      </p:sp>
      <p:sp>
        <p:nvSpPr>
          <p:cNvPr id="3" name="Subtitle 2"/>
          <p:cNvSpPr>
            <a:spLocks noGrp="1"/>
          </p:cNvSpPr>
          <p:nvPr>
            <p:ph type="subTitle" idx="1"/>
          </p:nvPr>
        </p:nvSpPr>
        <p:spPr>
          <a:xfrm>
            <a:off x="-10886" y="6707832"/>
            <a:ext cx="7772400" cy="3424592"/>
          </a:xfrm>
        </p:spPr>
        <p:txBody>
          <a:bodyPr anchor="ctr">
            <a:noAutofit/>
          </a:bodyPr>
          <a:lstStyle/>
          <a:p>
            <a:r>
              <a:rPr lang="en-US" sz="1400" dirty="0">
                <a:solidFill>
                  <a:schemeClr val="tx1"/>
                </a:solidFill>
                <a:latin typeface="Georgia" panose="02040502050405020303" pitchFamily="18" charset="0"/>
              </a:rPr>
              <a:t>Beautifully elegant waterfront condo on the scenic Ashley River with spectacular views of the surrounding marsh and waterway. This is a corner unit with views of the waterways from this third floor retreat. AMAZING sunsets to be enjoyed from your veranda in the evenings. This condo includes all the luxuries one would expect including an all stainless gourmet kitchen with a six top burner stove, quartz counter tops, 10'ceilings, slate tiled balcony, high end faucets and shower heads, 8 foot solid core doors, terrazzo tile in the bathrooms and laundry room, Brazilian Cypress hardwood flooring, beautiful moldings and countless other luxuries.....Not only that, this unit comes almost completely furnished! There is an attached list of the lovely pieces that can convey to the new owner. Amenities at Reverie on The Ashley include walking trails, pool with cabana, a large multi-slip pier style dock, fire pit with grills, garage parking, ELEVATOR. The monthly HOA covers: exterior maintenance, landscaping, exterior homeowners insurance, water, security system, phone, broadband internet, 165 Direct TV satellite channels, it does not include (gas, electricity and contents insurance) This condo is conveniently located close to Boeing and the Charleston International Airport as well as downtown Charleston and the beaches.</a:t>
            </a:r>
          </a:p>
        </p:txBody>
      </p:sp>
      <p:grpSp>
        <p:nvGrpSpPr>
          <p:cNvPr id="10" name="Group 9"/>
          <p:cNvGrpSpPr/>
          <p:nvPr/>
        </p:nvGrpSpPr>
        <p:grpSpPr>
          <a:xfrm>
            <a:off x="65314" y="5442107"/>
            <a:ext cx="7620000" cy="1216534"/>
            <a:chOff x="76200" y="5412866"/>
            <a:chExt cx="7620000" cy="1216534"/>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5518" y="5412866"/>
              <a:ext cx="1622045" cy="1216534"/>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74837" y="5412866"/>
              <a:ext cx="1622045"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4155" y="5412866"/>
              <a:ext cx="1622045" cy="1216534"/>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5412866"/>
              <a:ext cx="1622044" cy="1216534"/>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2374900" y="115878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6617" y="11474053"/>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12249933"/>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10886" y="4648200"/>
            <a:ext cx="7772400" cy="646331"/>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Georgia" panose="02040502050405020303" pitchFamily="18" charset="0"/>
              </a:rPr>
              <a:t>4255 Faber Place Drive #</a:t>
            </a:r>
            <a:r>
              <a:rPr lang="en-US" b="1" dirty="0" smtClean="0">
                <a:solidFill>
                  <a:schemeClr val="bg1"/>
                </a:solidFill>
                <a:effectLst>
                  <a:outerShdw blurRad="38100" dist="38100" dir="2700000" algn="tl">
                    <a:srgbClr val="000000">
                      <a:alpha val="43137"/>
                    </a:srgbClr>
                  </a:outerShdw>
                </a:effectLst>
                <a:latin typeface="Georgia" panose="02040502050405020303" pitchFamily="18" charset="0"/>
              </a:rPr>
              <a:t>4304 ~ </a:t>
            </a:r>
            <a:r>
              <a:rPr lang="en-US" b="1" dirty="0">
                <a:solidFill>
                  <a:schemeClr val="bg1"/>
                </a:solidFill>
                <a:effectLst>
                  <a:outerShdw blurRad="38100" dist="38100" dir="2700000" algn="tl">
                    <a:srgbClr val="000000">
                      <a:alpha val="43137"/>
                    </a:srgbClr>
                  </a:outerShdw>
                </a:effectLst>
                <a:latin typeface="Georgia" panose="02040502050405020303" pitchFamily="18" charset="0"/>
              </a:rPr>
              <a:t>Reverie On The </a:t>
            </a:r>
            <a:r>
              <a:rPr lang="en-US" b="1" dirty="0" smtClean="0">
                <a:solidFill>
                  <a:schemeClr val="bg1"/>
                </a:solidFill>
                <a:effectLst>
                  <a:outerShdw blurRad="38100" dist="38100" dir="2700000" algn="tl">
                    <a:srgbClr val="000000">
                      <a:alpha val="43137"/>
                    </a:srgbClr>
                  </a:outerShdw>
                </a:effectLst>
                <a:latin typeface="Georgia" panose="02040502050405020303" pitchFamily="18" charset="0"/>
              </a:rPr>
              <a:t>Ashley</a:t>
            </a:r>
            <a:endParaRPr lang="en-US" b="1" dirty="0">
              <a:solidFill>
                <a:schemeClr val="bg1"/>
              </a:solidFill>
              <a:effectLst>
                <a:outerShdw blurRad="38100" dist="38100" dir="2700000" algn="tl">
                  <a:srgbClr val="000000">
                    <a:alpha val="43137"/>
                  </a:srgbClr>
                </a:outerShdw>
              </a:effectLst>
              <a:latin typeface="Georgia" panose="02040502050405020303" pitchFamily="18" charset="0"/>
            </a:endParaRP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North Charleston, SC </a:t>
            </a:r>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29405 | MLS</a:t>
            </a: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 1422739 | $545,000</a:t>
            </a:r>
            <a:endParaRPr lang="en-US" sz="1600" dirty="0"/>
          </a:p>
        </p:txBody>
      </p:sp>
      <p:grpSp>
        <p:nvGrpSpPr>
          <p:cNvPr id="11" name="Group 10"/>
          <p:cNvGrpSpPr/>
          <p:nvPr/>
        </p:nvGrpSpPr>
        <p:grpSpPr>
          <a:xfrm>
            <a:off x="65314" y="10134600"/>
            <a:ext cx="7620000" cy="1082094"/>
            <a:chOff x="76200" y="9901592"/>
            <a:chExt cx="7620000" cy="1082094"/>
          </a:xfrm>
        </p:grpSpPr>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t="9325" b="8352"/>
            <a:stretch/>
          </p:blipFill>
          <p:spPr>
            <a:xfrm>
              <a:off x="2032000" y="9901592"/>
              <a:ext cx="1752600" cy="1082094"/>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rotWithShape="1">
            <a:blip r:embed="rId12" cstate="print">
              <a:extLst>
                <a:ext uri="{28A0092B-C50C-407E-A947-70E740481C1C}">
                  <a14:useLocalDpi xmlns:a14="http://schemas.microsoft.com/office/drawing/2010/main" val="0"/>
                </a:ext>
              </a:extLst>
            </a:blip>
            <a:srcRect t="9325" b="8352"/>
            <a:stretch/>
          </p:blipFill>
          <p:spPr>
            <a:xfrm>
              <a:off x="3987800" y="9901592"/>
              <a:ext cx="1752601" cy="1082094"/>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rotWithShape="1">
            <a:blip r:embed="rId13" cstate="print">
              <a:extLst>
                <a:ext uri="{28A0092B-C50C-407E-A947-70E740481C1C}">
                  <a14:useLocalDpi xmlns:a14="http://schemas.microsoft.com/office/drawing/2010/main" val="0"/>
                </a:ext>
              </a:extLst>
            </a:blip>
            <a:srcRect t="9325" b="8352"/>
            <a:stretch/>
          </p:blipFill>
          <p:spPr>
            <a:xfrm>
              <a:off x="5943600" y="9901592"/>
              <a:ext cx="1752600" cy="1082094"/>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4" cstate="print">
              <a:extLst>
                <a:ext uri="{28A0092B-C50C-407E-A947-70E740481C1C}">
                  <a14:useLocalDpi xmlns:a14="http://schemas.microsoft.com/office/drawing/2010/main" val="0"/>
                </a:ext>
              </a:extLst>
            </a:blip>
            <a:srcRect t="9325" b="8352"/>
            <a:stretch/>
          </p:blipFill>
          <p:spPr>
            <a:xfrm>
              <a:off x="76200" y="9901592"/>
              <a:ext cx="1752600" cy="1082094"/>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277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$2,500 BUYER'S AGENT BONUS!!! For ratified contract by March 31st, 2015 that goes on to closing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14</cp:revision>
  <dcterms:created xsi:type="dcterms:W3CDTF">2006-08-16T00:00:00Z</dcterms:created>
  <dcterms:modified xsi:type="dcterms:W3CDTF">2015-02-04T21:12:34Z</dcterms:modified>
</cp:coreProperties>
</file>