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66" d="100"/>
          <a:sy n="66" d="100"/>
        </p:scale>
        <p:origin x="-1752" y="588"/>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6/1/2015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6/1/2015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6/1/2015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6/1/2015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6/1/2015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6/1/2015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6/1/2015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6/1/2015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6/1/2015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smtClean="0"/>
              <a:t>Click to edit Master title style</a:t>
            </a:r>
            <a:endParaRPr lang="en-US"/>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6/1/2015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smtClean="0"/>
              <a:t>Click to edit Master title style</a:t>
            </a:r>
            <a:endParaRPr lang="en-US"/>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6/1/2015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6/1/2015</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hyperlink" Target="http://www.agentownedrealty.com/" TargetMode="External"/><Relationship Id="rId13" Type="http://schemas.openxmlformats.org/officeDocument/2006/relationships/image" Target="../media/image10.jpeg"/><Relationship Id="rId3" Type="http://schemas.openxmlformats.org/officeDocument/2006/relationships/image" Target="../media/image2.jpeg"/><Relationship Id="rId7" Type="http://schemas.openxmlformats.org/officeDocument/2006/relationships/hyperlink" Target="mailto:susanweeksdesign@gmail.com" TargetMode="External"/><Relationship Id="rId12" Type="http://schemas.openxmlformats.org/officeDocument/2006/relationships/image" Target="../media/image9.jp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8.jpeg"/><Relationship Id="rId5" Type="http://schemas.openxmlformats.org/officeDocument/2006/relationships/image" Target="../media/image4.jpeg"/><Relationship Id="rId10" Type="http://schemas.openxmlformats.org/officeDocument/2006/relationships/image" Target="../media/image7.gif"/><Relationship Id="rId4" Type="http://schemas.openxmlformats.org/officeDocument/2006/relationships/image" Target="../media/image3.jpeg"/><Relationship Id="rId9" Type="http://schemas.openxmlformats.org/officeDocument/2006/relationships/image" Target="../media/image6.jpg"/><Relationship Id="rId14" Type="http://schemas.openxmlformats.org/officeDocument/2006/relationships/image" Target="../media/image11.jpeg"/></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0">
              <a:schemeClr val="tx2"/>
            </a:gs>
            <a:gs pos="50000">
              <a:schemeClr val="accent1">
                <a:tint val="44500"/>
                <a:satMod val="160000"/>
              </a:schemeClr>
            </a:gs>
            <a:gs pos="100000">
              <a:schemeClr val="bg1"/>
            </a:gs>
          </a:gsLst>
          <a:lin ang="5400000" scaled="0"/>
        </a:gradFill>
        <a:effectLst/>
      </p:bgPr>
    </p:bg>
    <p:spTree>
      <p:nvGrpSpPr>
        <p:cNvPr id="1" name=""/>
        <p:cNvGrpSpPr/>
        <p:nvPr/>
      </p:nvGrpSpPr>
      <p:grpSpPr>
        <a:xfrm>
          <a:off x="0" y="0"/>
          <a:ext cx="0" cy="0"/>
          <a:chOff x="0" y="0"/>
          <a:chExt cx="0" cy="0"/>
        </a:xfrm>
      </p:grpSpPr>
      <p:pic>
        <p:nvPicPr>
          <p:cNvPr id="4" name="Picture 3"/>
          <p:cNvPicPr>
            <a:picLocks noChangeAspect="1"/>
          </p:cNvPicPr>
          <p:nvPr/>
        </p:nvPicPr>
        <p:blipFill rotWithShape="1">
          <a:blip r:embed="rId2">
            <a:extLst>
              <a:ext uri="{28A0092B-C50C-407E-A947-70E740481C1C}">
                <a14:useLocalDpi xmlns:a14="http://schemas.microsoft.com/office/drawing/2010/main" val="0"/>
              </a:ext>
            </a:extLst>
          </a:blip>
          <a:srcRect t="5501" b="19637"/>
          <a:stretch/>
        </p:blipFill>
        <p:spPr>
          <a:xfrm>
            <a:off x="1009788" y="591159"/>
            <a:ext cx="5731052" cy="3048652"/>
          </a:xfrm>
          <a:prstGeom prst="rect">
            <a:avLst/>
          </a:prstGeom>
          <a:ln>
            <a:noFill/>
          </a:ln>
          <a:effectLst>
            <a:softEdge rad="112500"/>
          </a:effectLst>
        </p:spPr>
      </p:pic>
      <p:sp>
        <p:nvSpPr>
          <p:cNvPr id="2" name="Title 1"/>
          <p:cNvSpPr>
            <a:spLocks noGrp="1"/>
          </p:cNvSpPr>
          <p:nvPr>
            <p:ph type="ctrTitle"/>
          </p:nvPr>
        </p:nvSpPr>
        <p:spPr>
          <a:xfrm>
            <a:off x="-10886" y="0"/>
            <a:ext cx="7772400" cy="533400"/>
          </a:xfrm>
        </p:spPr>
        <p:txBody>
          <a:bodyPr anchor="ctr">
            <a:noAutofit/>
          </a:bodyPr>
          <a:lstStyle/>
          <a:p>
            <a:r>
              <a:rPr lang="en-US" sz="3600" dirty="0" smtClean="0">
                <a:solidFill>
                  <a:srgbClr val="FFFF00"/>
                </a:solidFill>
                <a:effectLst>
                  <a:outerShdw blurRad="114300" dist="114300" dir="5400000" algn="tl" rotWithShape="0">
                    <a:schemeClr val="tx1">
                      <a:alpha val="97000"/>
                    </a:schemeClr>
                  </a:outerShdw>
                </a:effectLst>
                <a:latin typeface="Georgia" panose="02040502050405020303" pitchFamily="18" charset="0"/>
              </a:rPr>
              <a:t>$5,000 </a:t>
            </a:r>
            <a:r>
              <a:rPr lang="en-US" sz="3600" dirty="0">
                <a:solidFill>
                  <a:srgbClr val="FFFF00"/>
                </a:solidFill>
                <a:effectLst>
                  <a:outerShdw blurRad="114300" dist="114300" dir="5400000" algn="tl" rotWithShape="0">
                    <a:schemeClr val="tx1">
                      <a:alpha val="97000"/>
                    </a:schemeClr>
                  </a:outerShdw>
                </a:effectLst>
                <a:latin typeface="Georgia" panose="02040502050405020303" pitchFamily="18" charset="0"/>
              </a:rPr>
              <a:t>B</a:t>
            </a:r>
            <a:r>
              <a:rPr lang="en-US" sz="3600" dirty="0" smtClean="0">
                <a:solidFill>
                  <a:srgbClr val="FFFF00"/>
                </a:solidFill>
                <a:effectLst>
                  <a:outerShdw blurRad="114300" dist="114300" dir="5400000" algn="tl" rotWithShape="0">
                    <a:schemeClr val="tx1">
                      <a:alpha val="97000"/>
                    </a:schemeClr>
                  </a:outerShdw>
                </a:effectLst>
                <a:latin typeface="Georgia" panose="02040502050405020303" pitchFamily="18" charset="0"/>
              </a:rPr>
              <a:t>UYER'S </a:t>
            </a:r>
            <a:r>
              <a:rPr lang="en-US" sz="3600" dirty="0">
                <a:solidFill>
                  <a:srgbClr val="FFFF00"/>
                </a:solidFill>
                <a:effectLst>
                  <a:outerShdw blurRad="114300" dist="114300" dir="5400000" algn="tl" rotWithShape="0">
                    <a:schemeClr val="tx1">
                      <a:alpha val="97000"/>
                    </a:schemeClr>
                  </a:outerShdw>
                </a:effectLst>
                <a:latin typeface="Georgia" panose="02040502050405020303" pitchFamily="18" charset="0"/>
              </a:rPr>
              <a:t>AGENT BONUS</a:t>
            </a:r>
            <a:r>
              <a:rPr lang="en-US" sz="3600" dirty="0" smtClean="0">
                <a:solidFill>
                  <a:srgbClr val="FFFF00"/>
                </a:solidFill>
                <a:effectLst>
                  <a:outerShdw blurRad="114300" dist="114300" dir="5400000" algn="tl" rotWithShape="0">
                    <a:schemeClr val="tx1">
                      <a:alpha val="97000"/>
                    </a:schemeClr>
                  </a:outerShdw>
                </a:effectLst>
                <a:latin typeface="Georgia" panose="02040502050405020303" pitchFamily="18" charset="0"/>
              </a:rPr>
              <a:t>!!!</a:t>
            </a:r>
            <a:endParaRPr lang="en-US" sz="2000" dirty="0">
              <a:solidFill>
                <a:srgbClr val="FFFF00"/>
              </a:solidFill>
              <a:effectLst>
                <a:outerShdw blurRad="114300" dist="114300" dir="5400000" algn="tl" rotWithShape="0">
                  <a:schemeClr val="tx1">
                    <a:alpha val="97000"/>
                  </a:schemeClr>
                </a:outerShdw>
              </a:effectLst>
              <a:latin typeface="Georgia" panose="02040502050405020303" pitchFamily="18" charset="0"/>
            </a:endParaRPr>
          </a:p>
        </p:txBody>
      </p:sp>
      <p:sp>
        <p:nvSpPr>
          <p:cNvPr id="3" name="Subtitle 2"/>
          <p:cNvSpPr>
            <a:spLocks noGrp="1"/>
          </p:cNvSpPr>
          <p:nvPr>
            <p:ph type="subTitle" idx="1"/>
          </p:nvPr>
        </p:nvSpPr>
        <p:spPr>
          <a:xfrm>
            <a:off x="-10886" y="5669878"/>
            <a:ext cx="7772400" cy="1816161"/>
          </a:xfrm>
        </p:spPr>
        <p:txBody>
          <a:bodyPr anchor="ctr">
            <a:noAutofit/>
          </a:bodyPr>
          <a:lstStyle/>
          <a:p>
            <a:r>
              <a:rPr lang="en-US" sz="1400" dirty="0">
                <a:solidFill>
                  <a:schemeClr val="tx1"/>
                </a:solidFill>
                <a:latin typeface="Georgia" panose="02040502050405020303" pitchFamily="18" charset="0"/>
              </a:rPr>
              <a:t>Beautifully elegant waterfront condo on the scenic Ashley River with spectacular views of the surrounding marsh and waterway. This is a corner unit with views of the waterways from this third floor retreat. AMAZING sunsets to be enjoyed from your veranda in the evenings. This condo includes all the luxuries one would expect including an all stainless gourmet kitchen with a six top burner stove, quartz counter tops, 10'ceilings, slate tiled balcony, high end faucets and shower heads, 8 foot solid core doors, terrazzo tile in the bathrooms and laundry room, Brazilian Cypress hardwood flooring, beautiful moldings and countless other </a:t>
            </a:r>
            <a:r>
              <a:rPr lang="en-US" sz="1400" dirty="0" smtClean="0">
                <a:solidFill>
                  <a:schemeClr val="tx1"/>
                </a:solidFill>
                <a:latin typeface="Georgia" panose="02040502050405020303" pitchFamily="18" charset="0"/>
              </a:rPr>
              <a:t>luxuries.....Not only that, this unit comes almost completely furnished.</a:t>
            </a:r>
            <a:endParaRPr lang="en-US" sz="1400" dirty="0">
              <a:solidFill>
                <a:schemeClr val="tx1"/>
              </a:solidFill>
              <a:latin typeface="Georgia" panose="02040502050405020303" pitchFamily="18" charset="0"/>
            </a:endParaRPr>
          </a:p>
        </p:txBody>
      </p:sp>
      <p:grpSp>
        <p:nvGrpSpPr>
          <p:cNvPr id="10" name="Group 9"/>
          <p:cNvGrpSpPr/>
          <p:nvPr/>
        </p:nvGrpSpPr>
        <p:grpSpPr>
          <a:xfrm>
            <a:off x="65314" y="4401660"/>
            <a:ext cx="7620000" cy="1210459"/>
            <a:chOff x="76200" y="5412866"/>
            <a:chExt cx="7620000" cy="1216534"/>
          </a:xfrm>
        </p:grpSpPr>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075518" y="5412866"/>
              <a:ext cx="1622045" cy="1216534"/>
            </a:xfrm>
            <a:prstGeom prst="rect">
              <a:avLst/>
            </a:prstGeom>
            <a:ln>
              <a:noFill/>
            </a:ln>
            <a:effectLst>
              <a:outerShdw blurRad="190500" algn="tl" rotWithShape="0">
                <a:srgbClr val="000000">
                  <a:alpha val="70000"/>
                </a:srgbClr>
              </a:outerShdw>
            </a:effectLst>
          </p:spPr>
        </p:pic>
        <p:pic>
          <p:nvPicPr>
            <p:cNvPr id="7" name="Picture 6"/>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074837" y="5412866"/>
              <a:ext cx="1622045" cy="1216534"/>
            </a:xfrm>
            <a:prstGeom prst="rect">
              <a:avLst/>
            </a:prstGeom>
            <a:ln>
              <a:noFill/>
            </a:ln>
            <a:effectLst>
              <a:outerShdw blurRad="190500" algn="tl" rotWithShape="0">
                <a:srgbClr val="000000">
                  <a:alpha val="70000"/>
                </a:srgbClr>
              </a:outerShdw>
            </a:effectLst>
          </p:spPr>
        </p:pic>
        <p:pic>
          <p:nvPicPr>
            <p:cNvPr id="8" name="Picture 7"/>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6074155" y="5412866"/>
              <a:ext cx="1622045" cy="1216534"/>
            </a:xfrm>
            <a:prstGeom prst="rect">
              <a:avLst/>
            </a:prstGeom>
            <a:ln>
              <a:noFill/>
            </a:ln>
            <a:effectLst>
              <a:outerShdw blurRad="190500" algn="tl" rotWithShape="0">
                <a:srgbClr val="000000">
                  <a:alpha val="70000"/>
                </a:srgbClr>
              </a:outerShdw>
            </a:effectLst>
          </p:spPr>
        </p:pic>
        <p:pic>
          <p:nvPicPr>
            <p:cNvPr id="9" name="Picture 8"/>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76200" y="5412866"/>
              <a:ext cx="1622044" cy="1216534"/>
            </a:xfrm>
            <a:prstGeom prst="rect">
              <a:avLst/>
            </a:prstGeom>
            <a:ln>
              <a:noFill/>
            </a:ln>
            <a:effectLst>
              <a:outerShdw blurRad="190500" algn="tl" rotWithShape="0">
                <a:srgbClr val="000000">
                  <a:alpha val="70000"/>
                </a:srgbClr>
              </a:outerShdw>
            </a:effectLst>
          </p:spPr>
        </p:pic>
      </p:grpSp>
      <p:sp>
        <p:nvSpPr>
          <p:cNvPr id="13" name="Rectangle 12"/>
          <p:cNvSpPr/>
          <p:nvPr/>
        </p:nvSpPr>
        <p:spPr>
          <a:xfrm>
            <a:off x="2351314" y="8813117"/>
            <a:ext cx="3048000" cy="1169551"/>
          </a:xfrm>
          <a:prstGeom prst="rect">
            <a:avLst/>
          </a:prstGeom>
        </p:spPr>
        <p:txBody>
          <a:bodyPr wrap="square">
            <a:spAutoFit/>
          </a:bodyPr>
          <a:lstStyle/>
          <a:p>
            <a:pPr algn="ctr"/>
            <a:r>
              <a:rPr lang="en-US" sz="1400" b="1" dirty="0" smtClean="0">
                <a:latin typeface="Georgia" panose="02040502050405020303" pitchFamily="18" charset="0"/>
              </a:rPr>
              <a:t>Susan Weeks</a:t>
            </a:r>
          </a:p>
          <a:p>
            <a:pPr algn="ctr"/>
            <a:r>
              <a:rPr lang="en-US" sz="1400" b="1" dirty="0" smtClean="0">
                <a:latin typeface="Georgia" panose="02040502050405020303" pitchFamily="18" charset="0"/>
              </a:rPr>
              <a:t/>
            </a:r>
            <a:br>
              <a:rPr lang="en-US" sz="1400" b="1" dirty="0" smtClean="0">
                <a:latin typeface="Georgia" panose="02040502050405020303" pitchFamily="18" charset="0"/>
              </a:rPr>
            </a:br>
            <a:r>
              <a:rPr lang="en-US" sz="1400" dirty="0" smtClean="0">
                <a:latin typeface="Georgia" panose="02040502050405020303" pitchFamily="18" charset="0"/>
              </a:rPr>
              <a:t>(843</a:t>
            </a:r>
            <a:r>
              <a:rPr lang="en-US" sz="1400" dirty="0">
                <a:latin typeface="Georgia" panose="02040502050405020303" pitchFamily="18" charset="0"/>
              </a:rPr>
              <a:t>) </a:t>
            </a:r>
            <a:r>
              <a:rPr lang="en-US" sz="1400" dirty="0" smtClean="0">
                <a:latin typeface="Georgia" panose="02040502050405020303" pitchFamily="18" charset="0"/>
              </a:rPr>
              <a:t>813-0495</a:t>
            </a:r>
          </a:p>
          <a:p>
            <a:pPr algn="ctr"/>
            <a:r>
              <a:rPr lang="en-US" sz="1400" dirty="0" smtClean="0">
                <a:latin typeface="Georgia" panose="02040502050405020303" pitchFamily="18" charset="0"/>
                <a:hlinkClick r:id="rId7"/>
              </a:rPr>
              <a:t>susanweeksdesign@gmail.com</a:t>
            </a:r>
            <a:r>
              <a:rPr lang="en-US" sz="1400" dirty="0" smtClean="0">
                <a:latin typeface="Georgia" panose="02040502050405020303" pitchFamily="18" charset="0"/>
              </a:rPr>
              <a:t> </a:t>
            </a:r>
            <a:endParaRPr lang="en-US" sz="1400" dirty="0">
              <a:latin typeface="Georgia" panose="02040502050405020303" pitchFamily="18" charset="0"/>
            </a:endParaRPr>
          </a:p>
          <a:p>
            <a:pPr algn="ctr"/>
            <a:r>
              <a:rPr lang="en-US" sz="1400" dirty="0" smtClean="0">
                <a:latin typeface="Georgia" panose="02040502050405020303" pitchFamily="18" charset="0"/>
                <a:hlinkClick r:id="rId8"/>
              </a:rPr>
              <a:t>www.agentownedrealty.com</a:t>
            </a:r>
            <a:r>
              <a:rPr lang="en-US" sz="1400" dirty="0" smtClean="0">
                <a:latin typeface="Georgia" panose="02040502050405020303" pitchFamily="18" charset="0"/>
              </a:rPr>
              <a:t> </a:t>
            </a:r>
            <a:endParaRPr lang="en-US" sz="1400" dirty="0">
              <a:latin typeface="Georgia" panose="02040502050405020303" pitchFamily="18" charset="0"/>
            </a:endParaRPr>
          </a:p>
        </p:txBody>
      </p:sp>
      <p:pic>
        <p:nvPicPr>
          <p:cNvPr id="1026" name="Picture 2"/>
          <p:cNvPicPr>
            <a:picLocks noChangeAspect="1" noChangeArrowheads="1"/>
          </p:cNvPicPr>
          <p:nvPr/>
        </p:nvPicPr>
        <p:blipFill>
          <a:blip r:embed="rId9">
            <a:extLst>
              <a:ext uri="{28A0092B-C50C-407E-A947-70E740481C1C}">
                <a14:useLocalDpi xmlns:a14="http://schemas.microsoft.com/office/drawing/2010/main" val="0"/>
              </a:ext>
            </a:extLst>
          </a:blip>
          <a:stretch>
            <a:fillRect/>
          </a:stretch>
        </p:blipFill>
        <p:spPr bwMode="auto">
          <a:xfrm>
            <a:off x="6676617" y="8782050"/>
            <a:ext cx="1021080" cy="12763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7" name="Picture 3"/>
          <p:cNvPicPr>
            <a:picLocks noChangeAspect="1" noChangeArrowheads="1"/>
          </p:cNvPicPr>
          <p:nvPr/>
        </p:nvPicPr>
        <p:blipFill>
          <a:blip r:embed="rId10">
            <a:extLst>
              <a:ext uri="{28A0092B-C50C-407E-A947-70E740481C1C}">
                <a14:useLocalDpi xmlns:a14="http://schemas.microsoft.com/office/drawing/2010/main" val="0"/>
              </a:ext>
            </a:extLst>
          </a:blip>
          <a:stretch>
            <a:fillRect/>
          </a:stretch>
        </p:blipFill>
        <p:spPr bwMode="auto">
          <a:xfrm>
            <a:off x="194129" y="8813117"/>
            <a:ext cx="1809750" cy="78263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4" name="Rectangle 13"/>
          <p:cNvSpPr/>
          <p:nvPr/>
        </p:nvSpPr>
        <p:spPr>
          <a:xfrm>
            <a:off x="3629" y="9525000"/>
            <a:ext cx="2190750" cy="553998"/>
          </a:xfrm>
          <a:prstGeom prst="rect">
            <a:avLst/>
          </a:prstGeom>
        </p:spPr>
        <p:txBody>
          <a:bodyPr wrap="square">
            <a:spAutoFit/>
          </a:bodyPr>
          <a:lstStyle/>
          <a:p>
            <a:pPr algn="ctr"/>
            <a:r>
              <a:rPr lang="en-US" sz="1000" dirty="0" smtClean="0">
                <a:latin typeface="Georgia" panose="02040502050405020303" pitchFamily="18" charset="0"/>
              </a:rPr>
              <a:t>AgentOwned </a:t>
            </a:r>
            <a:r>
              <a:rPr lang="en-US" sz="1000" dirty="0">
                <a:latin typeface="Georgia" panose="02040502050405020303" pitchFamily="18" charset="0"/>
              </a:rPr>
              <a:t>Charleston </a:t>
            </a:r>
            <a:r>
              <a:rPr lang="en-US" sz="1000" dirty="0" smtClean="0">
                <a:latin typeface="Georgia" panose="02040502050405020303" pitchFamily="18" charset="0"/>
              </a:rPr>
              <a:t>Group</a:t>
            </a:r>
            <a:endParaRPr lang="en-US" sz="1000" dirty="0">
              <a:latin typeface="Georgia" panose="02040502050405020303" pitchFamily="18" charset="0"/>
            </a:endParaRPr>
          </a:p>
          <a:p>
            <a:pPr algn="ctr"/>
            <a:r>
              <a:rPr lang="en-US" sz="1000" dirty="0">
                <a:latin typeface="Georgia" panose="02040502050405020303" pitchFamily="18" charset="0"/>
              </a:rPr>
              <a:t>902 Savannah Hwy</a:t>
            </a:r>
          </a:p>
          <a:p>
            <a:pPr algn="ctr"/>
            <a:r>
              <a:rPr lang="en-US" sz="1000" dirty="0">
                <a:latin typeface="Georgia" panose="02040502050405020303" pitchFamily="18" charset="0"/>
              </a:rPr>
              <a:t>Charleston, SC 29407-7802</a:t>
            </a:r>
          </a:p>
        </p:txBody>
      </p:sp>
      <p:sp>
        <p:nvSpPr>
          <p:cNvPr id="5" name="Rectangle 4"/>
          <p:cNvSpPr/>
          <p:nvPr/>
        </p:nvSpPr>
        <p:spPr>
          <a:xfrm>
            <a:off x="-10886" y="3620869"/>
            <a:ext cx="7772400" cy="646331"/>
          </a:xfrm>
          <a:prstGeom prst="rect">
            <a:avLst/>
          </a:prstGeom>
        </p:spPr>
        <p:txBody>
          <a:bodyPr wrap="square">
            <a:spAutoFit/>
          </a:bodyPr>
          <a:lstStyle/>
          <a:p>
            <a:pPr algn="ctr"/>
            <a:r>
              <a:rPr lang="en-US" b="1" dirty="0">
                <a:solidFill>
                  <a:schemeClr val="tx2">
                    <a:lumMod val="50000"/>
                  </a:schemeClr>
                </a:solidFill>
                <a:effectLst>
                  <a:outerShdw blurRad="38100" dist="38100" dir="2700000" algn="tl">
                    <a:srgbClr val="000000">
                      <a:alpha val="43137"/>
                    </a:srgbClr>
                  </a:outerShdw>
                </a:effectLst>
                <a:latin typeface="Georgia" panose="02040502050405020303" pitchFamily="18" charset="0"/>
              </a:rPr>
              <a:t>4255 Faber Place Drive #</a:t>
            </a:r>
            <a:r>
              <a:rPr lang="en-US" b="1" dirty="0" smtClean="0">
                <a:solidFill>
                  <a:schemeClr val="tx2">
                    <a:lumMod val="50000"/>
                  </a:schemeClr>
                </a:solidFill>
                <a:effectLst>
                  <a:outerShdw blurRad="38100" dist="38100" dir="2700000" algn="tl">
                    <a:srgbClr val="000000">
                      <a:alpha val="43137"/>
                    </a:srgbClr>
                  </a:outerShdw>
                </a:effectLst>
                <a:latin typeface="Georgia" panose="02040502050405020303" pitchFamily="18" charset="0"/>
              </a:rPr>
              <a:t>4304 ~ </a:t>
            </a:r>
            <a:r>
              <a:rPr lang="en-US" b="1" dirty="0">
                <a:solidFill>
                  <a:schemeClr val="tx2">
                    <a:lumMod val="50000"/>
                  </a:schemeClr>
                </a:solidFill>
                <a:effectLst>
                  <a:outerShdw blurRad="38100" dist="38100" dir="2700000" algn="tl">
                    <a:srgbClr val="000000">
                      <a:alpha val="43137"/>
                    </a:srgbClr>
                  </a:outerShdw>
                </a:effectLst>
                <a:latin typeface="Georgia" panose="02040502050405020303" pitchFamily="18" charset="0"/>
              </a:rPr>
              <a:t>Reverie On The </a:t>
            </a:r>
            <a:r>
              <a:rPr lang="en-US" b="1" dirty="0" smtClean="0">
                <a:solidFill>
                  <a:schemeClr val="tx2">
                    <a:lumMod val="50000"/>
                  </a:schemeClr>
                </a:solidFill>
                <a:effectLst>
                  <a:outerShdw blurRad="38100" dist="38100" dir="2700000" algn="tl">
                    <a:srgbClr val="000000">
                      <a:alpha val="43137"/>
                    </a:srgbClr>
                  </a:outerShdw>
                </a:effectLst>
                <a:latin typeface="Georgia" panose="02040502050405020303" pitchFamily="18" charset="0"/>
              </a:rPr>
              <a:t>Ashley</a:t>
            </a:r>
            <a:endParaRPr lang="en-US" b="1" dirty="0">
              <a:solidFill>
                <a:schemeClr val="tx2">
                  <a:lumMod val="50000"/>
                </a:schemeClr>
              </a:solidFill>
              <a:effectLst>
                <a:outerShdw blurRad="38100" dist="38100" dir="2700000" algn="tl">
                  <a:srgbClr val="000000">
                    <a:alpha val="43137"/>
                  </a:srgbClr>
                </a:outerShdw>
              </a:effectLst>
              <a:latin typeface="Georgia" panose="02040502050405020303" pitchFamily="18" charset="0"/>
            </a:endParaRPr>
          </a:p>
          <a:p>
            <a:pPr algn="ctr"/>
            <a:r>
              <a:rPr lang="en-US" sz="1600" dirty="0">
                <a:solidFill>
                  <a:schemeClr val="tx2">
                    <a:lumMod val="50000"/>
                  </a:schemeClr>
                </a:solidFill>
                <a:effectLst>
                  <a:outerShdw blurRad="50800" dist="38100" dir="5400000" algn="t" rotWithShape="0">
                    <a:prstClr val="black">
                      <a:alpha val="40000"/>
                    </a:prstClr>
                  </a:outerShdw>
                </a:effectLst>
                <a:latin typeface="Georgia" panose="02040502050405020303" pitchFamily="18" charset="0"/>
              </a:rPr>
              <a:t>North Charleston, SC </a:t>
            </a:r>
            <a:r>
              <a:rPr lang="en-US" sz="1600" dirty="0" smtClean="0">
                <a:solidFill>
                  <a:schemeClr val="tx2">
                    <a:lumMod val="50000"/>
                  </a:schemeClr>
                </a:solidFill>
                <a:effectLst>
                  <a:outerShdw blurRad="50800" dist="38100" dir="5400000" algn="t" rotWithShape="0">
                    <a:prstClr val="black">
                      <a:alpha val="40000"/>
                    </a:prstClr>
                  </a:outerShdw>
                </a:effectLst>
                <a:latin typeface="Georgia" panose="02040502050405020303" pitchFamily="18" charset="0"/>
              </a:rPr>
              <a:t>29405 | MLS</a:t>
            </a:r>
            <a:r>
              <a:rPr lang="en-US" sz="1600" dirty="0">
                <a:solidFill>
                  <a:schemeClr val="tx2">
                    <a:lumMod val="50000"/>
                  </a:schemeClr>
                </a:solidFill>
                <a:effectLst>
                  <a:outerShdw blurRad="50800" dist="38100" dir="5400000" algn="t" rotWithShape="0">
                    <a:prstClr val="black">
                      <a:alpha val="40000"/>
                    </a:prstClr>
                  </a:outerShdw>
                </a:effectLst>
                <a:latin typeface="Georgia" panose="02040502050405020303" pitchFamily="18" charset="0"/>
              </a:rPr>
              <a:t># 1422739 </a:t>
            </a:r>
            <a:r>
              <a:rPr lang="en-US" sz="1600" dirty="0" smtClean="0">
                <a:solidFill>
                  <a:schemeClr val="tx2">
                    <a:lumMod val="50000"/>
                  </a:schemeClr>
                </a:solidFill>
                <a:effectLst>
                  <a:outerShdw blurRad="50800" dist="38100" dir="5400000" algn="t" rotWithShape="0">
                    <a:prstClr val="black">
                      <a:alpha val="40000"/>
                    </a:prstClr>
                  </a:outerShdw>
                </a:effectLst>
                <a:latin typeface="Georgia" panose="02040502050405020303" pitchFamily="18" charset="0"/>
              </a:rPr>
              <a:t>| </a:t>
            </a:r>
            <a:r>
              <a:rPr lang="en-US" sz="1600" i="1" dirty="0" smtClean="0">
                <a:solidFill>
                  <a:srgbClr val="FF0000"/>
                </a:solidFill>
                <a:effectLst>
                  <a:outerShdw blurRad="50800" dist="38100" dir="5400000" algn="t" rotWithShape="0">
                    <a:prstClr val="black">
                      <a:alpha val="40000"/>
                    </a:prstClr>
                  </a:outerShdw>
                </a:effectLst>
                <a:latin typeface="Georgia" panose="02040502050405020303" pitchFamily="18" charset="0"/>
              </a:rPr>
              <a:t>Reduced to $539,000</a:t>
            </a:r>
            <a:endParaRPr lang="en-US" sz="1600" i="1" dirty="0">
              <a:solidFill>
                <a:srgbClr val="FF0000"/>
              </a:solidFill>
            </a:endParaRPr>
          </a:p>
        </p:txBody>
      </p:sp>
      <p:grpSp>
        <p:nvGrpSpPr>
          <p:cNvPr id="11" name="Group 10"/>
          <p:cNvGrpSpPr/>
          <p:nvPr/>
        </p:nvGrpSpPr>
        <p:grpSpPr>
          <a:xfrm>
            <a:off x="65314" y="7543800"/>
            <a:ext cx="7620000" cy="1116917"/>
            <a:chOff x="76200" y="9901592"/>
            <a:chExt cx="7620000" cy="1082094"/>
          </a:xfrm>
        </p:grpSpPr>
        <p:pic>
          <p:nvPicPr>
            <p:cNvPr id="18" name="Picture 17"/>
            <p:cNvPicPr>
              <a:picLocks noChangeAspect="1"/>
            </p:cNvPicPr>
            <p:nvPr/>
          </p:nvPicPr>
          <p:blipFill rotWithShape="1">
            <a:blip r:embed="rId11" cstate="print">
              <a:extLst>
                <a:ext uri="{28A0092B-C50C-407E-A947-70E740481C1C}">
                  <a14:useLocalDpi xmlns:a14="http://schemas.microsoft.com/office/drawing/2010/main" val="0"/>
                </a:ext>
              </a:extLst>
            </a:blip>
            <a:srcRect t="9325" b="8352"/>
            <a:stretch/>
          </p:blipFill>
          <p:spPr>
            <a:xfrm>
              <a:off x="2032000" y="9901592"/>
              <a:ext cx="1752600" cy="1082094"/>
            </a:xfrm>
            <a:prstGeom prst="rect">
              <a:avLst/>
            </a:prstGeom>
            <a:ln>
              <a:noFill/>
            </a:ln>
            <a:effectLst>
              <a:outerShdw blurRad="190500" algn="tl" rotWithShape="0">
                <a:srgbClr val="000000">
                  <a:alpha val="70000"/>
                </a:srgbClr>
              </a:outerShdw>
            </a:effectLst>
          </p:spPr>
        </p:pic>
        <p:pic>
          <p:nvPicPr>
            <p:cNvPr id="23" name="Picture 22"/>
            <p:cNvPicPr>
              <a:picLocks noChangeAspect="1"/>
            </p:cNvPicPr>
            <p:nvPr/>
          </p:nvPicPr>
          <p:blipFill rotWithShape="1">
            <a:blip r:embed="rId12" cstate="print">
              <a:extLst>
                <a:ext uri="{28A0092B-C50C-407E-A947-70E740481C1C}">
                  <a14:useLocalDpi xmlns:a14="http://schemas.microsoft.com/office/drawing/2010/main" val="0"/>
                </a:ext>
              </a:extLst>
            </a:blip>
            <a:srcRect t="9325" b="8352"/>
            <a:stretch/>
          </p:blipFill>
          <p:spPr>
            <a:xfrm>
              <a:off x="3987800" y="9901592"/>
              <a:ext cx="1752601" cy="1082094"/>
            </a:xfrm>
            <a:prstGeom prst="rect">
              <a:avLst/>
            </a:prstGeom>
            <a:ln>
              <a:noFill/>
            </a:ln>
            <a:effectLst>
              <a:outerShdw blurRad="190500" algn="tl" rotWithShape="0">
                <a:srgbClr val="000000">
                  <a:alpha val="70000"/>
                </a:srgbClr>
              </a:outerShdw>
            </a:effectLst>
          </p:spPr>
        </p:pic>
        <p:pic>
          <p:nvPicPr>
            <p:cNvPr id="24" name="Picture 23"/>
            <p:cNvPicPr>
              <a:picLocks noChangeAspect="1"/>
            </p:cNvPicPr>
            <p:nvPr/>
          </p:nvPicPr>
          <p:blipFill rotWithShape="1">
            <a:blip r:embed="rId13" cstate="print">
              <a:extLst>
                <a:ext uri="{28A0092B-C50C-407E-A947-70E740481C1C}">
                  <a14:useLocalDpi xmlns:a14="http://schemas.microsoft.com/office/drawing/2010/main" val="0"/>
                </a:ext>
              </a:extLst>
            </a:blip>
            <a:srcRect t="9325" b="8352"/>
            <a:stretch/>
          </p:blipFill>
          <p:spPr>
            <a:xfrm>
              <a:off x="5943600" y="9901592"/>
              <a:ext cx="1752600" cy="1082094"/>
            </a:xfrm>
            <a:prstGeom prst="rect">
              <a:avLst/>
            </a:prstGeom>
            <a:ln>
              <a:noFill/>
            </a:ln>
            <a:effectLst>
              <a:outerShdw blurRad="190500" algn="tl" rotWithShape="0">
                <a:srgbClr val="000000">
                  <a:alpha val="70000"/>
                </a:srgbClr>
              </a:outerShdw>
            </a:effectLst>
          </p:spPr>
        </p:pic>
        <p:pic>
          <p:nvPicPr>
            <p:cNvPr id="25" name="Picture 24"/>
            <p:cNvPicPr>
              <a:picLocks noChangeAspect="1"/>
            </p:cNvPicPr>
            <p:nvPr/>
          </p:nvPicPr>
          <p:blipFill rotWithShape="1">
            <a:blip r:embed="rId14" cstate="print">
              <a:extLst>
                <a:ext uri="{28A0092B-C50C-407E-A947-70E740481C1C}">
                  <a14:useLocalDpi xmlns:a14="http://schemas.microsoft.com/office/drawing/2010/main" val="0"/>
                </a:ext>
              </a:extLst>
            </a:blip>
            <a:srcRect t="9325" b="8352"/>
            <a:stretch/>
          </p:blipFill>
          <p:spPr>
            <a:xfrm>
              <a:off x="76200" y="9901592"/>
              <a:ext cx="1752600" cy="1082094"/>
            </a:xfrm>
            <a:prstGeom prst="rect">
              <a:avLst/>
            </a:prstGeom>
            <a:ln>
              <a:noFill/>
            </a:ln>
            <a:effectLst>
              <a:outerShdw blurRad="190500" algn="tl" rotWithShape="0">
                <a:srgbClr val="000000">
                  <a:alpha val="70000"/>
                </a:srgbClr>
              </a:outerShdw>
            </a:effectLst>
          </p:spPr>
        </p:pic>
      </p:grpSp>
    </p:spTree>
    <p:extLst>
      <p:ext uri="{BB962C8B-B14F-4D97-AF65-F5344CB8AC3E}">
        <p14:creationId xmlns:p14="http://schemas.microsoft.com/office/powerpoint/2010/main" val="27011320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93</TotalTime>
  <Words>167</Words>
  <Application>Microsoft Office PowerPoint</Application>
  <PresentationFormat>Custom</PresentationFormat>
  <Paragraphs>11</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$5,000 BUYER'S AGENT BONUS!!!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Great Johns Island Location! Hardwood Floors Galore!</dc:title>
  <dc:creator>CVH360</dc:creator>
  <cp:lastModifiedBy>atp1313@gmail.com</cp:lastModifiedBy>
  <cp:revision>17</cp:revision>
  <dcterms:created xsi:type="dcterms:W3CDTF">2006-08-16T00:00:00Z</dcterms:created>
  <dcterms:modified xsi:type="dcterms:W3CDTF">2015-06-01T13:59:51Z</dcterms:modified>
</cp:coreProperties>
</file>