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10/27/2014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susanweeksdesign@gmail.com" TargetMode="External"/><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501" b="5858"/>
          <a:stretch/>
        </p:blipFill>
        <p:spPr>
          <a:xfrm>
            <a:off x="1009788" y="887392"/>
            <a:ext cx="5731052" cy="3810000"/>
          </a:xfrm>
          <a:prstGeom prst="rect">
            <a:avLst/>
          </a:prstGeom>
          <a:ln>
            <a:noFill/>
          </a:ln>
          <a:effectLst>
            <a:softEdge rad="112500"/>
          </a:effectLst>
        </p:spPr>
      </p:pic>
      <p:sp>
        <p:nvSpPr>
          <p:cNvPr id="2" name="Title 1"/>
          <p:cNvSpPr>
            <a:spLocks noGrp="1"/>
          </p:cNvSpPr>
          <p:nvPr>
            <p:ph type="ctrTitle"/>
          </p:nvPr>
        </p:nvSpPr>
        <p:spPr>
          <a:xfrm>
            <a:off x="-10886" y="0"/>
            <a:ext cx="7772400" cy="838200"/>
          </a:xfrm>
        </p:spPr>
        <p:txBody>
          <a:bodyPr anchor="t">
            <a:noAutofit/>
          </a:bodyPr>
          <a:lstStyle/>
          <a:p>
            <a:r>
              <a:rPr lang="en-US" sz="2800" dirty="0" smtClean="0">
                <a:solidFill>
                  <a:srgbClr val="FFFF00"/>
                </a:solidFill>
                <a:effectLst>
                  <a:outerShdw blurRad="38100" dist="38100" dir="2700000" algn="tl">
                    <a:srgbClr val="000000">
                      <a:alpha val="43137"/>
                    </a:srgbClr>
                  </a:outerShdw>
                </a:effectLst>
                <a:latin typeface="Georgia" panose="02040502050405020303" pitchFamily="18" charset="0"/>
              </a:rPr>
              <a:t>$</a:t>
            </a:r>
            <a:r>
              <a:rPr lang="en-US" sz="2800" dirty="0">
                <a:solidFill>
                  <a:srgbClr val="FFFF00"/>
                </a:solidFill>
                <a:effectLst>
                  <a:outerShdw blurRad="38100" dist="38100" dir="2700000" algn="tl">
                    <a:srgbClr val="000000">
                      <a:alpha val="43137"/>
                    </a:srgbClr>
                  </a:outerShdw>
                </a:effectLst>
                <a:latin typeface="Georgia" panose="02040502050405020303" pitchFamily="18" charset="0"/>
              </a:rPr>
              <a:t>2,500 B</a:t>
            </a:r>
            <a:r>
              <a:rPr lang="en-US" sz="2800" dirty="0" smtClean="0">
                <a:solidFill>
                  <a:srgbClr val="FFFF00"/>
                </a:solidFill>
                <a:effectLst>
                  <a:outerShdw blurRad="38100" dist="38100" dir="2700000" algn="tl">
                    <a:srgbClr val="000000">
                      <a:alpha val="43137"/>
                    </a:srgbClr>
                  </a:outerShdw>
                </a:effectLst>
                <a:latin typeface="Georgia" panose="02040502050405020303" pitchFamily="18" charset="0"/>
              </a:rPr>
              <a:t>UYER'S </a:t>
            </a:r>
            <a:r>
              <a:rPr lang="en-US" sz="2800" dirty="0">
                <a:solidFill>
                  <a:srgbClr val="FFFF00"/>
                </a:solidFill>
                <a:effectLst>
                  <a:outerShdw blurRad="38100" dist="38100" dir="2700000" algn="tl">
                    <a:srgbClr val="000000">
                      <a:alpha val="43137"/>
                    </a:srgbClr>
                  </a:outerShdw>
                </a:effectLst>
                <a:latin typeface="Georgia" panose="02040502050405020303" pitchFamily="18" charset="0"/>
              </a:rPr>
              <a:t>AGENT BONUS</a:t>
            </a:r>
            <a:r>
              <a:rPr lang="en-US" sz="2800" dirty="0" smtClean="0">
                <a:solidFill>
                  <a:srgbClr val="FFFF00"/>
                </a:solidFill>
                <a:effectLst>
                  <a:outerShdw blurRad="38100" dist="38100" dir="2700000" algn="tl">
                    <a:srgbClr val="000000">
                      <a:alpha val="43137"/>
                    </a:srgbClr>
                  </a:outerShdw>
                </a:effectLst>
                <a:latin typeface="Georgia" panose="02040502050405020303" pitchFamily="18" charset="0"/>
              </a:rPr>
              <a:t>!!!</a:t>
            </a:r>
            <a:br>
              <a:rPr lang="en-US" sz="2800" dirty="0" smtClean="0">
                <a:solidFill>
                  <a:srgbClr val="FFFF00"/>
                </a:solidFill>
                <a:effectLst>
                  <a:outerShdw blurRad="38100" dist="38100" dir="2700000" algn="tl">
                    <a:srgbClr val="000000">
                      <a:alpha val="43137"/>
                    </a:srgbClr>
                  </a:outerShdw>
                </a:effectLst>
                <a:latin typeface="Georgia" panose="02040502050405020303" pitchFamily="18" charset="0"/>
              </a:rPr>
            </a:br>
            <a:r>
              <a:rPr lang="en-US" sz="1600" dirty="0" smtClean="0">
                <a:solidFill>
                  <a:srgbClr val="FFFF00"/>
                </a:solidFill>
                <a:effectLst>
                  <a:outerShdw blurRad="38100" dist="38100" dir="2700000" algn="tl" rotWithShape="0">
                    <a:srgbClr val="000000">
                      <a:alpha val="43137"/>
                    </a:srgbClr>
                  </a:outerShdw>
                </a:effectLst>
                <a:latin typeface="Georgia" panose="02040502050405020303" pitchFamily="18" charset="0"/>
              </a:rPr>
              <a:t>For </a:t>
            </a:r>
            <a:r>
              <a:rPr lang="en-US" sz="1600" dirty="0">
                <a:solidFill>
                  <a:srgbClr val="FFFF00"/>
                </a:solidFill>
                <a:effectLst>
                  <a:outerShdw blurRad="38100" dist="38100" dir="2700000" algn="tl" rotWithShape="0">
                    <a:srgbClr val="000000">
                      <a:alpha val="43137"/>
                    </a:srgbClr>
                  </a:outerShdw>
                </a:effectLst>
                <a:latin typeface="Georgia" panose="02040502050405020303" pitchFamily="18" charset="0"/>
              </a:rPr>
              <a:t>ratified contract by December 31st, 2014 that goes on to closing</a:t>
            </a:r>
            <a:endParaRPr lang="en-US" sz="1600" dirty="0">
              <a:solidFill>
                <a:srgbClr val="FFFF00"/>
              </a:solidFill>
              <a:effectLst>
                <a:outerShdw blurRad="38100" dist="38100" dir="2700000" algn="tl" rotWithShape="0">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10886" y="6707832"/>
            <a:ext cx="7772400" cy="3424592"/>
          </a:xfrm>
        </p:spPr>
        <p:txBody>
          <a:bodyPr anchor="ctr">
            <a:noAutofit/>
          </a:bodyPr>
          <a:lstStyle/>
          <a:p>
            <a:r>
              <a:rPr lang="en-US" sz="1400" dirty="0">
                <a:solidFill>
                  <a:schemeClr val="tx1"/>
                </a:solidFill>
                <a:latin typeface="Georgia" panose="02040502050405020303" pitchFamily="18" charset="0"/>
              </a:rPr>
              <a:t>Beautifully elegant waterfront condo on the scenic Ashley River with spectacular views of the surrounding marsh and waterway. This is a corner unit with views of the waterways from this third floor retreat. AMAZING sunsets to be enjoyed from your veranda in the evenings. This condo includes all the luxuries one would expect including an all stainless gourmet kitchen with a six top burner stove, quartz counter tops, 10'ceilings, slate tiled balcony, high end faucets and shower heads, 8 foot solid core doors, terrazzo tile in the bathrooms and laundry room, Brazilian Cypress hardwood flooring, beautiful moldings and countless other luxuries.....Not only that, this unit comes almost completely furnished! There is an attached list of the lovely pieces that can convey to the new owner. Amenities at Reverie on The Ashley include walking trails, pool with cabana, a large multi-slip pier style dock, fire pit with grills, garage parking, ELEVATOR. The monthly HOA covers: exterior maintenance, landscaping, exterior homeowners insurance, water, security system, phone, broadband internet, 165 Direct TV satellite channels, it does not include (gas, electricity and contents insurance) This condo is conveniently located close to Boeing and the Charleston International Airport as well as downtown Charleston and the beaches.</a:t>
            </a:r>
            <a:endParaRPr lang="en-US" sz="1400" dirty="0">
              <a:solidFill>
                <a:schemeClr val="tx1"/>
              </a:solidFill>
              <a:latin typeface="Georgia" panose="02040502050405020303" pitchFamily="18" charset="0"/>
            </a:endParaRPr>
          </a:p>
        </p:txBody>
      </p:sp>
      <p:grpSp>
        <p:nvGrpSpPr>
          <p:cNvPr id="10" name="Group 9"/>
          <p:cNvGrpSpPr/>
          <p:nvPr/>
        </p:nvGrpSpPr>
        <p:grpSpPr>
          <a:xfrm>
            <a:off x="65314" y="5442107"/>
            <a:ext cx="7620000" cy="1216534"/>
            <a:chOff x="76200" y="5412866"/>
            <a:chExt cx="7620000" cy="1216534"/>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75518" y="5412866"/>
              <a:ext cx="1622045" cy="1216534"/>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74837" y="5412866"/>
              <a:ext cx="1622045" cy="1216534"/>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4155" y="5412866"/>
              <a:ext cx="1622045" cy="1216534"/>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5412866"/>
              <a:ext cx="1622044" cy="1216534"/>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2374900" y="11587817"/>
            <a:ext cx="3048000" cy="1169551"/>
          </a:xfrm>
          <a:prstGeom prst="rect">
            <a:avLst/>
          </a:prstGeom>
        </p:spPr>
        <p:txBody>
          <a:bodyPr wrap="square">
            <a:spAutoFit/>
          </a:bodyPr>
          <a:lstStyle/>
          <a:p>
            <a:pPr algn="ctr"/>
            <a:r>
              <a:rPr lang="en-US" sz="1400" b="1" dirty="0" smtClean="0">
                <a:latin typeface="Georgia" panose="02040502050405020303" pitchFamily="18" charset="0"/>
              </a:rPr>
              <a:t>Susan Weeks</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latin typeface="Georgia" panose="02040502050405020303" pitchFamily="18" charset="0"/>
              </a:rPr>
              <a:t>(843</a:t>
            </a:r>
            <a:r>
              <a:rPr lang="en-US" sz="1400" dirty="0">
                <a:latin typeface="Georgia" panose="02040502050405020303" pitchFamily="18" charset="0"/>
              </a:rPr>
              <a:t>) </a:t>
            </a:r>
            <a:r>
              <a:rPr lang="en-US" sz="1400" dirty="0" smtClean="0">
                <a:latin typeface="Georgia" panose="02040502050405020303" pitchFamily="18" charset="0"/>
              </a:rPr>
              <a:t>813-0495</a:t>
            </a:r>
          </a:p>
          <a:p>
            <a:pPr algn="ctr"/>
            <a:r>
              <a:rPr lang="en-US" sz="1400" dirty="0" smtClean="0">
                <a:latin typeface="Georgia" panose="02040502050405020303" pitchFamily="18" charset="0"/>
                <a:hlinkClick r:id="rId7"/>
              </a:rPr>
              <a:t>susanweeksdesign@gmail.com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76617" y="11474053"/>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94129"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629" y="12249933"/>
            <a:ext cx="2190750" cy="553998"/>
          </a:xfrm>
          <a:prstGeom prst="rect">
            <a:avLst/>
          </a:prstGeom>
        </p:spPr>
        <p:txBody>
          <a:bodyPr wrap="square">
            <a:spAutoFit/>
          </a:bodyPr>
          <a:lstStyle/>
          <a:p>
            <a:pPr algn="ctr"/>
            <a:r>
              <a:rPr lang="en-US" sz="1000" dirty="0" smtClean="0">
                <a:latin typeface="Georgia" panose="02040502050405020303" pitchFamily="18" charset="0"/>
              </a:rPr>
              <a:t>AgentOwned </a:t>
            </a:r>
            <a:r>
              <a:rPr lang="en-US" sz="1000" dirty="0">
                <a:latin typeface="Georgia" panose="02040502050405020303" pitchFamily="18" charset="0"/>
              </a:rPr>
              <a:t>Charleston </a:t>
            </a:r>
            <a:r>
              <a:rPr lang="en-US" sz="1000" dirty="0" smtClean="0">
                <a:latin typeface="Georgia" panose="02040502050405020303" pitchFamily="18" charset="0"/>
              </a:rPr>
              <a:t>Group</a:t>
            </a:r>
            <a:endParaRPr lang="en-US" sz="1000" dirty="0">
              <a:latin typeface="Georgia" panose="02040502050405020303" pitchFamily="18" charset="0"/>
            </a:endParaRP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sp>
        <p:nvSpPr>
          <p:cNvPr id="5" name="Rectangle 4"/>
          <p:cNvSpPr/>
          <p:nvPr/>
        </p:nvSpPr>
        <p:spPr>
          <a:xfrm>
            <a:off x="-10886" y="4648200"/>
            <a:ext cx="7772400" cy="646331"/>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Georgia" panose="02040502050405020303" pitchFamily="18" charset="0"/>
              </a:rPr>
              <a:t>4255 Faber Place Drive #</a:t>
            </a:r>
            <a:r>
              <a:rPr lang="en-US" b="1" dirty="0" smtClean="0">
                <a:solidFill>
                  <a:schemeClr val="bg1"/>
                </a:solidFill>
                <a:effectLst>
                  <a:outerShdw blurRad="38100" dist="38100" dir="2700000" algn="tl">
                    <a:srgbClr val="000000">
                      <a:alpha val="43137"/>
                    </a:srgbClr>
                  </a:outerShdw>
                </a:effectLst>
                <a:latin typeface="Georgia" panose="02040502050405020303" pitchFamily="18" charset="0"/>
              </a:rPr>
              <a:t>4304 ~ </a:t>
            </a:r>
            <a:r>
              <a:rPr lang="en-US" b="1" dirty="0">
                <a:solidFill>
                  <a:schemeClr val="bg1"/>
                </a:solidFill>
                <a:effectLst>
                  <a:outerShdw blurRad="38100" dist="38100" dir="2700000" algn="tl">
                    <a:srgbClr val="000000">
                      <a:alpha val="43137"/>
                    </a:srgbClr>
                  </a:outerShdw>
                </a:effectLst>
                <a:latin typeface="Georgia" panose="02040502050405020303" pitchFamily="18" charset="0"/>
              </a:rPr>
              <a:t>Reverie On The </a:t>
            </a:r>
            <a:r>
              <a:rPr lang="en-US" b="1" dirty="0" smtClean="0">
                <a:solidFill>
                  <a:schemeClr val="bg1"/>
                </a:solidFill>
                <a:effectLst>
                  <a:outerShdw blurRad="38100" dist="38100" dir="2700000" algn="tl">
                    <a:srgbClr val="000000">
                      <a:alpha val="43137"/>
                    </a:srgbClr>
                  </a:outerShdw>
                </a:effectLst>
                <a:latin typeface="Georgia" panose="02040502050405020303" pitchFamily="18" charset="0"/>
              </a:rPr>
              <a:t>Ashley</a:t>
            </a:r>
            <a:endParaRPr lang="en-US" b="1" dirty="0">
              <a:solidFill>
                <a:schemeClr val="bg1"/>
              </a:solidFill>
              <a:effectLst>
                <a:outerShdw blurRad="38100" dist="38100" dir="2700000" algn="tl">
                  <a:srgbClr val="000000">
                    <a:alpha val="43137"/>
                  </a:srgbClr>
                </a:outerShdw>
              </a:effectLst>
              <a:latin typeface="Georgia" panose="02040502050405020303" pitchFamily="18" charset="0"/>
            </a:endParaRPr>
          </a:p>
          <a:p>
            <a:pPr algn="ct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North Charleston, SC </a:t>
            </a:r>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29405 | MLS</a:t>
            </a: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 1422739 | $545,000</a:t>
            </a:r>
            <a:endParaRPr lang="en-US" sz="1600" dirty="0"/>
          </a:p>
        </p:txBody>
      </p:sp>
      <p:grpSp>
        <p:nvGrpSpPr>
          <p:cNvPr id="11" name="Group 10"/>
          <p:cNvGrpSpPr/>
          <p:nvPr/>
        </p:nvGrpSpPr>
        <p:grpSpPr>
          <a:xfrm>
            <a:off x="65314" y="10134600"/>
            <a:ext cx="7620000" cy="1082094"/>
            <a:chOff x="76200" y="9901592"/>
            <a:chExt cx="7620000" cy="1082094"/>
          </a:xfrm>
        </p:grpSpPr>
        <p:pic>
          <p:nvPicPr>
            <p:cNvPr id="18" name="Picture 17"/>
            <p:cNvPicPr>
              <a:picLocks noChangeAspect="1"/>
            </p:cNvPicPr>
            <p:nvPr/>
          </p:nvPicPr>
          <p:blipFill rotWithShape="1">
            <a:blip r:embed="rId11" cstate="print">
              <a:extLst>
                <a:ext uri="{28A0092B-C50C-407E-A947-70E740481C1C}">
                  <a14:useLocalDpi xmlns:a14="http://schemas.microsoft.com/office/drawing/2010/main" val="0"/>
                </a:ext>
              </a:extLst>
            </a:blip>
            <a:srcRect t="9325" b="8352"/>
            <a:stretch/>
          </p:blipFill>
          <p:spPr>
            <a:xfrm>
              <a:off x="2032000" y="9901592"/>
              <a:ext cx="1752600" cy="1082094"/>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rotWithShape="1">
            <a:blip r:embed="rId12" cstate="print">
              <a:extLst>
                <a:ext uri="{28A0092B-C50C-407E-A947-70E740481C1C}">
                  <a14:useLocalDpi xmlns:a14="http://schemas.microsoft.com/office/drawing/2010/main" val="0"/>
                </a:ext>
              </a:extLst>
            </a:blip>
            <a:srcRect t="9325" b="8352"/>
            <a:stretch/>
          </p:blipFill>
          <p:spPr>
            <a:xfrm>
              <a:off x="3987800" y="9901592"/>
              <a:ext cx="1752601" cy="1082094"/>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rotWithShape="1">
            <a:blip r:embed="rId13" cstate="print">
              <a:extLst>
                <a:ext uri="{28A0092B-C50C-407E-A947-70E740481C1C}">
                  <a14:useLocalDpi xmlns:a14="http://schemas.microsoft.com/office/drawing/2010/main" val="0"/>
                </a:ext>
              </a:extLst>
            </a:blip>
            <a:srcRect t="9325" b="8352"/>
            <a:stretch/>
          </p:blipFill>
          <p:spPr>
            <a:xfrm>
              <a:off x="5943600" y="9901592"/>
              <a:ext cx="1752600" cy="1082094"/>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rotWithShape="1">
            <a:blip r:embed="rId14" cstate="print">
              <a:extLst>
                <a:ext uri="{28A0092B-C50C-407E-A947-70E740481C1C}">
                  <a14:useLocalDpi xmlns:a14="http://schemas.microsoft.com/office/drawing/2010/main" val="0"/>
                </a:ext>
              </a:extLst>
            </a:blip>
            <a:srcRect t="9325" b="8352"/>
            <a:stretch/>
          </p:blipFill>
          <p:spPr>
            <a:xfrm>
              <a:off x="76200" y="9901592"/>
              <a:ext cx="1752600" cy="1082094"/>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277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$2,500 BUYER'S AGENT BONUS!!! For ratified contract by December 31st, 2014 that goes on to closing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13</cp:revision>
  <dcterms:created xsi:type="dcterms:W3CDTF">2006-08-16T00:00:00Z</dcterms:created>
  <dcterms:modified xsi:type="dcterms:W3CDTF">2014-10-28T00:27:06Z</dcterms:modified>
</cp:coreProperties>
</file>