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3" d="100"/>
          <a:sy n="53" d="100"/>
        </p:scale>
        <p:origin x="2119" y="4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2/11/2022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pn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0561" y="6126480"/>
            <a:ext cx="7468479" cy="2734568"/>
          </a:xfrm>
        </p:spPr>
        <p:txBody>
          <a:bodyPr anchor="ctr">
            <a:noAutofit/>
          </a:bodyPr>
          <a:lstStyle/>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Opportunity is knocking for this beautiful home in the highly desirable neighborhood of Carnes Crossroads. The front porch is the perfect place to relax and visit with your neighbors as they stroll by. Step inside to a light-filled foyer and gleaming wood floors that continue through the main living space. A flex room at the front of the home offers many options. The kitchen is a cooks dream with loads of counter space, gas cooktop and stainless appliances. Seating for 4 at the kitchen island for informal dining or entertain a larger group in the spacious dining area across from the kitchen. First floor owner's suite is a sanctuary with a gorgeous bathroom and spacious walk-in closet. Upstairs is a huge loft, 3 additional bedrooms and a full bathroom. Enjoy spending time in your sunroom With attached TV. Step out back to a fully fenced and beautifully landscaped backyard with a spacious patio. A huge bonus is the Generac whole home system. Its all about the details!</a:t>
            </a:r>
          </a:p>
          <a:p>
            <a:endParaRPr lang="en-US" sz="1200" dirty="0">
              <a:solidFill>
                <a:schemeClr val="tx1">
                  <a:lumMod val="65000"/>
                  <a:lumOff val="35000"/>
                </a:schemeClr>
              </a:solidFill>
              <a:latin typeface="Century Gothic" panose="020B0502020202020204" pitchFamily="34" charset="0"/>
              <a:cs typeface="Microsoft Sans Serif" panose="020B0604020202020204" pitchFamily="34" charset="0"/>
            </a:endParaRPr>
          </a:p>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Take a virtual tour: https://my.matterport.com/show/?m=sDQufqau9Yf</a:t>
            </a:r>
          </a:p>
        </p:txBody>
      </p:sp>
      <p:sp>
        <p:nvSpPr>
          <p:cNvPr id="4" name="Rectangle 3"/>
          <p:cNvSpPr/>
          <p:nvPr/>
        </p:nvSpPr>
        <p:spPr>
          <a:xfrm>
            <a:off x="0" y="9753600"/>
            <a:ext cx="82296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81000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p:grpSpPr>
        <p:sp>
          <p:nvSpPr>
            <p:cNvPr id="6" name="Rectangle 5"/>
            <p:cNvSpPr/>
            <p:nvPr/>
          </p:nvSpPr>
          <p:spPr>
            <a:xfrm>
              <a:off x="0" y="36984"/>
              <a:ext cx="7772400" cy="587752"/>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noFill/>
            <a:ln>
              <a:noFill/>
            </a:ln>
          </p:spPr>
          <p:txBody>
            <a:bodyPr wrap="square" anchor="ctr">
              <a:spAutoFit/>
            </a:bodyPr>
            <a:lstStyle/>
            <a:p>
              <a:pPr algn="ctr"/>
              <a:r>
                <a:rPr lang="en-US" sz="2100" b="1" dirty="0">
                  <a:solidFill>
                    <a:schemeClr val="bg1"/>
                  </a:solidFill>
                  <a:latin typeface="Century Gothic" panose="020B0502020202020204" pitchFamily="34" charset="0"/>
                </a:rPr>
                <a:t>427 </a:t>
              </a:r>
              <a:r>
                <a:rPr lang="en-US" sz="2100" b="1" dirty="0" err="1">
                  <a:solidFill>
                    <a:schemeClr val="bg1"/>
                  </a:solidFill>
                  <a:latin typeface="Century Gothic" panose="020B0502020202020204" pitchFamily="34" charset="0"/>
                </a:rPr>
                <a:t>Eliston</a:t>
              </a:r>
              <a:r>
                <a:rPr lang="en-US" sz="2100" b="1" dirty="0">
                  <a:solidFill>
                    <a:schemeClr val="bg1"/>
                  </a:solidFill>
                  <a:latin typeface="Century Gothic" panose="020B0502020202020204" pitchFamily="34" charset="0"/>
                </a:rPr>
                <a:t> Street</a:t>
              </a:r>
            </a:p>
            <a:p>
              <a:pPr algn="ctr"/>
              <a:r>
                <a:rPr lang="en-US" sz="1700" b="1" dirty="0">
                  <a:solidFill>
                    <a:schemeClr val="bg1"/>
                  </a:solidFill>
                  <a:latin typeface="Century Gothic" panose="020B0502020202020204" pitchFamily="34" charset="0"/>
                </a:rPr>
                <a:t>Carnes Crossroads | Summerville, SC 29486 | MLS# 22002326 | $549,900</a:t>
              </a:r>
            </a:p>
          </p:txBody>
        </p:sp>
      </p:gr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3">
            <a:extLst>
              <a:ext uri="{28A0092B-C50C-407E-A947-70E740481C1C}">
                <a14:useLocalDpi xmlns:a14="http://schemas.microsoft.com/office/drawing/2010/main" val="0"/>
              </a:ext>
            </a:extLst>
          </a:blip>
          <a:srcRect t="12373"/>
          <a:stretch/>
        </p:blipFill>
        <p:spPr bwMode="auto">
          <a:xfrm>
            <a:off x="7315201"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p:cNvPicPr>
          <p:nvPr/>
        </p:nvPicPr>
        <p:blipFill>
          <a:blip r:embed="rId4">
            <a:extLst>
              <a:ext uri="{28A0092B-C50C-407E-A947-70E740481C1C}">
                <a14:useLocalDpi xmlns:a14="http://schemas.microsoft.com/office/drawing/2010/main" val="0"/>
              </a:ext>
            </a:extLst>
          </a:blip>
          <a:srcRect/>
          <a:stretch/>
        </p:blipFill>
        <p:spPr>
          <a:xfrm>
            <a:off x="6089569" y="2194391"/>
            <a:ext cx="1719072" cy="1143000"/>
          </a:xfrm>
          <a:prstGeom prst="rect">
            <a:avLst/>
          </a:prstGeom>
          <a:ln>
            <a:solidFill>
              <a:srgbClr val="BEAF87"/>
            </a:solidFill>
          </a:ln>
        </p:spPr>
      </p:pic>
      <p:pic>
        <p:nvPicPr>
          <p:cNvPr id="11" name="Picture 10"/>
          <p:cNvPicPr>
            <a:picLocks/>
          </p:cNvPicPr>
          <p:nvPr/>
        </p:nvPicPr>
        <p:blipFill>
          <a:blip r:embed="rId5">
            <a:extLst>
              <a:ext uri="{28A0092B-C50C-407E-A947-70E740481C1C}">
                <a14:useLocalDpi xmlns:a14="http://schemas.microsoft.com/office/drawing/2010/main" val="0"/>
              </a:ext>
            </a:extLst>
          </a:blip>
          <a:srcRect/>
          <a:stretch/>
        </p:blipFill>
        <p:spPr>
          <a:xfrm>
            <a:off x="6087187" y="3553994"/>
            <a:ext cx="1719072" cy="1143000"/>
          </a:xfrm>
          <a:prstGeom prst="rect">
            <a:avLst/>
          </a:prstGeom>
          <a:ln>
            <a:solidFill>
              <a:srgbClr val="BEAF87"/>
            </a:solidFill>
          </a:ln>
        </p:spPr>
      </p:pic>
      <p:pic>
        <p:nvPicPr>
          <p:cNvPr id="12" name="Picture 11"/>
          <p:cNvPicPr>
            <a:picLocks/>
          </p:cNvPicPr>
          <p:nvPr/>
        </p:nvPicPr>
        <p:blipFill>
          <a:blip r:embed="rId6">
            <a:extLst>
              <a:ext uri="{28A0092B-C50C-407E-A947-70E740481C1C}">
                <a14:useLocalDpi xmlns:a14="http://schemas.microsoft.com/office/drawing/2010/main" val="0"/>
              </a:ext>
            </a:extLst>
          </a:blip>
          <a:srcRect l="7650" r="7650"/>
          <a:stretch/>
        </p:blipFill>
        <p:spPr>
          <a:xfrm>
            <a:off x="423151" y="4913597"/>
            <a:ext cx="1719072" cy="1143000"/>
          </a:xfrm>
          <a:prstGeom prst="rect">
            <a:avLst/>
          </a:prstGeom>
          <a:ln>
            <a:solidFill>
              <a:srgbClr val="BEAF87"/>
            </a:solidFill>
          </a:ln>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rcRect l="9926" r="9926"/>
          <a:stretch/>
        </p:blipFill>
        <p:spPr>
          <a:xfrm>
            <a:off x="423151" y="834788"/>
            <a:ext cx="5501378" cy="3859796"/>
          </a:xfrm>
          <a:prstGeom prst="rect">
            <a:avLst/>
          </a:prstGeom>
          <a:ln>
            <a:solidFill>
              <a:srgbClr val="BEAF87"/>
            </a:solidFill>
          </a:ln>
        </p:spPr>
      </p:pic>
      <p:pic>
        <p:nvPicPr>
          <p:cNvPr id="16" name="Picture 15"/>
          <p:cNvPicPr>
            <a:picLocks/>
          </p:cNvPicPr>
          <p:nvPr/>
        </p:nvPicPr>
        <p:blipFill>
          <a:blip r:embed="rId8">
            <a:extLst>
              <a:ext uri="{28A0092B-C50C-407E-A947-70E740481C1C}">
                <a14:useLocalDpi xmlns:a14="http://schemas.microsoft.com/office/drawing/2010/main" val="0"/>
              </a:ext>
            </a:extLst>
          </a:blip>
          <a:srcRect/>
          <a:stretch/>
        </p:blipFill>
        <p:spPr>
          <a:xfrm>
            <a:off x="6089568" y="834788"/>
            <a:ext cx="1719072" cy="1143000"/>
          </a:xfrm>
          <a:prstGeom prst="rect">
            <a:avLst/>
          </a:prstGeom>
          <a:ln>
            <a:solidFill>
              <a:srgbClr val="BEAF87"/>
            </a:solidFill>
          </a:ln>
        </p:spPr>
      </p:pic>
      <p:pic>
        <p:nvPicPr>
          <p:cNvPr id="17" name="Picture 16"/>
          <p:cNvPicPr>
            <a:picLocks/>
          </p:cNvPicPr>
          <p:nvPr/>
        </p:nvPicPr>
        <p:blipFill>
          <a:blip r:embed="rId9">
            <a:extLst>
              <a:ext uri="{28A0092B-C50C-407E-A947-70E740481C1C}">
                <a14:useLocalDpi xmlns:a14="http://schemas.microsoft.com/office/drawing/2010/main" val="0"/>
              </a:ext>
            </a:extLst>
          </a:blip>
          <a:srcRect/>
          <a:stretch/>
        </p:blipFill>
        <p:spPr>
          <a:xfrm>
            <a:off x="4196000" y="4913597"/>
            <a:ext cx="1719072" cy="1143000"/>
          </a:xfrm>
          <a:prstGeom prst="rect">
            <a:avLst/>
          </a:prstGeom>
          <a:ln>
            <a:solidFill>
              <a:srgbClr val="BEAF87"/>
            </a:solidFill>
          </a:ln>
        </p:spPr>
      </p:pic>
      <p:pic>
        <p:nvPicPr>
          <p:cNvPr id="18" name="Picture 17"/>
          <p:cNvPicPr>
            <a:picLocks/>
          </p:cNvPicPr>
          <p:nvPr/>
        </p:nvPicPr>
        <p:blipFill>
          <a:blip r:embed="rId10">
            <a:extLst>
              <a:ext uri="{28A0092B-C50C-407E-A947-70E740481C1C}">
                <a14:useLocalDpi xmlns:a14="http://schemas.microsoft.com/office/drawing/2010/main" val="0"/>
              </a:ext>
            </a:extLst>
          </a:blip>
          <a:srcRect l="8000" r="8000"/>
          <a:stretch/>
        </p:blipFill>
        <p:spPr>
          <a:xfrm>
            <a:off x="6089569" y="4913597"/>
            <a:ext cx="1719072" cy="1143000"/>
          </a:xfrm>
          <a:prstGeom prst="rect">
            <a:avLst/>
          </a:prstGeom>
          <a:ln>
            <a:solidFill>
              <a:srgbClr val="BEAF87"/>
            </a:solidFill>
          </a:ln>
        </p:spPr>
      </p:pic>
      <p:pic>
        <p:nvPicPr>
          <p:cNvPr id="19" name="Picture 18"/>
          <p:cNvPicPr>
            <a:picLocks/>
          </p:cNvPicPr>
          <p:nvPr/>
        </p:nvPicPr>
        <p:blipFill>
          <a:blip r:embed="rId11">
            <a:extLst>
              <a:ext uri="{28A0092B-C50C-407E-A947-70E740481C1C}">
                <a14:useLocalDpi xmlns:a14="http://schemas.microsoft.com/office/drawing/2010/main" val="0"/>
              </a:ext>
            </a:extLst>
          </a:blip>
          <a:srcRect/>
          <a:stretch/>
        </p:blipFill>
        <p:spPr>
          <a:xfrm>
            <a:off x="2316720" y="4913597"/>
            <a:ext cx="1719072" cy="1143000"/>
          </a:xfrm>
          <a:prstGeom prst="rect">
            <a:avLst/>
          </a:prstGeom>
          <a:ln>
            <a:solidFill>
              <a:srgbClr val="BEAF87"/>
            </a:solidFill>
          </a:ln>
        </p:spPr>
      </p:pic>
      <p:sp>
        <p:nvSpPr>
          <p:cNvPr id="14" name="Rectangle 13"/>
          <p:cNvSpPr/>
          <p:nvPr/>
        </p:nvSpPr>
        <p:spPr>
          <a:xfrm>
            <a:off x="423151" y="834788"/>
            <a:ext cx="5502324" cy="1246495"/>
          </a:xfrm>
          <a:prstGeom prst="rect">
            <a:avLst/>
          </a:prstGeom>
        </p:spPr>
        <p:txBody>
          <a:bodyPr wrap="square">
            <a:spAutoFit/>
          </a:bodyPr>
          <a:lstStyle/>
          <a:p>
            <a:r>
              <a:rPr lang="en-US" sz="2700" b="1" i="1" dirty="0">
                <a:solidFill>
                  <a:schemeClr val="bg1"/>
                </a:solidFill>
                <a:effectLst>
                  <a:outerShdw blurRad="38100" dist="38100" dir="2700000" algn="tl">
                    <a:srgbClr val="000000">
                      <a:alpha val="43137"/>
                    </a:srgbClr>
                  </a:outerShdw>
                </a:effectLst>
                <a:latin typeface="Century Gothic" panose="020B0502020202020204" pitchFamily="34" charset="0"/>
              </a:rPr>
              <a:t>Come Fall In Love!</a:t>
            </a:r>
          </a:p>
          <a:p>
            <a:r>
              <a:rPr lang="en-US" sz="2400" b="1" i="1" dirty="0">
                <a:solidFill>
                  <a:schemeClr val="bg1"/>
                </a:solidFill>
                <a:effectLst>
                  <a:outerShdw blurRad="38100" dist="38100" dir="2700000" algn="tl">
                    <a:srgbClr val="000000">
                      <a:alpha val="43137"/>
                    </a:srgbClr>
                  </a:outerShdw>
                </a:effectLst>
                <a:latin typeface="Century Gothic" panose="020B0502020202020204" pitchFamily="34" charset="0"/>
              </a:rPr>
              <a:t>Open House</a:t>
            </a:r>
          </a:p>
          <a:p>
            <a:r>
              <a:rPr lang="en-US" sz="2400" b="1" i="1" dirty="0">
                <a:solidFill>
                  <a:schemeClr val="bg1"/>
                </a:solidFill>
                <a:effectLst>
                  <a:outerShdw blurRad="38100" dist="38100" dir="2700000" algn="tl">
                    <a:srgbClr val="000000">
                      <a:alpha val="43137"/>
                    </a:srgbClr>
                  </a:outerShdw>
                </a:effectLst>
                <a:latin typeface="Century Gothic" panose="020B0502020202020204" pitchFamily="34" charset="0"/>
              </a:rPr>
              <a:t>Saturday 12-3</a:t>
            </a:r>
          </a:p>
        </p:txBody>
      </p:sp>
      <p:pic>
        <p:nvPicPr>
          <p:cNvPr id="20" name="Picture 19">
            <a:extLst>
              <a:ext uri="{FF2B5EF4-FFF2-40B4-BE49-F238E27FC236}">
                <a16:creationId xmlns:a16="http://schemas.microsoft.com/office/drawing/2014/main" id="{7BAF3A7D-6D48-4463-8168-00361DF0AF80}"/>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2133600" y="3165374"/>
            <a:ext cx="1714501" cy="960120"/>
          </a:xfrm>
          <a:prstGeom prst="rect">
            <a:avLst/>
          </a:prstGeom>
          <a:ln>
            <a:solidFill>
              <a:schemeClr val="tx1"/>
            </a:solidFill>
          </a:ln>
          <a:effectLst>
            <a:outerShdw blurRad="50800" dist="38100" dir="2700000" algn="tl" rotWithShape="0">
              <a:prstClr val="black">
                <a:alpha val="40000"/>
              </a:prstClr>
            </a:outerShdw>
          </a:effectLst>
        </p:spPr>
      </p:pic>
      <p:pic>
        <p:nvPicPr>
          <p:cNvPr id="27" name="Graphic 26" descr="Heart With Arrow with solid fill">
            <a:extLst>
              <a:ext uri="{FF2B5EF4-FFF2-40B4-BE49-F238E27FC236}">
                <a16:creationId xmlns:a16="http://schemas.microsoft.com/office/drawing/2014/main" id="{22569A77-2E2F-48CD-818B-76FF2A372AC5}"/>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4953000" y="834788"/>
            <a:ext cx="914400" cy="914400"/>
          </a:xfrm>
          <a:prstGeom prst="rect">
            <a:avLst/>
          </a:prstGeom>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283</TotalTime>
  <Words>258</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63</cp:revision>
  <dcterms:created xsi:type="dcterms:W3CDTF">2006-08-16T00:00:00Z</dcterms:created>
  <dcterms:modified xsi:type="dcterms:W3CDTF">2022-02-11T21:41:40Z</dcterms:modified>
</cp:coreProperties>
</file>