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sldIdLst>
    <p:sldId id="256" r:id="rId2"/>
  </p:sldIdLst>
  <p:sldSz cx="8229600" cy="100584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68" userDrawn="1">
          <p15:clr>
            <a:srgbClr val="A4A3A4"/>
          </p15:clr>
        </p15:guide>
        <p15:guide id="2" pos="2592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194" autoAdjust="0"/>
  </p:normalViewPr>
  <p:slideViewPr>
    <p:cSldViewPr>
      <p:cViewPr varScale="1">
        <p:scale>
          <a:sx n="46" d="100"/>
          <a:sy n="46" d="100"/>
        </p:scale>
        <p:origin x="1482" y="54"/>
      </p:cViewPr>
      <p:guideLst>
        <p:guide orient="horz" pos="3168"/>
        <p:guide pos="2592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17220" y="1646133"/>
            <a:ext cx="6995160" cy="3501813"/>
          </a:xfrm>
        </p:spPr>
        <p:txBody>
          <a:bodyPr anchor="b"/>
          <a:lstStyle>
            <a:lvl1pPr algn="ctr"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028700" y="5282989"/>
            <a:ext cx="6172200" cy="2428451"/>
          </a:xfrm>
        </p:spPr>
        <p:txBody>
          <a:bodyPr/>
          <a:lstStyle>
            <a:lvl1pPr marL="0" indent="0" algn="ctr">
              <a:buNone/>
              <a:defRPr sz="2160"/>
            </a:lvl1pPr>
            <a:lvl2pPr marL="411480" indent="0" algn="ctr">
              <a:buNone/>
              <a:defRPr sz="1800"/>
            </a:lvl2pPr>
            <a:lvl3pPr marL="822960" indent="0" algn="ctr">
              <a:buNone/>
              <a:defRPr sz="1620"/>
            </a:lvl3pPr>
            <a:lvl4pPr marL="1234440" indent="0" algn="ctr">
              <a:buNone/>
              <a:defRPr sz="1440"/>
            </a:lvl4pPr>
            <a:lvl5pPr marL="1645920" indent="0" algn="ctr">
              <a:buNone/>
              <a:defRPr sz="1440"/>
            </a:lvl5pPr>
            <a:lvl6pPr marL="2057400" indent="0" algn="ctr">
              <a:buNone/>
              <a:defRPr sz="1440"/>
            </a:lvl6pPr>
            <a:lvl7pPr marL="2468880" indent="0" algn="ctr">
              <a:buNone/>
              <a:defRPr sz="1440"/>
            </a:lvl7pPr>
            <a:lvl8pPr marL="2880360" indent="0" algn="ctr">
              <a:buNone/>
              <a:defRPr sz="1440"/>
            </a:lvl8pPr>
            <a:lvl9pPr marL="3291840" indent="0" algn="ctr">
              <a:buNone/>
              <a:defRPr sz="144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847814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92749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5889308" y="535517"/>
            <a:ext cx="1774508" cy="8524029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65785" y="535517"/>
            <a:ext cx="5220653" cy="8524029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82928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887413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1499" y="2507618"/>
            <a:ext cx="7098030" cy="4184014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1499" y="6731215"/>
            <a:ext cx="7098030" cy="2200274"/>
          </a:xfrm>
        </p:spPr>
        <p:txBody>
          <a:bodyPr/>
          <a:lstStyle>
            <a:lvl1pPr marL="0" indent="0">
              <a:buNone/>
              <a:defRPr sz="2160">
                <a:solidFill>
                  <a:schemeClr val="tx1"/>
                </a:solidFill>
              </a:defRPr>
            </a:lvl1pPr>
            <a:lvl2pPr marL="41148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822960" indent="0">
              <a:buNone/>
              <a:defRPr sz="1620">
                <a:solidFill>
                  <a:schemeClr val="tx1">
                    <a:tint val="75000"/>
                  </a:schemeClr>
                </a:solidFill>
              </a:defRPr>
            </a:lvl3pPr>
            <a:lvl4pPr marL="12344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4pPr>
            <a:lvl5pPr marL="164592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5pPr>
            <a:lvl6pPr marL="205740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6pPr>
            <a:lvl7pPr marL="246888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7pPr>
            <a:lvl8pPr marL="288036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8pPr>
            <a:lvl9pPr marL="3291840" indent="0">
              <a:buNone/>
              <a:defRPr sz="144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5661272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6578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166235" y="2677584"/>
            <a:ext cx="3497580" cy="63819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48892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535519"/>
            <a:ext cx="7098030" cy="1944159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6858" y="2465706"/>
            <a:ext cx="3481506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66858" y="3674110"/>
            <a:ext cx="3481506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166235" y="2465706"/>
            <a:ext cx="3498652" cy="1208404"/>
          </a:xfrm>
        </p:spPr>
        <p:txBody>
          <a:bodyPr anchor="b"/>
          <a:lstStyle>
            <a:lvl1pPr marL="0" indent="0">
              <a:buNone/>
              <a:defRPr sz="2160" b="1"/>
            </a:lvl1pPr>
            <a:lvl2pPr marL="411480" indent="0">
              <a:buNone/>
              <a:defRPr sz="1800" b="1"/>
            </a:lvl2pPr>
            <a:lvl3pPr marL="822960" indent="0">
              <a:buNone/>
              <a:defRPr sz="1620" b="1"/>
            </a:lvl3pPr>
            <a:lvl4pPr marL="1234440" indent="0">
              <a:buNone/>
              <a:defRPr sz="1440" b="1"/>
            </a:lvl4pPr>
            <a:lvl5pPr marL="1645920" indent="0">
              <a:buNone/>
              <a:defRPr sz="1440" b="1"/>
            </a:lvl5pPr>
            <a:lvl6pPr marL="2057400" indent="0">
              <a:buNone/>
              <a:defRPr sz="1440" b="1"/>
            </a:lvl6pPr>
            <a:lvl7pPr marL="2468880" indent="0">
              <a:buNone/>
              <a:defRPr sz="1440" b="1"/>
            </a:lvl7pPr>
            <a:lvl8pPr marL="2880360" indent="0">
              <a:buNone/>
              <a:defRPr sz="1440" b="1"/>
            </a:lvl8pPr>
            <a:lvl9pPr marL="3291840" indent="0">
              <a:buNone/>
              <a:defRPr sz="144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166235" y="3674110"/>
            <a:ext cx="3498652" cy="5404062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550324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443273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9346499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98652" y="1448226"/>
            <a:ext cx="4166235" cy="7147983"/>
          </a:xfrm>
        </p:spPr>
        <p:txBody>
          <a:bodyPr/>
          <a:lstStyle>
            <a:lvl1pPr>
              <a:defRPr sz="2880"/>
            </a:lvl1pPr>
            <a:lvl2pPr>
              <a:defRPr sz="2520"/>
            </a:lvl2pPr>
            <a:lvl3pPr>
              <a:defRPr sz="216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193984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66857" y="670560"/>
            <a:ext cx="2654260" cy="2346960"/>
          </a:xfrm>
        </p:spPr>
        <p:txBody>
          <a:bodyPr anchor="b"/>
          <a:lstStyle>
            <a:lvl1pPr>
              <a:defRPr sz="288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498652" y="1448226"/>
            <a:ext cx="4166235" cy="7147983"/>
          </a:xfrm>
        </p:spPr>
        <p:txBody>
          <a:bodyPr anchor="t"/>
          <a:lstStyle>
            <a:lvl1pPr marL="0" indent="0">
              <a:buNone/>
              <a:defRPr sz="2880"/>
            </a:lvl1pPr>
            <a:lvl2pPr marL="411480" indent="0">
              <a:buNone/>
              <a:defRPr sz="2520"/>
            </a:lvl2pPr>
            <a:lvl3pPr marL="822960" indent="0">
              <a:buNone/>
              <a:defRPr sz="2160"/>
            </a:lvl3pPr>
            <a:lvl4pPr marL="1234440" indent="0">
              <a:buNone/>
              <a:defRPr sz="1800"/>
            </a:lvl4pPr>
            <a:lvl5pPr marL="1645920" indent="0">
              <a:buNone/>
              <a:defRPr sz="1800"/>
            </a:lvl5pPr>
            <a:lvl6pPr marL="2057400" indent="0">
              <a:buNone/>
              <a:defRPr sz="1800"/>
            </a:lvl6pPr>
            <a:lvl7pPr marL="2468880" indent="0">
              <a:buNone/>
              <a:defRPr sz="1800"/>
            </a:lvl7pPr>
            <a:lvl8pPr marL="2880360" indent="0">
              <a:buNone/>
              <a:defRPr sz="1800"/>
            </a:lvl8pPr>
            <a:lvl9pPr marL="3291840" indent="0">
              <a:buNone/>
              <a:defRPr sz="18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66857" y="3017520"/>
            <a:ext cx="2654260" cy="5590329"/>
          </a:xfrm>
        </p:spPr>
        <p:txBody>
          <a:bodyPr/>
          <a:lstStyle>
            <a:lvl1pPr marL="0" indent="0">
              <a:buNone/>
              <a:defRPr sz="1440"/>
            </a:lvl1pPr>
            <a:lvl2pPr marL="411480" indent="0">
              <a:buNone/>
              <a:defRPr sz="1260"/>
            </a:lvl2pPr>
            <a:lvl3pPr marL="822960" indent="0">
              <a:buNone/>
              <a:defRPr sz="1080"/>
            </a:lvl3pPr>
            <a:lvl4pPr marL="1234440" indent="0">
              <a:buNone/>
              <a:defRPr sz="900"/>
            </a:lvl4pPr>
            <a:lvl5pPr marL="1645920" indent="0">
              <a:buNone/>
              <a:defRPr sz="900"/>
            </a:lvl5pPr>
            <a:lvl6pPr marL="2057400" indent="0">
              <a:buNone/>
              <a:defRPr sz="900"/>
            </a:lvl6pPr>
            <a:lvl7pPr marL="2468880" indent="0">
              <a:buNone/>
              <a:defRPr sz="900"/>
            </a:lvl7pPr>
            <a:lvl8pPr marL="2880360" indent="0">
              <a:buNone/>
              <a:defRPr sz="900"/>
            </a:lvl8pPr>
            <a:lvl9pPr marL="329184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5773918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565785" y="535519"/>
            <a:ext cx="7098030" cy="194415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65785" y="2677584"/>
            <a:ext cx="7098030" cy="638196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6578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4/22/2020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726055" y="9322649"/>
            <a:ext cx="277749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5812155" y="9322649"/>
            <a:ext cx="1851660" cy="535517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8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860835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l" defTabSz="822960" rtl="0" eaLnBrk="1" latinLnBrk="0" hangingPunct="1">
        <a:lnSpc>
          <a:spcPct val="90000"/>
        </a:lnSpc>
        <a:spcBef>
          <a:spcPct val="0"/>
        </a:spcBef>
        <a:buNone/>
        <a:defRPr sz="396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05740" indent="-205740" algn="l" defTabSz="822960" rtl="0" eaLnBrk="1" latinLnBrk="0" hangingPunct="1">
        <a:lnSpc>
          <a:spcPct val="90000"/>
        </a:lnSpc>
        <a:spcBef>
          <a:spcPts val="900"/>
        </a:spcBef>
        <a:buFont typeface="Arial" panose="020B0604020202020204" pitchFamily="34" charset="0"/>
        <a:buChar char="•"/>
        <a:defRPr sz="2520" kern="1200">
          <a:solidFill>
            <a:schemeClr val="tx1"/>
          </a:solidFill>
          <a:latin typeface="+mn-lt"/>
          <a:ea typeface="+mn-ea"/>
          <a:cs typeface="+mn-cs"/>
        </a:defRPr>
      </a:lvl1pPr>
      <a:lvl2pPr marL="6172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2160" kern="1200">
          <a:solidFill>
            <a:schemeClr val="tx1"/>
          </a:solidFill>
          <a:latin typeface="+mn-lt"/>
          <a:ea typeface="+mn-ea"/>
          <a:cs typeface="+mn-cs"/>
        </a:defRPr>
      </a:lvl2pPr>
      <a:lvl3pPr marL="10287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4401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85166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26314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67462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308610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497580" indent="-205740" algn="l" defTabSz="822960" rtl="0" eaLnBrk="1" latinLnBrk="0" hangingPunct="1">
        <a:lnSpc>
          <a:spcPct val="90000"/>
        </a:lnSpc>
        <a:spcBef>
          <a:spcPts val="450"/>
        </a:spcBef>
        <a:buFont typeface="Arial" panose="020B0604020202020204" pitchFamily="34" charset="0"/>
        <a:buChar char="•"/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1pPr>
      <a:lvl2pPr marL="4114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2pPr>
      <a:lvl3pPr marL="8229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3pPr>
      <a:lvl4pPr marL="12344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5pPr>
      <a:lvl6pPr marL="205740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6pPr>
      <a:lvl7pPr marL="246888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7pPr>
      <a:lvl8pPr marL="288036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8pPr>
      <a:lvl9pPr marL="3291840" algn="l" defTabSz="822960" rtl="0" eaLnBrk="1" latinLnBrk="0" hangingPunct="1">
        <a:defRPr sz="162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13" Type="http://schemas.openxmlformats.org/officeDocument/2006/relationships/image" Target="../media/image11.jpeg"/><Relationship Id="rId18" Type="http://schemas.openxmlformats.org/officeDocument/2006/relationships/image" Target="../media/image16.jpeg"/><Relationship Id="rId3" Type="http://schemas.microsoft.com/office/2007/relationships/hdphoto" Target="../media/hdphoto1.wdp"/><Relationship Id="rId7" Type="http://schemas.openxmlformats.org/officeDocument/2006/relationships/image" Target="../media/image5.jpeg"/><Relationship Id="rId12" Type="http://schemas.openxmlformats.org/officeDocument/2006/relationships/image" Target="../media/image10.jpeg"/><Relationship Id="rId17" Type="http://schemas.openxmlformats.org/officeDocument/2006/relationships/image" Target="../media/image15.jpeg"/><Relationship Id="rId2" Type="http://schemas.openxmlformats.org/officeDocument/2006/relationships/image" Target="../media/image1.png"/><Relationship Id="rId16" Type="http://schemas.openxmlformats.org/officeDocument/2006/relationships/image" Target="../media/image1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.jpeg"/><Relationship Id="rId11" Type="http://schemas.openxmlformats.org/officeDocument/2006/relationships/image" Target="../media/image9.jpeg"/><Relationship Id="rId5" Type="http://schemas.openxmlformats.org/officeDocument/2006/relationships/image" Target="../media/image3.jpeg"/><Relationship Id="rId15" Type="http://schemas.openxmlformats.org/officeDocument/2006/relationships/image" Target="../media/image13.jpeg"/><Relationship Id="rId10" Type="http://schemas.openxmlformats.org/officeDocument/2006/relationships/image" Target="../media/image8.jpeg"/><Relationship Id="rId4" Type="http://schemas.openxmlformats.org/officeDocument/2006/relationships/image" Target="../media/image2.jpg"/><Relationship Id="rId9" Type="http://schemas.openxmlformats.org/officeDocument/2006/relationships/image" Target="../media/image7.jpeg"/><Relationship Id="rId1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75000"/>
            <a:lum/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l="-47000" r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52400" y="888431"/>
            <a:ext cx="3766159" cy="251426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1" name="Rectangle 10"/>
          <p:cNvSpPr/>
          <p:nvPr/>
        </p:nvSpPr>
        <p:spPr>
          <a:xfrm>
            <a:off x="76200" y="5090746"/>
            <a:ext cx="3901015" cy="3785652"/>
          </a:xfrm>
          <a:prstGeom prst="rect">
            <a:avLst/>
          </a:prstGeom>
          <a:noFill/>
          <a:ln>
            <a:noFill/>
          </a:ln>
        </p:spPr>
        <p:txBody>
          <a:bodyPr wrap="square" anchor="ctr">
            <a:spAutoFit/>
          </a:bodyPr>
          <a:lstStyle/>
          <a:p>
            <a:pPr algn="ctr"/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Southern charm abounds in this idyllic Charleston single located in an exceptional West of the Ashley neighborhood. Greeted by a traditional gas lantern, step through the "false door" onto a private front piazza, perfect for lounging on those lazy summer afternoons. Inside, you'll be impressed with the mix of coastal influence and traditional design elements found throughout, such as wide-plank hardwood floors and crown </a:t>
            </a:r>
            <a:r>
              <a:rPr lang="en-US" sz="1200" b="1" dirty="0" err="1">
                <a:solidFill>
                  <a:srgbClr val="002060"/>
                </a:solidFill>
                <a:latin typeface="Century Gothic" panose="020B0502020202020204" pitchFamily="34" charset="0"/>
              </a:rPr>
              <a:t>moulding</a:t>
            </a:r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.</a:t>
            </a:r>
          </a:p>
          <a:p>
            <a:pPr algn="ctr"/>
            <a:r>
              <a:rPr lang="en-US" sz="1200" b="1" dirty="0">
                <a:solidFill>
                  <a:srgbClr val="002060"/>
                </a:solidFill>
                <a:latin typeface="Century Gothic" panose="020B0502020202020204" pitchFamily="34" charset="0"/>
              </a:rPr>
              <a:t>Home is located in one of Charleston's most sought-after neighborhoods in West Ashley. Carolina Bay offers plenty of amenities including miles of walking trails, a 3 acre park, 3 swimming pools, oyster pavilions and community fire pits. Conveniently located to daily shopping and dining needs and Roper hospital, this neighborhood is also just a short drive to the area beaches as well as the world-class dining and shopping of downtown historic Charleston.</a:t>
            </a:r>
          </a:p>
        </p:txBody>
      </p:sp>
      <p:sp>
        <p:nvSpPr>
          <p:cNvPr id="12" name="Rectangle 11"/>
          <p:cNvSpPr/>
          <p:nvPr/>
        </p:nvSpPr>
        <p:spPr>
          <a:xfrm>
            <a:off x="9067800" y="5497918"/>
            <a:ext cx="3110006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Asking $1,200,000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MLS# 17023051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3,692  </a:t>
            </a:r>
            <a:r>
              <a:rPr lang="en-US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SqFt</a:t>
            </a:r>
            <a:endParaRPr lang="en-US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itchFamily="34" charset="0"/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4 Bed/3½ Baths</a:t>
            </a:r>
          </a:p>
          <a:p>
            <a:pPr marL="342900" indent="-342900">
              <a:buFont typeface="Arial" pitchFamily="34" charset="0"/>
              <a:buChar char="•"/>
            </a:pPr>
            <a:r>
              <a:rPr lang="en-US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entury Gothic" pitchFamily="34" charset="0"/>
              </a:rPr>
              <a:t>Short Drive to Historic Downtown Charleston &amp; Beaches</a:t>
            </a:r>
          </a:p>
        </p:txBody>
      </p:sp>
      <p:pic>
        <p:nvPicPr>
          <p:cNvPr id="22" name="Picture 21"/>
          <p:cNvPicPr>
            <a:picLocks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7614079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3" name="Picture 22"/>
          <p:cNvPicPr>
            <a:picLocks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4598928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5" name="Picture 24"/>
          <p:cNvPicPr>
            <a:picLocks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4598928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Picture 25"/>
          <p:cNvPicPr>
            <a:picLocks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7614079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9" name="Title 1"/>
          <p:cNvSpPr txBox="1">
            <a:spLocks/>
          </p:cNvSpPr>
          <p:nvPr/>
        </p:nvSpPr>
        <p:spPr>
          <a:xfrm>
            <a:off x="152400" y="-1"/>
            <a:ext cx="3766159" cy="885805"/>
          </a:xfrm>
          <a:prstGeom prst="rect">
            <a:avLst/>
          </a:prstGeom>
        </p:spPr>
        <p:txBody>
          <a:bodyPr vert="horz" lIns="91440" tIns="45720" rIns="91440" bIns="45720" rtlCol="0" anchor="t" anchorCtr="0">
            <a:noAutofit/>
          </a:bodyPr>
          <a:lstStyle>
            <a:lvl1pPr algn="l" defTabSz="914400" rtl="0" eaLnBrk="1" latinLnBrk="0" hangingPunct="1">
              <a:spcBef>
                <a:spcPts val="0"/>
              </a:spcBef>
              <a:buNone/>
              <a:defRPr kumimoji="0" lang="en-US" sz="6000" b="1" i="0" u="none" strike="noStrike" kern="1200" cap="none" spc="0" normalizeH="0" baseline="0" noProof="0" smtClean="0">
                <a:ln>
                  <a:noFill/>
                </a:ln>
                <a:gradFill>
                  <a:gsLst>
                    <a:gs pos="0">
                      <a:schemeClr val="tx1">
                        <a:alpha val="92000"/>
                      </a:schemeClr>
                    </a:gs>
                    <a:gs pos="45000">
                      <a:schemeClr val="tx1">
                        <a:alpha val="51000"/>
                      </a:schemeClr>
                    </a:gs>
                    <a:gs pos="100000">
                      <a:schemeClr val="tx1"/>
                    </a:gs>
                  </a:gsLst>
                  <a:lin ang="3600000" scaled="0"/>
                </a:gra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pPr algn="ctr"/>
            <a:r>
              <a:rPr lang="en-US" sz="2700" i="1" dirty="0">
                <a:solidFill>
                  <a:srgbClr val="002060"/>
                </a:solidFill>
                <a:latin typeface="Century Gothic" pitchFamily="34" charset="0"/>
              </a:rPr>
              <a:t>Motivated Seller… Move in Ready!!</a:t>
            </a:r>
          </a:p>
        </p:txBody>
      </p:sp>
      <p:pic>
        <p:nvPicPr>
          <p:cNvPr id="38" name="Picture 37">
            <a:extLst>
              <a:ext uri="{FF2B5EF4-FFF2-40B4-BE49-F238E27FC236}">
                <a16:creationId xmlns:a16="http://schemas.microsoft.com/office/drawing/2014/main" id="{B75F0675-B56B-4711-B1F4-0745A6769097}"/>
              </a:ext>
            </a:extLst>
          </p:cNvPr>
          <p:cNvPicPr>
            <a:picLocks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76200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9" name="Picture 38">
            <a:extLst>
              <a:ext uri="{FF2B5EF4-FFF2-40B4-BE49-F238E27FC236}">
                <a16:creationId xmlns:a16="http://schemas.microsoft.com/office/drawing/2014/main" id="{2F3E5FA4-8B20-44BC-9FCE-48F5EEE1D25D}"/>
              </a:ext>
            </a:extLst>
          </p:cNvPr>
          <p:cNvPicPr>
            <a:picLocks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3091352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0" name="Picture 39">
            <a:extLst>
              <a:ext uri="{FF2B5EF4-FFF2-40B4-BE49-F238E27FC236}">
                <a16:creationId xmlns:a16="http://schemas.microsoft.com/office/drawing/2014/main" id="{F19F2306-E48C-4EA1-9142-71A929438E9D}"/>
              </a:ext>
            </a:extLst>
          </p:cNvPr>
          <p:cNvPicPr>
            <a:picLocks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76200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2" name="Picture 41">
            <a:extLst>
              <a:ext uri="{FF2B5EF4-FFF2-40B4-BE49-F238E27FC236}">
                <a16:creationId xmlns:a16="http://schemas.microsoft.com/office/drawing/2014/main" id="{8F6530CD-9846-45F3-B72D-F18BD576EDCA}"/>
              </a:ext>
            </a:extLst>
          </p:cNvPr>
          <p:cNvPicPr>
            <a:picLocks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1583776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1" name="Picture 20">
            <a:extLst>
              <a:ext uri="{FF2B5EF4-FFF2-40B4-BE49-F238E27FC236}">
                <a16:creationId xmlns:a16="http://schemas.microsoft.com/office/drawing/2014/main" id="{6A042206-95F0-4717-996A-D309235A6EE5}"/>
              </a:ext>
            </a:extLst>
          </p:cNvPr>
          <p:cNvPicPr>
            <a:picLocks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3091352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08A4DE49-33AE-4ABA-BCC4-1F7D0E354D1B}"/>
              </a:ext>
            </a:extLst>
          </p:cNvPr>
          <p:cNvPicPr>
            <a:picLocks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1583776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" y="3505201"/>
            <a:ext cx="3901015" cy="1442689"/>
          </a:xfrm>
        </p:spPr>
        <p:txBody>
          <a:bodyPr anchor="t">
            <a:noAutofit/>
          </a:bodyPr>
          <a:lstStyle/>
          <a:p>
            <a:r>
              <a:rPr lang="en-US" sz="2200" b="1" dirty="0">
                <a:solidFill>
                  <a:srgbClr val="002060"/>
                </a:solidFill>
                <a:latin typeface="Century Gothic" pitchFamily="34" charset="0"/>
              </a:rPr>
              <a:t>4290 William E Murray Blvd</a:t>
            </a:r>
            <a:br>
              <a:rPr lang="pt-BR" sz="24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Carolina Bay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Charleston, SC 29414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MLS# 20007491</a:t>
            </a:r>
            <a:b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002060"/>
                </a:solidFill>
                <a:latin typeface="Century Gothic" pitchFamily="34" charset="0"/>
              </a:rPr>
              <a:t>$415,000</a:t>
            </a:r>
          </a:p>
        </p:txBody>
      </p:sp>
      <p:pic>
        <p:nvPicPr>
          <p:cNvPr id="28" name="Picture 27">
            <a:extLst>
              <a:ext uri="{FF2B5EF4-FFF2-40B4-BE49-F238E27FC236}">
                <a16:creationId xmlns:a16="http://schemas.microsoft.com/office/drawing/2014/main" id="{BC624352-86F3-4FD9-9CA3-D993194DE43E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1001" y="9220200"/>
            <a:ext cx="1178327" cy="786384"/>
          </a:xfrm>
          <a:prstGeom prst="round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903E6935-C8D8-4C91-A5D8-8607B8EB39BE}"/>
              </a:ext>
            </a:extLst>
          </p:cNvPr>
          <p:cNvSpPr txBox="1">
            <a:spLocks/>
          </p:cNvSpPr>
          <p:nvPr/>
        </p:nvSpPr>
        <p:spPr>
          <a:xfrm>
            <a:off x="1559328" y="9220200"/>
            <a:ext cx="4689073" cy="787676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77500" lnSpcReduction="20000"/>
          </a:bodyPr>
          <a:lstStyle>
            <a:lvl1pPr marL="0" indent="0" algn="l" defTabSz="914400" rtl="0" eaLnBrk="1" latinLnBrk="0" hangingPunct="1">
              <a:spcBef>
                <a:spcPts val="1200"/>
              </a:spcBef>
              <a:spcAft>
                <a:spcPts val="0"/>
              </a:spcAft>
              <a:buClr>
                <a:schemeClr val="accent5"/>
              </a:buClr>
              <a:buFont typeface="Arial" pitchFamily="34" charset="0"/>
              <a:buNone/>
              <a:defRPr sz="2000" b="0" i="1" kern="1200" cap="none" spc="120" baseline="0">
                <a:solidFill>
                  <a:schemeClr val="tx1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2pPr>
            <a:lvl3pPr marL="914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3pPr>
            <a:lvl4pPr marL="1371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4pPr>
            <a:lvl5pPr marL="18288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Tahoma" pitchFamily="34" charset="0"/>
              </a:defRPr>
            </a:lvl5pPr>
            <a:lvl6pPr marL="22860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spcBef>
                <a:spcPts val="600"/>
              </a:spcBef>
              <a:buClr>
                <a:schemeClr val="accent1"/>
              </a:buClr>
              <a:buFont typeface="Arial" pitchFamily="34" charset="0"/>
              <a:buNone/>
              <a:defRPr sz="16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  <a:t>Don Dawson</a:t>
            </a:r>
            <a:br>
              <a:rPr lang="en-US" sz="1800" i="0" dirty="0">
                <a:solidFill>
                  <a:srgbClr val="002060"/>
                </a:solidFill>
                <a:latin typeface="Trebuchet MS" panose="020B0603020202020204" pitchFamily="34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843-514-0452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ddawson@carolinaone.com</a:t>
            </a: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br>
              <a:rPr lang="en-US" sz="14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</a:br>
            <a:r>
              <a:rPr lang="en-US" sz="1200" i="0" spc="0" dirty="0">
                <a:solidFill>
                  <a:srgbClr val="002060"/>
                </a:solidFill>
                <a:latin typeface="Trebuchet MS" panose="020B0603020202020204" pitchFamily="34" charset="0"/>
                <a:cs typeface="Times New Roman" pitchFamily="18" charset="0"/>
              </a:rPr>
              <a:t>Carolina One Real Estate • 2713 Highway 17 North • Mount Pleasant, SC 29466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64BB4F72-2C71-46D2-B272-A75B0D27F7FA}"/>
              </a:ext>
            </a:extLst>
          </p:cNvPr>
          <p:cNvSpPr txBox="1"/>
          <p:nvPr/>
        </p:nvSpPr>
        <p:spPr>
          <a:xfrm>
            <a:off x="6172200" y="9719846"/>
            <a:ext cx="1828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>
                <a:solidFill>
                  <a:srgbClr val="002060"/>
                </a:solidFill>
                <a:latin typeface="Mistral" pitchFamily="66" charset="0"/>
              </a:rPr>
              <a:t>www.TeamDawsonSC.com</a:t>
            </a:r>
          </a:p>
        </p:txBody>
      </p:sp>
      <p:pic>
        <p:nvPicPr>
          <p:cNvPr id="32" name="Picture 6" descr="http://www.bobette.net/images/logo.jpg">
            <a:extLst>
              <a:ext uri="{FF2B5EF4-FFF2-40B4-BE49-F238E27FC236}">
                <a16:creationId xmlns:a16="http://schemas.microsoft.com/office/drawing/2014/main" id="{074FA1AB-8291-4EF3-A186-9C02CE356C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72714" y="9220200"/>
            <a:ext cx="1027772" cy="546004"/>
          </a:xfrm>
          <a:prstGeom prst="round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32">
            <a:extLst>
              <a:ext uri="{FF2B5EF4-FFF2-40B4-BE49-F238E27FC236}">
                <a16:creationId xmlns:a16="http://schemas.microsoft.com/office/drawing/2014/main" id="{2D888F4F-C0D5-43BF-A1CB-3692298FE290}"/>
              </a:ext>
            </a:extLst>
          </p:cNvPr>
          <p:cNvPicPr>
            <a:picLocks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4176186" y="6106504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Picture 23">
            <a:extLst>
              <a:ext uri="{FF2B5EF4-FFF2-40B4-BE49-F238E27FC236}">
                <a16:creationId xmlns:a16="http://schemas.microsoft.com/office/drawing/2014/main" id="{E57421BB-3BA3-4ADE-A13A-E2218056A85F}"/>
              </a:ext>
            </a:extLst>
          </p:cNvPr>
          <p:cNvPicPr>
            <a:picLocks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6255506" y="6106504"/>
            <a:ext cx="1821694" cy="12161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83330304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381</TotalTime>
  <Words>234</Words>
  <Application>Microsoft Office PowerPoint</Application>
  <PresentationFormat>Custom</PresentationFormat>
  <Paragraphs>11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8" baseType="lpstr">
      <vt:lpstr>Arial</vt:lpstr>
      <vt:lpstr>Calibri</vt:lpstr>
      <vt:lpstr>Calibri Light</vt:lpstr>
      <vt:lpstr>Century Gothic</vt:lpstr>
      <vt:lpstr>Mistral</vt:lpstr>
      <vt:lpstr>Trebuchet MS</vt:lpstr>
      <vt:lpstr>Office Theme</vt:lpstr>
      <vt:lpstr>4290 William E Murray Blvd Carolina Bay Charleston, SC 29414 MLS# 20007491 $415,000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1435 Masthead Dr</dc:title>
  <dc:creator>CVH360</dc:creator>
  <cp:lastModifiedBy>A. Thomas Price</cp:lastModifiedBy>
  <cp:revision>65</cp:revision>
  <dcterms:created xsi:type="dcterms:W3CDTF">2006-08-16T00:00:00Z</dcterms:created>
  <dcterms:modified xsi:type="dcterms:W3CDTF">2020-04-22T13:09:58Z</dcterms:modified>
</cp:coreProperties>
</file>