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156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smtClean="0"/>
              <a:t>Click to edit Master title style</a:t>
            </a:r>
            <a:endParaRPr lang="en-US"/>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EE1867-B3D7-4709-9A5D-B88D860BAE96}" type="datetimeFigureOut">
              <a:rPr lang="en-US" smtClean="0"/>
              <a:t>5/19/2016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EE1867-B3D7-4709-9A5D-B88D860BAE96}" type="datetimeFigureOut">
              <a:rPr lang="en-US" smtClean="0"/>
              <a:t>5/19/2016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EE1867-B3D7-4709-9A5D-B88D860BAE96}" type="datetimeFigureOut">
              <a:rPr lang="en-US" smtClean="0"/>
              <a:t>5/19/2016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EE1867-B3D7-4709-9A5D-B88D860BAE96}" type="datetimeFigureOut">
              <a:rPr lang="en-US" smtClean="0"/>
              <a:t>5/19/2016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smtClean="0"/>
              <a:t>Click to edit Master title style</a:t>
            </a:r>
            <a:endParaRPr lang="en-US"/>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5/19/2016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00764" y="2677584"/>
            <a:ext cx="2465309" cy="63819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963228" y="2677584"/>
            <a:ext cx="2465309" cy="63819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EE1867-B3D7-4709-9A5D-B88D860BAE96}" type="datetimeFigureOut">
              <a:rPr lang="en-US" smtClean="0"/>
              <a:t>5/19/2016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smtClean="0"/>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smtClean="0"/>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EE1867-B3D7-4709-9A5D-B88D860BAE96}" type="datetimeFigureOut">
              <a:rPr lang="en-US" smtClean="0"/>
              <a:t>5/19/2016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EE1867-B3D7-4709-9A5D-B88D860BAE96}" type="datetimeFigureOut">
              <a:rPr lang="en-US" smtClean="0"/>
              <a:t>5/19/2016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5/19/2016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smtClean="0"/>
              <a:t>Click to edit Master title style</a:t>
            </a:r>
            <a:endParaRPr lang="en-US"/>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5/19/2016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smtClean="0"/>
              <a:t>Click to edit Master title style</a:t>
            </a:r>
            <a:endParaRPr lang="en-US"/>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5/19/2016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5/19/2016</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9.jpeg"/><Relationship Id="rId2" Type="http://schemas.openxmlformats.org/officeDocument/2006/relationships/image" Target="../media/image1.JPG"/><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hyperlink" Target="mailto:conniesross@aol.com" TargetMode="External"/><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hyperlink" Target="mailto:dctidewater@yahoo.com" TargetMode="External"/><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111" y="-3629"/>
            <a:ext cx="6314135" cy="4192980"/>
          </a:xfrm>
          <a:prstGeom prst="rect">
            <a:avLst/>
          </a:prstGeom>
        </p:spPr>
      </p:pic>
      <p:sp>
        <p:nvSpPr>
          <p:cNvPr id="5" name="Rectangle 4"/>
          <p:cNvSpPr/>
          <p:nvPr/>
        </p:nvSpPr>
        <p:spPr>
          <a:xfrm>
            <a:off x="-2774" y="4543869"/>
            <a:ext cx="6298798" cy="4524315"/>
          </a:xfrm>
          <a:prstGeom prst="rect">
            <a:avLst/>
          </a:prstGeom>
        </p:spPr>
        <p:txBody>
          <a:bodyPr wrap="square">
            <a:spAutoFit/>
          </a:bodyPr>
          <a:lstStyle/>
          <a:p>
            <a:pPr algn="ctr"/>
            <a:r>
              <a:rPr lang="en-US" sz="1200" dirty="0">
                <a:latin typeface="Adobe Caslon Pro" panose="0205050205050A020403" pitchFamily="18" charset="0"/>
              </a:rPr>
              <a:t>It's not </a:t>
            </a:r>
            <a:r>
              <a:rPr lang="en-US" sz="1200" dirty="0" smtClean="0">
                <a:latin typeface="Adobe Caslon Pro" panose="0205050205050A020403" pitchFamily="18" charset="0"/>
              </a:rPr>
              <a:t>cliché; </a:t>
            </a:r>
            <a:r>
              <a:rPr lang="en-US" sz="1200" dirty="0">
                <a:latin typeface="Adobe Caslon Pro" panose="0205050205050A020403" pitchFamily="18" charset="0"/>
              </a:rPr>
              <a:t>it's real pride of ownership. From the well-loved gardens, front and rear, to the fine brick detail and design on the driveway, no detail has been spared to make this popular, easy-living The Oaks at Eastport Greenbrier-model house a comfortable, absolutely impeccable home of about 1,600 heated square feet. But there's more -- a magnificent panoramic lake view of the Valley at Eastport Golf Course, not just from one room, but five -- the kitchen, family room, Carolina room, living room and even the master bedroom. There is a 2+-car garage with lots of storage, including pull-down-staircase attic-entry. There are hurricane shutters stored conveniently in the garage. All windows are insulated. Come into the home from the garage through the utility room, good traffic pattern, then into the large airy eat-in kitchen, adjoining the family room with cozy fireplace, and that direct view of the wonderful lake. Plus a patio! All appliances, including washer/dryer convey, as do window coverings. The HVAC was replaced about five years ago. Floor coverings are Mexican tile, wood and upgraded carpet. A </a:t>
            </a:r>
            <a:r>
              <a:rPr lang="en-US" sz="1200" dirty="0" err="1">
                <a:latin typeface="Adobe Caslon Pro" panose="0205050205050A020403" pitchFamily="18" charset="0"/>
              </a:rPr>
              <a:t>Simpli</a:t>
            </a:r>
            <a:r>
              <a:rPr lang="en-US" sz="1200" dirty="0">
                <a:latin typeface="Adobe Caslon Pro" panose="0205050205050A020403" pitchFamily="18" charset="0"/>
              </a:rPr>
              <a:t> Safe Alarm System comes with the home and is monitored month to month; there is no contract. There is a separate Carolina room, perfect for quiet enjoyment, off of the family and living rooms. The living room is the heart of the home, spacious and connected to the more formal beautiful separate dining room, both with 10' ceiling embellishments, and the dining space a great size for family or for intimate couples dining. The entry foyer separates the living/dining area from the 3 bedroom/2 bath split-bedroom floor plan. The master features walk-in closet, lots of space, lake view, and a wonderful master bath with double-sink vanity, garden tub and separate shower. One of the other bedrooms is being used as an office. All rooms are nicely sized. Peaceful lovely Eastport is perfectly located, nestled on the golf course, with owners' pool, clubhouse and Grill. It is close to shopping, restaurants and everything the North Strand and the historic hamlet of Little River have to offer. Major highways are easily accessible as well. Enjoy a visit to Eastport and to this great house on Turtle Lane soon! Pride of neighborhood and of home ownership immediately shows...</a:t>
            </a:r>
            <a:endParaRPr lang="en-US" sz="1200" dirty="0">
              <a:latin typeface="Adobe Caslon Pro" panose="0205050205050A020403" pitchFamily="18" charset="0"/>
            </a:endParaRPr>
          </a:p>
        </p:txBody>
      </p:sp>
      <p:sp>
        <p:nvSpPr>
          <p:cNvPr id="23" name="Rectangle 22"/>
          <p:cNvSpPr/>
          <p:nvPr/>
        </p:nvSpPr>
        <p:spPr>
          <a:xfrm>
            <a:off x="7583" y="59120"/>
            <a:ext cx="3150837" cy="1354217"/>
          </a:xfrm>
          <a:prstGeom prst="rect">
            <a:avLst/>
          </a:prstGeom>
        </p:spPr>
        <p:txBody>
          <a:bodyPr wrap="square">
            <a:spAutoFit/>
          </a:bodyPr>
          <a:lstStyle/>
          <a:p>
            <a:r>
              <a:rPr lang="en-US" dirty="0" smtClean="0">
                <a:solidFill>
                  <a:schemeClr val="bg1"/>
                </a:solidFill>
                <a:effectLst>
                  <a:outerShdw blurRad="50800" dist="38100" dir="2700000" algn="tl" rotWithShape="0">
                    <a:prstClr val="black">
                      <a:alpha val="40000"/>
                    </a:prstClr>
                  </a:outerShdw>
                </a:effectLst>
                <a:latin typeface="Adobe Caslon Pro Bold" panose="0205070206050A020403" pitchFamily="18" charset="0"/>
              </a:rPr>
              <a:t>4306 Turtle Lane</a:t>
            </a:r>
          </a:p>
          <a:p>
            <a:r>
              <a:rPr lang="en-US" sz="1600" dirty="0" smtClean="0">
                <a:solidFill>
                  <a:schemeClr val="bg1"/>
                </a:solidFill>
                <a:effectLst>
                  <a:outerShdw blurRad="50800" dist="38100" dir="2700000" algn="tl" rotWithShape="0">
                    <a:prstClr val="black">
                      <a:alpha val="40000"/>
                    </a:prstClr>
                  </a:outerShdw>
                </a:effectLst>
                <a:latin typeface="Adobe Caslon Pro" panose="0205050205050A020403" pitchFamily="18" charset="0"/>
              </a:rPr>
              <a:t>The Oaks At Eastport</a:t>
            </a:r>
          </a:p>
          <a:p>
            <a:r>
              <a:rPr lang="en-US" sz="1600" dirty="0" smtClean="0">
                <a:solidFill>
                  <a:schemeClr val="bg1"/>
                </a:solidFill>
                <a:effectLst>
                  <a:outerShdw blurRad="50800" dist="38100" dir="2700000" algn="tl" rotWithShape="0">
                    <a:prstClr val="black">
                      <a:alpha val="40000"/>
                    </a:prstClr>
                  </a:outerShdw>
                </a:effectLst>
                <a:latin typeface="Adobe Caslon Pro" panose="0205050205050A020403" pitchFamily="18" charset="0"/>
              </a:rPr>
              <a:t>Little River</a:t>
            </a:r>
          </a:p>
          <a:p>
            <a:r>
              <a:rPr lang="en-US" sz="1600" dirty="0" smtClean="0">
                <a:solidFill>
                  <a:schemeClr val="bg1"/>
                </a:solidFill>
                <a:effectLst>
                  <a:outerShdw blurRad="50800" dist="38100" dir="2700000" algn="tl" rotWithShape="0">
                    <a:prstClr val="black">
                      <a:alpha val="40000"/>
                    </a:prstClr>
                  </a:outerShdw>
                </a:effectLst>
                <a:latin typeface="Adobe Caslon Pro" panose="0205050205050A020403" pitchFamily="18" charset="0"/>
              </a:rPr>
              <a:t>MLS #1609291</a:t>
            </a:r>
          </a:p>
          <a:p>
            <a:r>
              <a:rPr lang="en-US" sz="1600" dirty="0" smtClean="0">
                <a:solidFill>
                  <a:schemeClr val="bg1"/>
                </a:solidFill>
                <a:effectLst>
                  <a:outerShdw blurRad="50800" dist="38100" dir="2700000" algn="tl" rotWithShape="0">
                    <a:prstClr val="black">
                      <a:alpha val="40000"/>
                    </a:prstClr>
                  </a:outerShdw>
                </a:effectLst>
                <a:latin typeface="Adobe Caslon Pro" panose="0205050205050A020403" pitchFamily="18" charset="0"/>
              </a:rPr>
              <a:t>$244,900</a:t>
            </a:r>
            <a:endParaRPr lang="en-US" sz="1600" dirty="0">
              <a:solidFill>
                <a:schemeClr val="bg1"/>
              </a:solidFill>
              <a:effectLst>
                <a:outerShdw blurRad="50800" dist="38100" dir="2700000" algn="tl" rotWithShape="0">
                  <a:prstClr val="black">
                    <a:alpha val="40000"/>
                  </a:prstClr>
                </a:outerShdw>
              </a:effectLst>
              <a:latin typeface="Adobe Caslon Pro" panose="0205050205050A020403" pitchFamily="18" charset="0"/>
            </a:endParaRPr>
          </a:p>
        </p:txBody>
      </p:sp>
      <p:sp>
        <p:nvSpPr>
          <p:cNvPr id="24" name="Rectangle 23"/>
          <p:cNvSpPr/>
          <p:nvPr/>
        </p:nvSpPr>
        <p:spPr>
          <a:xfrm>
            <a:off x="3792" y="3231354"/>
            <a:ext cx="6292232" cy="954107"/>
          </a:xfrm>
          <a:prstGeom prst="rect">
            <a:avLst/>
          </a:prstGeom>
        </p:spPr>
        <p:txBody>
          <a:bodyPr wrap="square">
            <a:spAutoFit/>
          </a:bodyPr>
          <a:lstStyle/>
          <a:p>
            <a:pPr algn="ctr"/>
            <a:r>
              <a:rPr lang="en-US" sz="2800" b="1" dirty="0">
                <a:solidFill>
                  <a:schemeClr val="bg1"/>
                </a:solidFill>
                <a:effectLst>
                  <a:outerShdw blurRad="50800" dist="38100" dir="5400000" algn="t" rotWithShape="0">
                    <a:prstClr val="black">
                      <a:alpha val="78000"/>
                    </a:prstClr>
                  </a:outerShdw>
                </a:effectLst>
                <a:latin typeface="AR DECODE" panose="02000000000000000000" pitchFamily="2" charset="0"/>
              </a:rPr>
              <a:t>Impeccable </a:t>
            </a:r>
            <a:r>
              <a:rPr lang="en-US" sz="2800" b="1" dirty="0" smtClean="0">
                <a:solidFill>
                  <a:schemeClr val="bg1"/>
                </a:solidFill>
                <a:effectLst>
                  <a:outerShdw blurRad="50800" dist="38100" dir="5400000" algn="t" rotWithShape="0">
                    <a:prstClr val="black">
                      <a:alpha val="78000"/>
                    </a:prstClr>
                  </a:outerShdw>
                </a:effectLst>
                <a:latin typeface="AR DECODE" panose="02000000000000000000" pitchFamily="2" charset="0"/>
              </a:rPr>
              <a:t>Home </a:t>
            </a:r>
            <a:r>
              <a:rPr lang="en-US" sz="2800" b="1" dirty="0">
                <a:solidFill>
                  <a:schemeClr val="bg1"/>
                </a:solidFill>
                <a:effectLst>
                  <a:outerShdw blurRad="50800" dist="38100" dir="5400000" algn="t" rotWithShape="0">
                    <a:prstClr val="black">
                      <a:alpha val="78000"/>
                    </a:prstClr>
                  </a:outerShdw>
                </a:effectLst>
                <a:latin typeface="AR DECODE" panose="02000000000000000000" pitchFamily="2" charset="0"/>
              </a:rPr>
              <a:t>on Golf </a:t>
            </a:r>
            <a:r>
              <a:rPr lang="en-US" sz="2800" b="1" dirty="0" smtClean="0">
                <a:solidFill>
                  <a:schemeClr val="bg1"/>
                </a:solidFill>
                <a:effectLst>
                  <a:outerShdw blurRad="50800" dist="38100" dir="5400000" algn="t" rotWithShape="0">
                    <a:prstClr val="black">
                      <a:alpha val="78000"/>
                    </a:prstClr>
                  </a:outerShdw>
                </a:effectLst>
                <a:latin typeface="AR DECODE" panose="02000000000000000000" pitchFamily="2" charset="0"/>
              </a:rPr>
              <a:t>Course</a:t>
            </a:r>
            <a:br>
              <a:rPr lang="en-US" sz="2800" b="1" dirty="0" smtClean="0">
                <a:solidFill>
                  <a:schemeClr val="bg1"/>
                </a:solidFill>
                <a:effectLst>
                  <a:outerShdw blurRad="50800" dist="38100" dir="5400000" algn="t" rotWithShape="0">
                    <a:prstClr val="black">
                      <a:alpha val="78000"/>
                    </a:prstClr>
                  </a:outerShdw>
                </a:effectLst>
                <a:latin typeface="AR DECODE" panose="02000000000000000000" pitchFamily="2" charset="0"/>
              </a:rPr>
            </a:br>
            <a:r>
              <a:rPr lang="en-US" sz="2800" b="1" dirty="0" smtClean="0">
                <a:solidFill>
                  <a:schemeClr val="bg1"/>
                </a:solidFill>
                <a:effectLst>
                  <a:outerShdw blurRad="50800" dist="38100" dir="5400000" algn="t" rotWithShape="0">
                    <a:prstClr val="black">
                      <a:alpha val="78000"/>
                    </a:prstClr>
                  </a:outerShdw>
                </a:effectLst>
                <a:latin typeface="AR DECODE" panose="02000000000000000000" pitchFamily="2" charset="0"/>
              </a:rPr>
              <a:t>with </a:t>
            </a:r>
            <a:r>
              <a:rPr lang="en-US" sz="2800" b="1" dirty="0">
                <a:solidFill>
                  <a:schemeClr val="bg1"/>
                </a:solidFill>
                <a:effectLst>
                  <a:outerShdw blurRad="50800" dist="38100" dir="5400000" algn="t" rotWithShape="0">
                    <a:prstClr val="black">
                      <a:alpha val="78000"/>
                    </a:prstClr>
                  </a:outerShdw>
                </a:effectLst>
                <a:latin typeface="AR DECODE" panose="02000000000000000000" pitchFamily="2" charset="0"/>
              </a:rPr>
              <a:t>Stunning Lakefront </a:t>
            </a:r>
            <a:r>
              <a:rPr lang="en-US" sz="2800" b="1" dirty="0" smtClean="0">
                <a:solidFill>
                  <a:schemeClr val="bg1"/>
                </a:solidFill>
                <a:effectLst>
                  <a:outerShdw blurRad="50800" dist="38100" dir="5400000" algn="t" rotWithShape="0">
                    <a:prstClr val="black">
                      <a:alpha val="78000"/>
                    </a:prstClr>
                  </a:outerShdw>
                </a:effectLst>
                <a:latin typeface="AR DECODE" panose="02000000000000000000" pitchFamily="2" charset="0"/>
              </a:rPr>
              <a:t>Views</a:t>
            </a:r>
            <a:endParaRPr lang="en-US" sz="2800" b="1" dirty="0">
              <a:solidFill>
                <a:schemeClr val="bg1"/>
              </a:solidFill>
              <a:effectLst>
                <a:outerShdw blurRad="50800" dist="38100" dir="5400000" algn="t" rotWithShape="0">
                  <a:prstClr val="black">
                    <a:alpha val="78000"/>
                  </a:prstClr>
                </a:outerShdw>
              </a:effectLst>
              <a:latin typeface="AR DECODE" panose="02000000000000000000" pitchFamily="2" charset="0"/>
            </a:endParaRPr>
          </a:p>
        </p:txBody>
      </p:sp>
      <p:sp>
        <p:nvSpPr>
          <p:cNvPr id="25" name="Rectangle 24"/>
          <p:cNvSpPr/>
          <p:nvPr/>
        </p:nvSpPr>
        <p:spPr>
          <a:xfrm>
            <a:off x="8104533" y="1719992"/>
            <a:ext cx="2584174"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11171" y="1145"/>
            <a:ext cx="1360394" cy="903386"/>
          </a:xfrm>
          <a:prstGeom prst="rect">
            <a:avLst/>
          </a:prstGeom>
          <a:ln>
            <a:solidFill>
              <a:schemeClr val="bg1"/>
            </a:solidFill>
          </a:ln>
          <a:effectLst/>
        </p:spPr>
      </p:pic>
      <p:pic>
        <p:nvPicPr>
          <p:cNvPr id="13" name="Picture 1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411171" y="4088149"/>
            <a:ext cx="1360394" cy="903386"/>
          </a:xfrm>
          <a:prstGeom prst="rect">
            <a:avLst/>
          </a:prstGeom>
          <a:ln>
            <a:solidFill>
              <a:schemeClr val="bg1"/>
            </a:solidFill>
          </a:ln>
          <a:effectLst/>
        </p:spPr>
      </p:pic>
      <p:pic>
        <p:nvPicPr>
          <p:cNvPr id="15" name="Picture 1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411171" y="3066398"/>
            <a:ext cx="1360394" cy="903386"/>
          </a:xfrm>
          <a:prstGeom prst="rect">
            <a:avLst/>
          </a:prstGeom>
          <a:ln>
            <a:solidFill>
              <a:schemeClr val="bg1"/>
            </a:solidFill>
          </a:ln>
          <a:effectLst/>
        </p:spPr>
      </p:pic>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411171" y="1022896"/>
            <a:ext cx="1360394" cy="903386"/>
          </a:xfrm>
          <a:prstGeom prst="rect">
            <a:avLst/>
          </a:prstGeom>
          <a:ln>
            <a:solidFill>
              <a:schemeClr val="bg1"/>
            </a:solidFill>
          </a:ln>
          <a:effectLst/>
        </p:spPr>
      </p:pic>
      <p:pic>
        <p:nvPicPr>
          <p:cNvPr id="27" name="Picture 2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411171" y="2044647"/>
            <a:ext cx="1360394" cy="903386"/>
          </a:xfrm>
          <a:prstGeom prst="rect">
            <a:avLst/>
          </a:prstGeom>
          <a:ln>
            <a:solidFill>
              <a:schemeClr val="bg1"/>
            </a:solidFill>
          </a:ln>
          <a:effectLst/>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65947" y="9227540"/>
            <a:ext cx="904875" cy="682162"/>
          </a:xfrm>
          <a:prstGeom prst="rect">
            <a:avLst/>
          </a:prstGeom>
        </p:spPr>
      </p:pic>
      <p:pic>
        <p:nvPicPr>
          <p:cNvPr id="28" name="Picture 2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672269" y="9224361"/>
            <a:ext cx="838198" cy="688520"/>
          </a:xfrm>
          <a:prstGeom prst="rect">
            <a:avLst/>
          </a:prstGeom>
        </p:spPr>
      </p:pic>
      <p:sp>
        <p:nvSpPr>
          <p:cNvPr id="30" name="Rectangle 29"/>
          <p:cNvSpPr/>
          <p:nvPr/>
        </p:nvSpPr>
        <p:spPr>
          <a:xfrm>
            <a:off x="1722928" y="9245456"/>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a:t>
            </a:r>
            <a:r>
              <a:rPr lang="en-US" sz="1400" dirty="0" smtClean="0">
                <a:solidFill>
                  <a:srgbClr val="000000"/>
                </a:solidFill>
                <a:latin typeface="Arial" panose="020B0604020202020204" pitchFamily="34" charset="0"/>
              </a:rPr>
              <a:t>Collins</a:t>
            </a:r>
          </a:p>
          <a:p>
            <a:pPr algn="ctr"/>
            <a:r>
              <a:rPr lang="en-US" sz="1100" dirty="0" smtClean="0">
                <a:solidFill>
                  <a:srgbClr val="000000"/>
                </a:solidFill>
                <a:latin typeface="Arial" panose="020B0604020202020204" pitchFamily="34" charset="0"/>
              </a:rPr>
              <a:t>843-424-9013</a:t>
            </a:r>
          </a:p>
          <a:p>
            <a:pPr algn="ctr"/>
            <a:r>
              <a:rPr lang="en-US" sz="1100" dirty="0" smtClean="0">
                <a:solidFill>
                  <a:srgbClr val="093E6E"/>
                </a:solidFill>
                <a:latin typeface="Arial" panose="020B0604020202020204" pitchFamily="34" charset="0"/>
                <a:hlinkClick r:id="rId10"/>
              </a:rPr>
              <a:t>dctidewater@yahoo.com</a:t>
            </a:r>
            <a:endParaRPr lang="en-US" sz="1100" b="0" i="0" dirty="0">
              <a:solidFill>
                <a:srgbClr val="000000"/>
              </a:solidFill>
              <a:effectLst/>
              <a:latin typeface="Arial" panose="020B0604020202020204" pitchFamily="34" charset="0"/>
            </a:endParaRPr>
          </a:p>
        </p:txBody>
      </p:sp>
      <p:sp>
        <p:nvSpPr>
          <p:cNvPr id="34" name="Rectangle 33"/>
          <p:cNvSpPr/>
          <p:nvPr/>
        </p:nvSpPr>
        <p:spPr>
          <a:xfrm>
            <a:off x="4206408" y="9245456"/>
            <a:ext cx="1913756" cy="646331"/>
          </a:xfrm>
          <a:prstGeom prst="rect">
            <a:avLst/>
          </a:prstGeom>
        </p:spPr>
        <p:txBody>
          <a:bodyPr wrap="square">
            <a:spAutoFit/>
          </a:bodyPr>
          <a:lstStyle/>
          <a:p>
            <a:pPr algn="ctr"/>
            <a:r>
              <a:rPr lang="en-US" sz="1400" dirty="0" smtClean="0">
                <a:solidFill>
                  <a:srgbClr val="000000"/>
                </a:solidFill>
                <a:latin typeface="Arial" panose="020B0604020202020204" pitchFamily="34" charset="0"/>
              </a:rPr>
              <a:t>Connie Ross-Karl</a:t>
            </a:r>
          </a:p>
          <a:p>
            <a:pPr algn="ctr"/>
            <a:r>
              <a:rPr lang="en-US" sz="1100" dirty="0" smtClean="0">
                <a:solidFill>
                  <a:srgbClr val="000000"/>
                </a:solidFill>
                <a:latin typeface="Arial" panose="020B0604020202020204" pitchFamily="34" charset="0"/>
              </a:rPr>
              <a:t>702-306-2643</a:t>
            </a:r>
            <a:endParaRPr lang="en-US" sz="1100" dirty="0">
              <a:solidFill>
                <a:srgbClr val="000000"/>
              </a:solidFill>
              <a:latin typeface="Arial" panose="020B0604020202020204" pitchFamily="34" charset="0"/>
            </a:endParaRPr>
          </a:p>
          <a:p>
            <a:pPr algn="ctr"/>
            <a:r>
              <a:rPr lang="en-US" sz="1100" dirty="0" smtClean="0">
                <a:solidFill>
                  <a:srgbClr val="093E6E"/>
                </a:solidFill>
                <a:latin typeface="Arial" panose="020B0604020202020204" pitchFamily="34" charset="0"/>
                <a:hlinkClick r:id="rId11"/>
              </a:rPr>
              <a:t>conniesross@aol.com</a:t>
            </a:r>
            <a:endParaRPr lang="en-US" sz="1100" b="0" i="0" dirty="0">
              <a:solidFill>
                <a:srgbClr val="000000"/>
              </a:solidFill>
              <a:effectLst/>
              <a:latin typeface="Arial" panose="020B0604020202020204" pitchFamily="34" charset="0"/>
            </a:endParaRPr>
          </a:p>
        </p:txBody>
      </p:sp>
      <p:sp>
        <p:nvSpPr>
          <p:cNvPr id="35" name="Rectangle 34"/>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pic>
        <p:nvPicPr>
          <p:cNvPr id="37" name="Picture 3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418254" y="5110957"/>
            <a:ext cx="1353312" cy="898683"/>
          </a:xfrm>
          <a:prstGeom prst="rect">
            <a:avLst/>
          </a:prstGeom>
          <a:ln>
            <a:solidFill>
              <a:schemeClr val="bg1"/>
            </a:solidFill>
          </a:ln>
          <a:effectLst/>
        </p:spPr>
      </p:pic>
      <p:pic>
        <p:nvPicPr>
          <p:cNvPr id="38" name="Picture 3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418254" y="8168444"/>
            <a:ext cx="1353312" cy="898683"/>
          </a:xfrm>
          <a:prstGeom prst="rect">
            <a:avLst/>
          </a:prstGeom>
          <a:ln>
            <a:solidFill>
              <a:schemeClr val="bg1"/>
            </a:solidFill>
          </a:ln>
          <a:effectLst/>
        </p:spPr>
      </p:pic>
      <p:pic>
        <p:nvPicPr>
          <p:cNvPr id="39" name="Picture 38"/>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8297669" y="2037369"/>
            <a:ext cx="1353312" cy="900797"/>
          </a:xfrm>
          <a:prstGeom prst="rect">
            <a:avLst/>
          </a:prstGeom>
          <a:ln>
            <a:solidFill>
              <a:schemeClr val="bg1"/>
            </a:solidFill>
          </a:ln>
          <a:effectLst>
            <a:outerShdw blurRad="63500" sx="102000" sy="102000" algn="ctr" rotWithShape="0">
              <a:prstClr val="black">
                <a:alpha val="40000"/>
              </a:prstClr>
            </a:outerShdw>
          </a:effectLst>
        </p:spPr>
      </p:pic>
      <p:pic>
        <p:nvPicPr>
          <p:cNvPr id="40" name="Picture 39"/>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418254" y="6130119"/>
            <a:ext cx="1353312" cy="898683"/>
          </a:xfrm>
          <a:prstGeom prst="rect">
            <a:avLst/>
          </a:prstGeom>
          <a:ln>
            <a:solidFill>
              <a:schemeClr val="bg1"/>
            </a:solidFill>
          </a:ln>
          <a:effectLst/>
        </p:spPr>
      </p:pic>
      <p:pic>
        <p:nvPicPr>
          <p:cNvPr id="41" name="Picture 40"/>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6418254" y="7149281"/>
            <a:ext cx="1353312" cy="898683"/>
          </a:xfrm>
          <a:prstGeom prst="rect">
            <a:avLst/>
          </a:prstGeom>
          <a:ln>
            <a:solidFill>
              <a:schemeClr val="bg1"/>
            </a:solidFill>
          </a:ln>
          <a:effectLst/>
        </p:spPr>
      </p:pic>
    </p:spTree>
    <p:extLst>
      <p:ext uri="{BB962C8B-B14F-4D97-AF65-F5344CB8AC3E}">
        <p14:creationId xmlns:p14="http://schemas.microsoft.com/office/powerpoint/2010/main" val="270302419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TotalTime>
  <Words>468</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AR DECODE</vt:lpstr>
      <vt:lpstr>Arial</vt:lpstr>
      <vt:lpstr>Calibri</vt:lpstr>
      <vt:lpstr>Calibri Light</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14</cp:revision>
  <dcterms:created xsi:type="dcterms:W3CDTF">2016-01-18T21:52:04Z</dcterms:created>
  <dcterms:modified xsi:type="dcterms:W3CDTF">2016-05-19T13:42:31Z</dcterms:modified>
</cp:coreProperties>
</file>