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1" d="100"/>
          <a:sy n="71" d="100"/>
        </p:scale>
        <p:origin x="2958"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gboger1@gmail.com" TargetMode="External"/><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g"/><Relationship Id="rId4" Type="http://schemas.openxmlformats.org/officeDocument/2006/relationships/image" Target="../media/image2.pn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34986CF-28B4-6911-863C-0761A09EDD5A}"/>
              </a:ext>
            </a:extLst>
          </p:cNvPr>
          <p:cNvSpPr/>
          <p:nvPr/>
        </p:nvSpPr>
        <p:spPr>
          <a:xfrm>
            <a:off x="190500" y="7322815"/>
            <a:ext cx="7848600" cy="1384995"/>
          </a:xfrm>
          <a:prstGeom prst="rect">
            <a:avLst/>
          </a:prstGeom>
        </p:spPr>
        <p:txBody>
          <a:bodyPr wrap="square">
            <a:spAutoFit/>
          </a:bodyPr>
          <a:lstStyle/>
          <a:p>
            <a:pPr algn="ctr"/>
            <a:r>
              <a:rPr lang="en-US" sz="1200" dirty="0">
                <a:ln w="3175">
                  <a:noFill/>
                </a:ln>
                <a:solidFill>
                  <a:schemeClr val="accent1">
                    <a:lumMod val="75000"/>
                  </a:schemeClr>
                </a:solidFill>
                <a:latin typeface="Montserrat ExtraLight" panose="00000300000000000000" pitchFamily="50" charset="0"/>
              </a:rPr>
              <a:t>Take a look at this beautiful single-story brick home! This cute home features a formal living room, eat-in kitchen, and spacious backyard. You will also find 3 spacious bedrooms and 2 full bathrooms. This charming single-story home offers a beautiful interior and exterior. The living area flows seamlessly into the kitchen and the main living spaces, bedrooms, kitchen, and bathrooms showcase luxury vinyl plank flooring and new paint. Generous storage throughout adds to the home's functionality. Perfect for both owner-occupants and investors. The property is ideally located just minutes from I-20, Downtown Columbia, major hospitals, USC, and Columbia College. Showings by appointment only.</a:t>
            </a:r>
            <a:endParaRPr lang="en-US" sz="1200" i="1" dirty="0">
              <a:ln w="3175">
                <a:noFill/>
              </a:ln>
              <a:solidFill>
                <a:schemeClr val="accent1">
                  <a:lumMod val="75000"/>
                </a:schemeClr>
              </a:solidFill>
              <a:latin typeface="Montserrat ExtraLight" panose="00000300000000000000" pitchFamily="50" charset="0"/>
            </a:endParaRPr>
          </a:p>
        </p:txBody>
      </p:sp>
      <p:sp>
        <p:nvSpPr>
          <p:cNvPr id="14" name="Rectangle 13"/>
          <p:cNvSpPr/>
          <p:nvPr/>
        </p:nvSpPr>
        <p:spPr>
          <a:xfrm>
            <a:off x="2386376" y="9804484"/>
            <a:ext cx="3456849" cy="253916"/>
          </a:xfrm>
          <a:prstGeom prst="rect">
            <a:avLst/>
          </a:prstGeom>
        </p:spPr>
        <p:txBody>
          <a:bodyPr wrap="square">
            <a:spAutoFit/>
          </a:bodyPr>
          <a:lstStyle/>
          <a:p>
            <a:pPr algn="ctr"/>
            <a:r>
              <a:rPr lang="en-US" sz="1050" i="1" dirty="0">
                <a:latin typeface="Montserrat ExtraLight" panose="00000300000000000000" pitchFamily="50" charset="0"/>
              </a:rPr>
              <a:t>Listed by Randal Longo | </a:t>
            </a:r>
            <a:r>
              <a:rPr lang="en-US" sz="1050" i="1" dirty="0" err="1">
                <a:latin typeface="Montserrat ExtraLight" panose="00000300000000000000" pitchFamily="50" charset="0"/>
              </a:rPr>
              <a:t>iSave</a:t>
            </a:r>
            <a:r>
              <a:rPr lang="en-US" sz="1050" i="1">
                <a:latin typeface="Montserrat ExtraLight" panose="00000300000000000000" pitchFamily="50" charset="0"/>
              </a:rPr>
              <a:t> Realty</a:t>
            </a:r>
            <a:endParaRPr lang="en-US" sz="1050" i="1" dirty="0">
              <a:latin typeface="Montserrat ExtraLight" panose="00000300000000000000" pitchFamily="50" charset="0"/>
            </a:endParaRPr>
          </a:p>
        </p:txBody>
      </p:sp>
      <p:pic>
        <p:nvPicPr>
          <p:cNvPr id="2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8991600" y="8053625"/>
            <a:ext cx="707886"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193187" y="8839200"/>
            <a:ext cx="5843226" cy="954107"/>
          </a:xfrm>
          <a:prstGeom prst="rect">
            <a:avLst/>
          </a:prstGeom>
        </p:spPr>
        <p:txBody>
          <a:bodyPr wrap="square">
            <a:spAutoFit/>
          </a:bodyPr>
          <a:lstStyle/>
          <a:p>
            <a:pPr algn="ctr"/>
            <a:r>
              <a:rPr lang="en-US" sz="1600" i="1" dirty="0">
                <a:latin typeface="Montserrat ExtraLight" panose="00000300000000000000" pitchFamily="50" charset="0"/>
              </a:rPr>
              <a:t>For showings or offers, please contact</a:t>
            </a:r>
          </a:p>
          <a:p>
            <a:pPr algn="ctr"/>
            <a:r>
              <a:rPr lang="en-US" sz="1600" dirty="0">
                <a:latin typeface="Montserrat ExtraLight" panose="00000300000000000000" pitchFamily="50" charset="0"/>
              </a:rPr>
              <a:t>Greg Boger</a:t>
            </a:r>
          </a:p>
          <a:p>
            <a:pPr algn="ctr"/>
            <a:r>
              <a:rPr lang="en-US" sz="1200" dirty="0">
                <a:latin typeface="Montserrat ExtraLight" panose="00000300000000000000" pitchFamily="50" charset="0"/>
              </a:rPr>
              <a:t>803-960-3016</a:t>
            </a:r>
          </a:p>
          <a:p>
            <a:pPr algn="ctr"/>
            <a:r>
              <a:rPr lang="en-US" sz="1200" u="sng" kern="0" dirty="0">
                <a:solidFill>
                  <a:srgbClr val="0000FF"/>
                </a:solidFill>
                <a:effectLst/>
                <a:latin typeface="Montserrat ExtraLight" panose="00000300000000000000" pitchFamily="50" charset="0"/>
                <a:ea typeface="Aptos" panose="020B0004020202020204" pitchFamily="34" charset="0"/>
                <a:cs typeface="Aptos" panose="020B0004020202020204" pitchFamily="34" charset="0"/>
                <a:hlinkClick r:id="rId3"/>
              </a:rPr>
              <a:t>gboger1@gmail.com</a:t>
            </a:r>
            <a:endParaRPr lang="en-US" sz="1200" dirty="0">
              <a:latin typeface="Montserrat ExtraLight" panose="00000300000000000000" pitchFamily="50" charset="0"/>
            </a:endParaRPr>
          </a:p>
        </p:txBody>
      </p:sp>
      <p:sp>
        <p:nvSpPr>
          <p:cNvPr id="5" name="Rectangle 4"/>
          <p:cNvSpPr/>
          <p:nvPr/>
        </p:nvSpPr>
        <p:spPr>
          <a:xfrm>
            <a:off x="2549711" y="1163650"/>
            <a:ext cx="3085353" cy="307777"/>
          </a:xfrm>
          <a:prstGeom prst="rect">
            <a:avLst/>
          </a:prstGeom>
        </p:spPr>
        <p:txBody>
          <a:bodyPr wrap="square">
            <a:spAutoFit/>
          </a:bodyPr>
          <a:lstStyle/>
          <a:p>
            <a:pPr algn="ctr"/>
            <a:r>
              <a:rPr lang="en-US" sz="1400" dirty="0">
                <a:ln w="3175">
                  <a:noFill/>
                </a:ln>
                <a:solidFill>
                  <a:schemeClr val="tx2"/>
                </a:solidFill>
                <a:latin typeface="Myriad Pro" panose="020B0503030403020204" pitchFamily="34" charset="0"/>
              </a:rPr>
              <a:t>3 Beds | 2 Baths | 1,181 Sq Ft</a:t>
            </a:r>
          </a:p>
        </p:txBody>
      </p:sp>
      <p:sp>
        <p:nvSpPr>
          <p:cNvPr id="7" name="Title 1">
            <a:extLst>
              <a:ext uri="{FF2B5EF4-FFF2-40B4-BE49-F238E27FC236}">
                <a16:creationId xmlns:a16="http://schemas.microsoft.com/office/drawing/2014/main" id="{8D3221F6-CE62-98AC-0675-F7EFCDA3B338}"/>
              </a:ext>
            </a:extLst>
          </p:cNvPr>
          <p:cNvSpPr txBox="1">
            <a:spLocks/>
          </p:cNvSpPr>
          <p:nvPr/>
        </p:nvSpPr>
        <p:spPr>
          <a:xfrm>
            <a:off x="-22412" y="491373"/>
            <a:ext cx="8229598" cy="387154"/>
          </a:xfrm>
          <a:prstGeom prst="rect">
            <a:avLst/>
          </a:prstGeom>
          <a:noFill/>
          <a:effectLst/>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000" b="1" dirty="0">
                <a:solidFill>
                  <a:schemeClr val="accent1">
                    <a:lumMod val="75000"/>
                  </a:schemeClr>
                </a:solidFill>
                <a:latin typeface="Myriad Pro" panose="020B0503030403020204" pitchFamily="34" charset="0"/>
                <a:cs typeface="Levenim MT" panose="020F0502020204030204" pitchFamily="2" charset="-79"/>
              </a:rPr>
              <a:t>4313 Ryan Avenue</a:t>
            </a:r>
          </a:p>
          <a:p>
            <a:r>
              <a:rPr lang="en-US" sz="1800" dirty="0">
                <a:solidFill>
                  <a:schemeClr val="accent1">
                    <a:lumMod val="75000"/>
                  </a:schemeClr>
                </a:solidFill>
                <a:latin typeface="Myriad Pro" panose="020B0503030403020204" pitchFamily="34" charset="0"/>
                <a:cs typeface="Levenim MT" panose="020F0502020204030204" pitchFamily="2" charset="-79"/>
              </a:rPr>
              <a:t>Monticello Terrace | Columbia, SC 29203 | $194,900 | </a:t>
            </a:r>
            <a:r>
              <a:rPr lang="en-US" sz="1800" dirty="0" err="1">
                <a:solidFill>
                  <a:schemeClr val="accent1">
                    <a:lumMod val="75000"/>
                  </a:schemeClr>
                </a:solidFill>
                <a:latin typeface="Myriad Pro" panose="020B0503030403020204" pitchFamily="34" charset="0"/>
                <a:cs typeface="Levenim MT" panose="020F0502020204030204" pitchFamily="2" charset="-79"/>
              </a:rPr>
              <a:t>Mls</a:t>
            </a:r>
            <a:r>
              <a:rPr lang="en-US" sz="1800" dirty="0">
                <a:solidFill>
                  <a:schemeClr val="accent1">
                    <a:lumMod val="75000"/>
                  </a:schemeClr>
                </a:solidFill>
                <a:latin typeface="Myriad Pro" panose="020B0503030403020204" pitchFamily="34" charset="0"/>
                <a:cs typeface="Levenim MT" panose="020F0502020204030204" pitchFamily="2" charset="-79"/>
              </a:rPr>
              <a:t># 594108</a:t>
            </a:r>
          </a:p>
        </p:txBody>
      </p:sp>
      <p:cxnSp>
        <p:nvCxnSpPr>
          <p:cNvPr id="11" name="Straight Connector 10">
            <a:extLst>
              <a:ext uri="{FF2B5EF4-FFF2-40B4-BE49-F238E27FC236}">
                <a16:creationId xmlns:a16="http://schemas.microsoft.com/office/drawing/2014/main" id="{07938309-BACA-04E4-9024-318A3D6B6257}"/>
              </a:ext>
            </a:extLst>
          </p:cNvPr>
          <p:cNvCxnSpPr>
            <a:cxnSpLocks/>
          </p:cNvCxnSpPr>
          <p:nvPr/>
        </p:nvCxnSpPr>
        <p:spPr>
          <a:xfrm>
            <a:off x="228600" y="241204"/>
            <a:ext cx="777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2099922" y="0"/>
            <a:ext cx="3984931" cy="482408"/>
          </a:xfrm>
          <a:solidFill>
            <a:schemeClr val="bg1"/>
          </a:solidFill>
          <a:effectLst/>
        </p:spPr>
        <p:txBody>
          <a:bodyPr anchor="ctr">
            <a:noAutofit/>
          </a:bodyPr>
          <a:lstStyle/>
          <a:p>
            <a:r>
              <a:rPr lang="en-US" sz="3600" dirty="0">
                <a:latin typeface="P22 Marcel Script Pro" panose="02000000000000000000" pitchFamily="50" charset="0"/>
              </a:rPr>
              <a:t>Move in Ready! Like New!</a:t>
            </a:r>
          </a:p>
        </p:txBody>
      </p:sp>
      <p:pic>
        <p:nvPicPr>
          <p:cNvPr id="13" name="Picture 2">
            <a:extLst>
              <a:ext uri="{FF2B5EF4-FFF2-40B4-BE49-F238E27FC236}">
                <a16:creationId xmlns:a16="http://schemas.microsoft.com/office/drawing/2014/main" id="{0EA08FD3-4091-4B61-A35F-0931472FB27A}"/>
              </a:ext>
            </a:extLst>
          </p:cNvPr>
          <p:cNvPicPr>
            <a:picLocks noChangeAspect="1" noChangeArrowheads="1"/>
          </p:cNvPicPr>
          <p:nvPr/>
        </p:nvPicPr>
        <p:blipFill>
          <a:blip r:embed="rId4" cstate="print">
            <a:duotone>
              <a:prstClr val="black"/>
              <a:schemeClr val="accent1">
                <a:tint val="45000"/>
                <a:satMod val="400000"/>
              </a:schemeClr>
            </a:duotone>
            <a:extLst>
              <a:ext uri="{28A0092B-C50C-407E-A947-70E740481C1C}">
                <a14:useLocalDpi xmlns:a14="http://schemas.microsoft.com/office/drawing/2010/main" val="0"/>
              </a:ext>
            </a:extLst>
          </a:blip>
          <a:srcRect/>
          <a:stretch/>
        </p:blipFill>
        <p:spPr bwMode="auto">
          <a:xfrm>
            <a:off x="8587616" y="8787829"/>
            <a:ext cx="1515854" cy="2102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319662" y="1482604"/>
            <a:ext cx="7545450" cy="5030300"/>
          </a:xfrm>
          <a:prstGeom prst="rect">
            <a:avLst/>
          </a:prstGeom>
          <a:ln w="3175">
            <a:solidFill>
              <a:schemeClr val="bg1"/>
            </a:solidFill>
          </a:ln>
          <a:effectLst/>
        </p:spPr>
      </p:pic>
      <p:pic>
        <p:nvPicPr>
          <p:cNvPr id="4" name="Picture 3">
            <a:extLst>
              <a:ext uri="{FF2B5EF4-FFF2-40B4-BE49-F238E27FC236}">
                <a16:creationId xmlns:a16="http://schemas.microsoft.com/office/drawing/2014/main" id="{74ACBF6C-0C90-79DF-B41C-8B74FF54DFF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96406" y="5867400"/>
            <a:ext cx="1828798" cy="1219199"/>
          </a:xfrm>
          <a:prstGeom prst="rect">
            <a:avLst/>
          </a:prstGeom>
          <a:ln w="50800">
            <a:solidFill>
              <a:schemeClr val="bg1"/>
            </a:solidFill>
            <a:miter lim="800000"/>
          </a:ln>
        </p:spPr>
      </p:pic>
      <p:pic>
        <p:nvPicPr>
          <p:cNvPr id="6" name="Picture 5">
            <a:extLst>
              <a:ext uri="{FF2B5EF4-FFF2-40B4-BE49-F238E27FC236}">
                <a16:creationId xmlns:a16="http://schemas.microsoft.com/office/drawing/2014/main" id="{A049A288-8520-9AD7-62CB-40561EA4BE1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65736" y="5867400"/>
            <a:ext cx="1828798" cy="1219199"/>
          </a:xfrm>
          <a:prstGeom prst="rect">
            <a:avLst/>
          </a:prstGeom>
          <a:ln w="50800">
            <a:solidFill>
              <a:schemeClr val="bg1"/>
            </a:solidFill>
            <a:miter lim="800000"/>
          </a:ln>
        </p:spPr>
      </p:pic>
      <p:pic>
        <p:nvPicPr>
          <p:cNvPr id="9" name="Picture 8">
            <a:extLst>
              <a:ext uri="{FF2B5EF4-FFF2-40B4-BE49-F238E27FC236}">
                <a16:creationId xmlns:a16="http://schemas.microsoft.com/office/drawing/2014/main" id="{D906CE9A-CBF8-CF36-68A3-79378A544CC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35066" y="5867400"/>
            <a:ext cx="1828798" cy="1219199"/>
          </a:xfrm>
          <a:prstGeom prst="rect">
            <a:avLst/>
          </a:prstGeom>
          <a:ln w="50800">
            <a:solidFill>
              <a:schemeClr val="bg1"/>
            </a:solidFill>
            <a:miter lim="800000"/>
          </a:ln>
        </p:spPr>
      </p:pic>
      <p:pic>
        <p:nvPicPr>
          <p:cNvPr id="15" name="Picture 14">
            <a:extLst>
              <a:ext uri="{FF2B5EF4-FFF2-40B4-BE49-F238E27FC236}">
                <a16:creationId xmlns:a16="http://schemas.microsoft.com/office/drawing/2014/main" id="{056CD7ED-4D9A-7C5D-AD45-D646D6EDE9C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04396" y="5867400"/>
            <a:ext cx="1828798" cy="1219199"/>
          </a:xfrm>
          <a:prstGeom prst="rect">
            <a:avLst/>
          </a:prstGeom>
          <a:ln w="50800">
            <a:solidFill>
              <a:schemeClr val="bg1"/>
            </a:solidFill>
            <a:miter lim="800000"/>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2388</TotalTime>
  <Words>176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Montserrat ExtraLight</vt:lpstr>
      <vt:lpstr>Myriad Pro</vt:lpstr>
      <vt:lpstr>P22 Marcel Script Pro</vt:lpstr>
      <vt:lpstr>Office Theme</vt:lpstr>
      <vt:lpstr>Move in Ready! Like New!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116</cp:revision>
  <dcterms:created xsi:type="dcterms:W3CDTF">2006-08-16T00:00:00Z</dcterms:created>
  <dcterms:modified xsi:type="dcterms:W3CDTF">2025-06-21T13:57:19Z</dcterms:modified>
</cp:coreProperties>
</file>