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AB6E"/>
    <a:srgbClr val="E9CC8A"/>
    <a:srgbClr val="CCCC00"/>
    <a:srgbClr val="E4CB94"/>
    <a:srgbClr val="CFAD6F"/>
    <a:srgbClr val="DFC280"/>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672" y="-2604"/>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8/24/2020</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l="-61000" r="-61000"/>
          </a:stretch>
        </a:blipFill>
        <a:effectLst/>
      </p:bgPr>
    </p:bg>
    <p:spTree>
      <p:nvGrpSpPr>
        <p:cNvPr id="1" name=""/>
        <p:cNvGrpSpPr/>
        <p:nvPr/>
      </p:nvGrpSpPr>
      <p:grpSpPr>
        <a:xfrm>
          <a:off x="0" y="0"/>
          <a:ext cx="0" cy="0"/>
          <a:chOff x="0" y="0"/>
          <a:chExt cx="0" cy="0"/>
        </a:xfrm>
      </p:grpSpPr>
      <p:pic>
        <p:nvPicPr>
          <p:cNvPr id="28" name="Picture 27"/>
          <p:cNvPicPr>
            <a:picLocks noChangeAspect="1"/>
          </p:cNvPicPr>
          <p:nvPr/>
        </p:nvPicPr>
        <p:blipFill>
          <a:blip r:embed="rId4">
            <a:extLst>
              <a:ext uri="{28A0092B-C50C-407E-A947-70E740481C1C}">
                <a14:useLocalDpi xmlns:a14="http://schemas.microsoft.com/office/drawing/2010/main" val="0"/>
              </a:ext>
            </a:extLst>
          </a:blip>
          <a:srcRect/>
          <a:stretch/>
        </p:blipFill>
        <p:spPr>
          <a:xfrm>
            <a:off x="1544441" y="0"/>
            <a:ext cx="5770759" cy="3247321"/>
          </a:xfrm>
          <a:prstGeom prst="rect">
            <a:avLst/>
          </a:prstGeom>
          <a:ln>
            <a:noFill/>
          </a:ln>
          <a:effectLst/>
        </p:spPr>
      </p:pic>
      <p:sp>
        <p:nvSpPr>
          <p:cNvPr id="3" name="Subtitle 2"/>
          <p:cNvSpPr>
            <a:spLocks noGrp="1"/>
          </p:cNvSpPr>
          <p:nvPr>
            <p:ph type="subTitle" idx="1"/>
          </p:nvPr>
        </p:nvSpPr>
        <p:spPr>
          <a:xfrm>
            <a:off x="1544441" y="4120371"/>
            <a:ext cx="5770759" cy="4004679"/>
          </a:xfrm>
        </p:spPr>
        <p:txBody>
          <a:bodyPr anchor="ctr">
            <a:noAutofit/>
          </a:bodyPr>
          <a:lstStyle/>
          <a:p>
            <a:r>
              <a:rPr lang="en-US" sz="1200" dirty="0">
                <a:solidFill>
                  <a:schemeClr val="bg1"/>
                </a:solidFill>
                <a:latin typeface="Lucida Sans" panose="020B0602030504020204" pitchFamily="34" charset="0"/>
              </a:rPr>
              <a:t>Majesty, Moonrise, Marsh, River, Magic; these are just a few things you will experience here. 4366 Hope Plantation Drive is perfectly situated near the middle of the 18th fairway of Kiawah Island Golf Resort's Oak Point Golf Course in the tranquil gated community of Kiawah River Estates. This home offers the highest views in the neighborhood and unquestionably some of the best! From its 1300+ square feet of porch and veranda you will have the best views of the prettiest hole on Oak Point with Haulover Creek, the Kiawah River, and Kiawah and Seabrook Islands as a backdrop. The lower porch is screened and has EZ Breeze removable panels. The upper veranda is open with stainless steel cables, and both feature beautiful </a:t>
            </a:r>
            <a:r>
              <a:rPr lang="en-US" sz="1200" dirty="0" err="1">
                <a:solidFill>
                  <a:schemeClr val="bg1"/>
                </a:solidFill>
                <a:latin typeface="Lucida Sans" panose="020B0602030504020204" pitchFamily="34" charset="0"/>
              </a:rPr>
              <a:t>Ipe</a:t>
            </a:r>
            <a:r>
              <a:rPr lang="en-US" sz="1200" dirty="0">
                <a:solidFill>
                  <a:schemeClr val="bg1"/>
                </a:solidFill>
                <a:latin typeface="Lucida Sans" panose="020B0602030504020204" pitchFamily="34" charset="0"/>
              </a:rPr>
              <a:t> rails, ceramic wood plank tile flooring, and ceiling fans. They run the full length of the home and are over 11' wide, offering plenty of room for furniture and entertaining. Breathtaking views can be seen from one end of the house to another on each level. The entire back of the house is an expanse of tall windows and doors, and spectacular unobstructed views. </a:t>
            </a:r>
          </a:p>
          <a:p>
            <a:endParaRPr lang="en-US" sz="1200" dirty="0">
              <a:solidFill>
                <a:schemeClr val="bg1"/>
              </a:solidFill>
              <a:latin typeface="Lucida Sans" panose="020B0602030504020204" pitchFamily="34" charset="0"/>
            </a:endParaRPr>
          </a:p>
          <a:p>
            <a:r>
              <a:rPr lang="en-US" sz="1200" i="1" dirty="0">
                <a:solidFill>
                  <a:schemeClr val="bg1"/>
                </a:solidFill>
                <a:latin typeface="Lucida Sans" panose="020B0602030504020204" pitchFamily="34" charset="0"/>
              </a:rPr>
              <a:t>There are too many details to list here…check out the listing to read more!</a:t>
            </a:r>
          </a:p>
          <a:p>
            <a:endParaRPr lang="en-US" sz="1200" dirty="0">
              <a:solidFill>
                <a:schemeClr val="bg1"/>
              </a:solidFill>
              <a:latin typeface="Lucida Sans" panose="020B0602030504020204" pitchFamily="34" charset="0"/>
            </a:endParaRPr>
          </a:p>
          <a:p>
            <a:r>
              <a:rPr lang="en-US" sz="1200" dirty="0">
                <a:solidFill>
                  <a:schemeClr val="bg1"/>
                </a:solidFill>
                <a:latin typeface="Lucida Sans" panose="020B0602030504020204" pitchFamily="34" charset="0"/>
              </a:rPr>
              <a:t>Take a virtual tour: https://my.matterport.com/show/?m=YjS4VfmJvLP</a:t>
            </a:r>
          </a:p>
        </p:txBody>
      </p:sp>
      <p:sp>
        <p:nvSpPr>
          <p:cNvPr id="4" name="Rectangle 3"/>
          <p:cNvSpPr/>
          <p:nvPr/>
        </p:nvSpPr>
        <p:spPr>
          <a:xfrm>
            <a:off x="1544441" y="3315925"/>
            <a:ext cx="5770759" cy="735842"/>
          </a:xfrm>
          <a:prstGeom prst="rect">
            <a:avLst/>
          </a:prstGeom>
        </p:spPr>
        <p:txBody>
          <a:bodyPr wrap="square">
            <a:spAutoFit/>
          </a:bodyPr>
          <a:lstStyle/>
          <a:p>
            <a:pPr algn="ctr"/>
            <a:r>
              <a:rPr lang="en-US" sz="1636" b="1" dirty="0">
                <a:ln w="3175">
                  <a:noFill/>
                </a:ln>
                <a:solidFill>
                  <a:schemeClr val="bg1"/>
                </a:solidFill>
                <a:latin typeface="Lucida Sans" panose="020B0602030504020204" pitchFamily="34" charset="0"/>
              </a:rPr>
              <a:t>4366 Hope Plantation Drive</a:t>
            </a:r>
          </a:p>
          <a:p>
            <a:pPr algn="ctr"/>
            <a:r>
              <a:rPr lang="en-US" sz="1273" b="1" dirty="0">
                <a:ln w="3175">
                  <a:noFill/>
                </a:ln>
                <a:solidFill>
                  <a:schemeClr val="bg1"/>
                </a:solidFill>
                <a:latin typeface="Lucida Sans" panose="020B0602030504020204" pitchFamily="34" charset="0"/>
              </a:rPr>
              <a:t>Kiawah River Estates | Johns Island, SC 29455</a:t>
            </a:r>
          </a:p>
          <a:p>
            <a:pPr algn="ctr"/>
            <a:r>
              <a:rPr lang="en-US" sz="1273" b="1" dirty="0">
                <a:ln w="3175">
                  <a:noFill/>
                </a:ln>
                <a:solidFill>
                  <a:schemeClr val="bg1"/>
                </a:solidFill>
                <a:latin typeface="Lucida Sans" panose="020B0602030504020204" pitchFamily="34" charset="0"/>
              </a:rPr>
              <a:t>MLS# 20022642 | $1,395,000</a:t>
            </a:r>
            <a:endParaRPr lang="en-US" sz="1000" b="1" i="1" dirty="0">
              <a:ln w="3175">
                <a:noFill/>
              </a:ln>
              <a:solidFill>
                <a:schemeClr val="bg1"/>
              </a:solidFill>
              <a:latin typeface="Lucida Sans" panose="020B0602030504020204" pitchFamily="34" charset="0"/>
            </a:endParaRPr>
          </a:p>
        </p:txBody>
      </p:sp>
      <p:sp>
        <p:nvSpPr>
          <p:cNvPr id="30" name="Rectangle 29"/>
          <p:cNvSpPr/>
          <p:nvPr/>
        </p:nvSpPr>
        <p:spPr>
          <a:xfrm>
            <a:off x="1423992" y="8240748"/>
            <a:ext cx="4465055" cy="435184"/>
          </a:xfrm>
          <a:prstGeom prst="rect">
            <a:avLst/>
          </a:prstGeom>
        </p:spPr>
        <p:txBody>
          <a:bodyPr wrap="square">
            <a:spAutoFit/>
          </a:bodyPr>
          <a:lstStyle/>
          <a:p>
            <a:pPr algn="ctr"/>
            <a:r>
              <a:rPr lang="en-US" sz="1273" dirty="0">
                <a:solidFill>
                  <a:schemeClr val="bg1"/>
                </a:solidFill>
                <a:latin typeface="Lucida Sans" panose="020B0602030504020204" pitchFamily="34" charset="0"/>
              </a:rPr>
              <a:t>Lee Lindler</a:t>
            </a:r>
            <a:br>
              <a:rPr lang="en-US" sz="1273" dirty="0">
                <a:solidFill>
                  <a:schemeClr val="bg1"/>
                </a:solidFill>
                <a:latin typeface="Lucida Sans" panose="020B0602030504020204" pitchFamily="34" charset="0"/>
              </a:rPr>
            </a:br>
            <a:r>
              <a:rPr lang="en-US" sz="955" dirty="0">
                <a:solidFill>
                  <a:schemeClr val="bg1"/>
                </a:solidFill>
                <a:latin typeface="Lucida Sans" panose="020B0602030504020204" pitchFamily="34" charset="0"/>
              </a:rPr>
              <a:t>Cell (843) 637-0803 | lee@akersellis.com</a:t>
            </a:r>
          </a:p>
        </p:txBody>
      </p:sp>
      <p:sp>
        <p:nvSpPr>
          <p:cNvPr id="35" name="Rectangle 34"/>
          <p:cNvSpPr/>
          <p:nvPr/>
        </p:nvSpPr>
        <p:spPr>
          <a:xfrm>
            <a:off x="123611" y="8827888"/>
            <a:ext cx="7065815" cy="316112"/>
          </a:xfrm>
          <a:prstGeom prst="rect">
            <a:avLst/>
          </a:prstGeom>
        </p:spPr>
        <p:txBody>
          <a:bodyPr wrap="square" anchor="b">
            <a:spAutoFit/>
          </a:bodyPr>
          <a:lstStyle/>
          <a:p>
            <a:pPr algn="ctr"/>
            <a:r>
              <a:rPr lang="en-US" sz="727" dirty="0">
                <a:solidFill>
                  <a:schemeClr val="bg1"/>
                </a:solidFill>
                <a:latin typeface="Lucida Sans" panose="020B0602030504020204" pitchFamily="34" charset="0"/>
              </a:rPr>
              <a:t>Akers Ellis Real Estate LLC | 3730 Bohicket Road, Suite 5 | Johns Island, SC 29455</a:t>
            </a:r>
            <a:br>
              <a:rPr lang="en-US" sz="727" dirty="0">
                <a:solidFill>
                  <a:schemeClr val="bg1"/>
                </a:solidFill>
                <a:latin typeface="Lucida Sans" panose="020B0602030504020204" pitchFamily="34" charset="0"/>
              </a:rPr>
            </a:br>
            <a:r>
              <a:rPr lang="en-US" sz="727" dirty="0">
                <a:solidFill>
                  <a:schemeClr val="bg1"/>
                </a:solidFill>
                <a:latin typeface="Lucida Sans" panose="020B0602030504020204" pitchFamily="34" charset="0"/>
              </a:rPr>
              <a:t>akersellis.com</a:t>
            </a:r>
          </a:p>
        </p:txBody>
      </p:sp>
      <p:pic>
        <p:nvPicPr>
          <p:cNvPr id="37"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6275644" y="8219119"/>
            <a:ext cx="817192" cy="84595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0" name="Picture 39"/>
          <p:cNvPicPr>
            <a:picLocks noChangeAspect="1"/>
          </p:cNvPicPr>
          <p:nvPr/>
        </p:nvPicPr>
        <p:blipFill>
          <a:blip r:embed="rId6">
            <a:extLst>
              <a:ext uri="{28A0092B-C50C-407E-A947-70E740481C1C}">
                <a14:useLocalDpi xmlns:a14="http://schemas.microsoft.com/office/drawing/2010/main" val="0"/>
              </a:ext>
            </a:extLst>
          </a:blip>
          <a:srcRect/>
          <a:stretch/>
        </p:blipFill>
        <p:spPr>
          <a:xfrm>
            <a:off x="177947" y="8419938"/>
            <a:ext cx="1245178" cy="444315"/>
          </a:xfrm>
          <a:prstGeom prst="rect">
            <a:avLst/>
          </a:prstGeom>
          <a:effectLst/>
        </p:spPr>
      </p:pic>
      <p:sp>
        <p:nvSpPr>
          <p:cNvPr id="2" name="Title 1"/>
          <p:cNvSpPr>
            <a:spLocks noGrp="1"/>
          </p:cNvSpPr>
          <p:nvPr>
            <p:ph type="ctrTitle"/>
          </p:nvPr>
        </p:nvSpPr>
        <p:spPr>
          <a:xfrm>
            <a:off x="1544441" y="0"/>
            <a:ext cx="5770759" cy="1035247"/>
          </a:xfrm>
          <a:effectLst/>
        </p:spPr>
        <p:txBody>
          <a:bodyPr anchor="t">
            <a:noAutofit/>
          </a:bodyPr>
          <a:lstStyle/>
          <a:p>
            <a:r>
              <a:rPr lang="en-US" sz="1909" i="1"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Lucida Sans" panose="020B0602030504020204" pitchFamily="34" charset="0"/>
              </a:rPr>
              <a:t>Majestic River View Custom Home</a:t>
            </a:r>
            <a:endParaRPr lang="en-US" sz="1909" dirty="0">
              <a:ln>
                <a:solidFill>
                  <a:schemeClr val="bg2">
                    <a:lumMod val="25000"/>
                  </a:schemeClr>
                </a:solidFill>
              </a:ln>
              <a:solidFill>
                <a:schemeClr val="bg2">
                  <a:lumMod val="50000"/>
                </a:schemeClr>
              </a:solidFill>
              <a:effectLst>
                <a:outerShdw blurRad="50800" dist="38100" dir="5400000" algn="t" rotWithShape="0">
                  <a:prstClr val="black">
                    <a:alpha val="40000"/>
                  </a:prstClr>
                </a:outerShdw>
              </a:effectLst>
              <a:latin typeface="Lucida Sans" panose="020B0602030504020204" pitchFamily="34" charset="0"/>
            </a:endParaRPr>
          </a:p>
        </p:txBody>
      </p:sp>
      <p:pic>
        <p:nvPicPr>
          <p:cNvPr id="5" name="Picture 4"/>
          <p:cNvPicPr>
            <a:picLocks/>
          </p:cNvPicPr>
          <p:nvPr/>
        </p:nvPicPr>
        <p:blipFill>
          <a:blip r:embed="rId7" cstate="print">
            <a:extLst>
              <a:ext uri="{28A0092B-C50C-407E-A947-70E740481C1C}">
                <a14:useLocalDpi xmlns:a14="http://schemas.microsoft.com/office/drawing/2010/main" val="0"/>
              </a:ext>
            </a:extLst>
          </a:blip>
          <a:srcRect/>
          <a:stretch/>
        </p:blipFill>
        <p:spPr>
          <a:xfrm>
            <a:off x="81208" y="952"/>
            <a:ext cx="1371600" cy="912495"/>
          </a:xfrm>
          <a:prstGeom prst="rect">
            <a:avLst/>
          </a:prstGeom>
        </p:spPr>
      </p:pic>
      <p:pic>
        <p:nvPicPr>
          <p:cNvPr id="6" name="Picture 5"/>
          <p:cNvPicPr>
            <a:picLocks/>
          </p:cNvPicPr>
          <p:nvPr/>
        </p:nvPicPr>
        <p:blipFill>
          <a:blip r:embed="rId8" cstate="print">
            <a:extLst>
              <a:ext uri="{28A0092B-C50C-407E-A947-70E740481C1C}">
                <a14:useLocalDpi xmlns:a14="http://schemas.microsoft.com/office/drawing/2010/main" val="0"/>
              </a:ext>
            </a:extLst>
          </a:blip>
          <a:srcRect/>
          <a:stretch/>
        </p:blipFill>
        <p:spPr>
          <a:xfrm>
            <a:off x="83113" y="3090279"/>
            <a:ext cx="1367790" cy="914400"/>
          </a:xfrm>
          <a:prstGeom prst="rect">
            <a:avLst/>
          </a:prstGeom>
        </p:spPr>
      </p:pic>
      <p:pic>
        <p:nvPicPr>
          <p:cNvPr id="7" name="Picture 6"/>
          <p:cNvPicPr>
            <a:picLocks/>
          </p:cNvPicPr>
          <p:nvPr/>
        </p:nvPicPr>
        <p:blipFill>
          <a:blip r:embed="rId9" cstate="print">
            <a:extLst>
              <a:ext uri="{28A0092B-C50C-407E-A947-70E740481C1C}">
                <a14:useLocalDpi xmlns:a14="http://schemas.microsoft.com/office/drawing/2010/main" val="0"/>
              </a:ext>
            </a:extLst>
          </a:blip>
          <a:srcRect/>
          <a:stretch/>
        </p:blipFill>
        <p:spPr>
          <a:xfrm>
            <a:off x="83113" y="4120372"/>
            <a:ext cx="1367790" cy="914400"/>
          </a:xfrm>
          <a:prstGeom prst="rect">
            <a:avLst/>
          </a:prstGeom>
        </p:spPr>
      </p:pic>
      <p:pic>
        <p:nvPicPr>
          <p:cNvPr id="8" name="Picture 7"/>
          <p:cNvPicPr>
            <a:picLocks/>
          </p:cNvPicPr>
          <p:nvPr/>
        </p:nvPicPr>
        <p:blipFill>
          <a:blip r:embed="rId10" cstate="print">
            <a:extLst>
              <a:ext uri="{28A0092B-C50C-407E-A947-70E740481C1C}">
                <a14:useLocalDpi xmlns:a14="http://schemas.microsoft.com/office/drawing/2010/main" val="0"/>
              </a:ext>
            </a:extLst>
          </a:blip>
          <a:srcRect/>
          <a:stretch/>
        </p:blipFill>
        <p:spPr>
          <a:xfrm>
            <a:off x="81208" y="7210651"/>
            <a:ext cx="1371600" cy="914400"/>
          </a:xfrm>
          <a:prstGeom prst="rect">
            <a:avLst/>
          </a:prstGeom>
        </p:spPr>
      </p:pic>
      <p:pic>
        <p:nvPicPr>
          <p:cNvPr id="14" name="Picture 13"/>
          <p:cNvPicPr>
            <a:picLocks/>
          </p:cNvPicPr>
          <p:nvPr/>
        </p:nvPicPr>
        <p:blipFill>
          <a:blip r:embed="rId11" cstate="print">
            <a:extLst>
              <a:ext uri="{28A0092B-C50C-407E-A947-70E740481C1C}">
                <a14:useLocalDpi xmlns:a14="http://schemas.microsoft.com/office/drawing/2010/main" val="0"/>
              </a:ext>
            </a:extLst>
          </a:blip>
          <a:srcRect/>
          <a:stretch/>
        </p:blipFill>
        <p:spPr>
          <a:xfrm>
            <a:off x="81208" y="1030093"/>
            <a:ext cx="1371600" cy="914400"/>
          </a:xfrm>
          <a:prstGeom prst="rect">
            <a:avLst/>
          </a:prstGeom>
        </p:spPr>
      </p:pic>
      <p:pic>
        <p:nvPicPr>
          <p:cNvPr id="15" name="Picture 14"/>
          <p:cNvPicPr>
            <a:picLocks/>
          </p:cNvPicPr>
          <p:nvPr/>
        </p:nvPicPr>
        <p:blipFill>
          <a:blip r:embed="rId12" cstate="print">
            <a:extLst>
              <a:ext uri="{28A0092B-C50C-407E-A947-70E740481C1C}">
                <a14:useLocalDpi xmlns:a14="http://schemas.microsoft.com/office/drawing/2010/main" val="0"/>
              </a:ext>
            </a:extLst>
          </a:blip>
          <a:srcRect/>
          <a:stretch/>
        </p:blipFill>
        <p:spPr>
          <a:xfrm>
            <a:off x="82160" y="5150465"/>
            <a:ext cx="1369695" cy="914400"/>
          </a:xfrm>
          <a:prstGeom prst="rect">
            <a:avLst/>
          </a:prstGeom>
        </p:spPr>
      </p:pic>
      <p:pic>
        <p:nvPicPr>
          <p:cNvPr id="16" name="Picture 15"/>
          <p:cNvPicPr>
            <a:picLocks/>
          </p:cNvPicPr>
          <p:nvPr/>
        </p:nvPicPr>
        <p:blipFill>
          <a:blip r:embed="rId13" cstate="print">
            <a:extLst>
              <a:ext uri="{28A0092B-C50C-407E-A947-70E740481C1C}">
                <a14:useLocalDpi xmlns:a14="http://schemas.microsoft.com/office/drawing/2010/main" val="0"/>
              </a:ext>
            </a:extLst>
          </a:blip>
          <a:srcRect/>
          <a:stretch/>
        </p:blipFill>
        <p:spPr>
          <a:xfrm>
            <a:off x="82160" y="2060186"/>
            <a:ext cx="1369695" cy="914400"/>
          </a:xfrm>
          <a:prstGeom prst="rect">
            <a:avLst/>
          </a:prstGeom>
        </p:spPr>
      </p:pic>
      <p:pic>
        <p:nvPicPr>
          <p:cNvPr id="17" name="Picture 16"/>
          <p:cNvPicPr>
            <a:picLocks/>
          </p:cNvPicPr>
          <p:nvPr/>
        </p:nvPicPr>
        <p:blipFill>
          <a:blip r:embed="rId14" cstate="print">
            <a:extLst>
              <a:ext uri="{28A0092B-C50C-407E-A947-70E740481C1C}">
                <a14:useLocalDpi xmlns:a14="http://schemas.microsoft.com/office/drawing/2010/main" val="0"/>
              </a:ext>
            </a:extLst>
          </a:blip>
          <a:srcRect/>
          <a:stretch/>
        </p:blipFill>
        <p:spPr>
          <a:xfrm>
            <a:off x="81208" y="6180558"/>
            <a:ext cx="1371600" cy="914400"/>
          </a:xfrm>
          <a:prstGeom prst="rect">
            <a:avLst/>
          </a:prstGeom>
        </p:spPr>
      </p:pic>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840</TotalTime>
  <Words>305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Lucida Sans</vt:lpstr>
      <vt:lpstr>Office Theme</vt:lpstr>
      <vt:lpstr>Majestic River View Custom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55</cp:revision>
  <dcterms:created xsi:type="dcterms:W3CDTF">2006-08-16T00:00:00Z</dcterms:created>
  <dcterms:modified xsi:type="dcterms:W3CDTF">2020-08-24T17:01:57Z</dcterms:modified>
</cp:coreProperties>
</file>