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46" d="100"/>
          <a:sy n="46" d="100"/>
        </p:scale>
        <p:origin x="2274"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10/9/2018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7706" y="609600"/>
            <a:ext cx="4896988" cy="3672741"/>
          </a:xfrm>
          <a:prstGeom prst="rect">
            <a:avLst/>
          </a:prstGeom>
          <a:ln>
            <a:noFill/>
          </a:ln>
          <a:effectLst/>
        </p:spPr>
      </p:pic>
      <p:sp>
        <p:nvSpPr>
          <p:cNvPr id="2" name="Title 1"/>
          <p:cNvSpPr>
            <a:spLocks noGrp="1"/>
          </p:cNvSpPr>
          <p:nvPr>
            <p:ph type="ctrTitle"/>
          </p:nvPr>
        </p:nvSpPr>
        <p:spPr>
          <a:xfrm>
            <a:off x="769620" y="0"/>
            <a:ext cx="6233160" cy="576472"/>
          </a:xfrm>
          <a:noFill/>
          <a:effectLst>
            <a:outerShdw blurRad="50800" dist="38100" dir="5400000" algn="t" rotWithShape="0">
              <a:prstClr val="black">
                <a:alpha val="40000"/>
              </a:prstClr>
            </a:outerShdw>
          </a:effectLst>
        </p:spPr>
        <p:txBody>
          <a:bodyPr anchor="ctr">
            <a:noAutofit/>
          </a:bodyPr>
          <a:lstStyle/>
          <a:p>
            <a:r>
              <a:rPr lang="en-US" sz="3200" b="1" i="1" dirty="0">
                <a:solidFill>
                  <a:srgbClr val="FFFF00"/>
                </a:solidFill>
                <a:effectLst>
                  <a:outerShdw blurRad="38100" dist="38100" dir="2700000" algn="tl">
                    <a:srgbClr val="000000">
                      <a:alpha val="43137"/>
                    </a:srgbClr>
                  </a:outerShdw>
                </a:effectLst>
                <a:latin typeface="Century Gothic" panose="020B0502020202020204" pitchFamily="34" charset="0"/>
              </a:rPr>
              <a:t>Edisto River Escape</a:t>
            </a:r>
          </a:p>
        </p:txBody>
      </p:sp>
      <p:sp>
        <p:nvSpPr>
          <p:cNvPr id="3" name="Subtitle 2"/>
          <p:cNvSpPr>
            <a:spLocks noGrp="1"/>
          </p:cNvSpPr>
          <p:nvPr>
            <p:ph type="subTitle" idx="1"/>
          </p:nvPr>
        </p:nvSpPr>
        <p:spPr>
          <a:xfrm>
            <a:off x="0" y="5538433"/>
            <a:ext cx="7772399" cy="2367111"/>
          </a:xfrm>
        </p:spPr>
        <p:txBody>
          <a:bodyPr anchor="ctr">
            <a:noAutofit/>
          </a:bodyPr>
          <a:lstStyle/>
          <a:p>
            <a:r>
              <a:rPr lang="en-US" sz="1400" dirty="0">
                <a:solidFill>
                  <a:schemeClr val="tx1"/>
                </a:solidFill>
                <a:latin typeface="Century Gothic" panose="020B0502020202020204" pitchFamily="34" charset="0"/>
              </a:rPr>
              <a:t>Edisto River Waterfront plantation. This ONE OF KIND property offers Main home with 6 Bedrooms, Pool, river front, Guest house, horse barn, outdoor kitchen, tractor shed, planting shed, fenced pasture, duck pond, 694 ft of riverfront on the Edisto River, MIL suite (2 bedrooms) on 1st floor of main house, Guest house (4 bedrooms), lots of indoor storage area &amp; much </a:t>
            </a:r>
            <a:r>
              <a:rPr lang="en-US" sz="1400" dirty="0" err="1">
                <a:solidFill>
                  <a:schemeClr val="tx1"/>
                </a:solidFill>
                <a:latin typeface="Century Gothic" panose="020B0502020202020204" pitchFamily="34" charset="0"/>
              </a:rPr>
              <a:t>much</a:t>
            </a:r>
            <a:r>
              <a:rPr lang="en-US" sz="1400" dirty="0">
                <a:solidFill>
                  <a:schemeClr val="tx1"/>
                </a:solidFill>
                <a:latin typeface="Century Gothic" panose="020B0502020202020204" pitchFamily="34" charset="0"/>
              </a:rPr>
              <a:t> more. Whether you are lounging by the pool or fishing off the dock this property will allow you to enjoy the best of the outdoors. </a:t>
            </a:r>
          </a:p>
          <a:p>
            <a:r>
              <a:rPr lang="en-US" sz="1400" dirty="0">
                <a:solidFill>
                  <a:schemeClr val="tx1"/>
                </a:solidFill>
                <a:latin typeface="Century Gothic" panose="020B0502020202020204" pitchFamily="34" charset="0"/>
              </a:rPr>
              <a:t>The property has a main house (5500 </a:t>
            </a:r>
            <a:r>
              <a:rPr lang="en-US" sz="1400" dirty="0" err="1">
                <a:solidFill>
                  <a:schemeClr val="tx1"/>
                </a:solidFill>
                <a:latin typeface="Century Gothic" panose="020B0502020202020204" pitchFamily="34" charset="0"/>
              </a:rPr>
              <a:t>sqft</a:t>
            </a:r>
            <a:r>
              <a:rPr lang="en-US" sz="1400" dirty="0">
                <a:solidFill>
                  <a:schemeClr val="tx1"/>
                </a:solidFill>
                <a:latin typeface="Century Gothic" panose="020B0502020202020204" pitchFamily="34" charset="0"/>
              </a:rPr>
              <a:t>) with 6 bedrooms, 2 full kitchens, 2 living areas, and Guest house (1400) has 4 bedrooms, 2 baths, full kitchen, dining area and living area. 2 wells, 4 </a:t>
            </a:r>
            <a:r>
              <a:rPr lang="en-US" sz="1400" dirty="0" err="1">
                <a:solidFill>
                  <a:schemeClr val="tx1"/>
                </a:solidFill>
                <a:latin typeface="Century Gothic" panose="020B0502020202020204" pitchFamily="34" charset="0"/>
              </a:rPr>
              <a:t>septics</a:t>
            </a:r>
            <a:r>
              <a:rPr lang="en-US" sz="1400" dirty="0">
                <a:solidFill>
                  <a:schemeClr val="tx1"/>
                </a:solidFill>
                <a:latin typeface="Century Gothic" panose="020B0502020202020204" pitchFamily="34" charset="0"/>
              </a:rPr>
              <a:t> are on the property.</a:t>
            </a:r>
          </a:p>
        </p:txBody>
      </p:sp>
      <p:sp>
        <p:nvSpPr>
          <p:cNvPr id="14" name="Rectangle 13"/>
          <p:cNvSpPr/>
          <p:nvPr/>
        </p:nvSpPr>
        <p:spPr>
          <a:xfrm>
            <a:off x="0" y="9098563"/>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458993"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315551" y="9067785"/>
            <a:ext cx="3456849" cy="707886"/>
          </a:xfrm>
          <a:prstGeom prst="rect">
            <a:avLst/>
          </a:prstGeom>
        </p:spPr>
        <p:txBody>
          <a:bodyPr wrap="square">
            <a:spAutoFit/>
          </a:bodyPr>
          <a:lstStyle/>
          <a:p>
            <a:r>
              <a:rPr lang="en-US" sz="1600" b="1"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4301836"/>
            <a:ext cx="7772398" cy="1292662"/>
          </a:xfrm>
          <a:prstGeom prst="rect">
            <a:avLst/>
          </a:prstGeom>
        </p:spPr>
        <p:txBody>
          <a:bodyPr wrap="square">
            <a:spAutoFit/>
          </a:bodyPr>
          <a:lstStyle/>
          <a:p>
            <a:pPr algn="ctr"/>
            <a:r>
              <a:rPr lang="en-US" sz="2400" b="1" dirty="0">
                <a:latin typeface="Century Gothic" panose="020B0502020202020204" pitchFamily="34" charset="0"/>
              </a:rPr>
              <a:t>436 Arrowhead Ln</a:t>
            </a:r>
          </a:p>
          <a:p>
            <a:pPr algn="ctr"/>
            <a:r>
              <a:rPr lang="en-US" sz="1800" b="1" dirty="0">
                <a:latin typeface="Century Gothic" panose="020B0502020202020204" pitchFamily="34" charset="0"/>
              </a:rPr>
              <a:t>Round O, SC 29474 ~ $1,489,000 ~ MLS# 18005145</a:t>
            </a:r>
          </a:p>
          <a:p>
            <a:pPr algn="ctr"/>
            <a:r>
              <a:rPr lang="en-US" sz="1800" b="1" dirty="0">
                <a:latin typeface="Century Gothic" panose="020B0502020202020204" pitchFamily="34" charset="0"/>
              </a:rPr>
              <a:t>28.9 acres | Main House / 6 beds | 4 baths | 5,500 </a:t>
            </a:r>
            <a:r>
              <a:rPr lang="en-US" sz="1800" b="1" dirty="0" err="1">
                <a:latin typeface="Century Gothic" panose="020B0502020202020204" pitchFamily="34" charset="0"/>
              </a:rPr>
              <a:t>sqft</a:t>
            </a:r>
            <a:r>
              <a:rPr lang="en-US" sz="1800" b="1" dirty="0">
                <a:latin typeface="Century Gothic" panose="020B0502020202020204" pitchFamily="34" charset="0"/>
              </a:rPr>
              <a:t> / </a:t>
            </a:r>
          </a:p>
          <a:p>
            <a:pPr algn="ctr"/>
            <a:r>
              <a:rPr lang="en-US" sz="1800" b="1" dirty="0">
                <a:latin typeface="Century Gothic" panose="020B0502020202020204" pitchFamily="34" charset="0"/>
              </a:rPr>
              <a:t>Guest house / 4 beds/ 2 baths / 1400 </a:t>
            </a:r>
            <a:r>
              <a:rPr lang="en-US" sz="1800" b="1" dirty="0" err="1">
                <a:latin typeface="Century Gothic" panose="020B0502020202020204" pitchFamily="34" charset="0"/>
              </a:rPr>
              <a:t>sqft</a:t>
            </a:r>
            <a:endParaRPr lang="en-US" sz="1400" b="1" dirty="0">
              <a:latin typeface="Century Gothic" panose="020B0502020202020204" pitchFamily="34" charset="0"/>
            </a:endParaRPr>
          </a:p>
        </p:txBody>
      </p:sp>
      <p:pic>
        <p:nvPicPr>
          <p:cNvPr id="25" name="Picture 24"/>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13805" y="7891043"/>
            <a:ext cx="1389888" cy="786384"/>
          </a:xfrm>
          <a:prstGeom prst="rect">
            <a:avLst/>
          </a:prstGeom>
          <a:ln>
            <a:noFill/>
          </a:ln>
          <a:effectLst>
            <a:outerShdw blurRad="292100" dist="139700" dir="2700000" algn="tl" rotWithShape="0">
              <a:srgbClr val="333333">
                <a:alpha val="65000"/>
              </a:srgbClr>
            </a:outerShdw>
          </a:effectLst>
        </p:spPr>
      </p:pic>
      <p:pic>
        <p:nvPicPr>
          <p:cNvPr id="30" name="Picture 2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193908" y="7891043"/>
            <a:ext cx="1389888" cy="786384"/>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54CDE98A-FC06-4A46-8DD7-B013CD24BA1F}"/>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54114" y="7891043"/>
            <a:ext cx="1389888" cy="786384"/>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75F85532-0F50-4AE4-B13B-2A7B2B5462D3}"/>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1674011" y="7891043"/>
            <a:ext cx="1389888" cy="786384"/>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A35BD86D-EB6C-41BE-AFAB-B86D35815B37}"/>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233703" y="7891043"/>
            <a:ext cx="1389888" cy="786384"/>
          </a:xfrm>
          <a:prstGeom prst="rect">
            <a:avLst/>
          </a:prstGeom>
          <a:ln>
            <a:noFill/>
          </a:ln>
          <a:effectLst>
            <a:outerShdw blurRad="292100" dist="139700" dir="2700000" algn="tl" rotWithShape="0">
              <a:srgbClr val="333333">
                <a:alpha val="65000"/>
              </a:srgbClr>
            </a:outerShdw>
          </a:effectLst>
        </p:spPr>
      </p:pic>
      <p:pic>
        <p:nvPicPr>
          <p:cNvPr id="29" name="Picture 2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228398" y="2506216"/>
            <a:ext cx="1389888" cy="786384"/>
          </a:xfrm>
          <a:prstGeom prst="rect">
            <a:avLst/>
          </a:prstGeom>
          <a:ln>
            <a:noFill/>
          </a:ln>
          <a:effectLst>
            <a:outerShdw blurRad="292100" dist="139700" dir="2700000" algn="tl" rotWithShape="0">
              <a:srgbClr val="333333">
                <a:alpha val="65000"/>
              </a:srgbClr>
            </a:outerShdw>
          </a:effectLst>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228397" y="763429"/>
            <a:ext cx="1389888" cy="786384"/>
          </a:xfrm>
          <a:prstGeom prst="rect">
            <a:avLst/>
          </a:prstGeom>
          <a:ln>
            <a:noFill/>
          </a:ln>
          <a:effectLst>
            <a:outerShdw blurRad="292100" dist="139700" dir="2700000" algn="tl" rotWithShape="0">
              <a:srgbClr val="333333">
                <a:alpha val="65000"/>
              </a:srgbClr>
            </a:outerShdw>
          </a:effectLst>
        </p:spPr>
      </p:pic>
      <p:pic>
        <p:nvPicPr>
          <p:cNvPr id="17" name="Picture 16"/>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54115" y="2482590"/>
            <a:ext cx="1389888" cy="786384"/>
          </a:xfrm>
          <a:prstGeom prst="rect">
            <a:avLst/>
          </a:prstGeom>
          <a:ln>
            <a:noFill/>
          </a:ln>
          <a:effectLst>
            <a:outerShdw blurRad="292100" dist="139700" dir="2700000" algn="tl" rotWithShape="0">
              <a:srgbClr val="333333">
                <a:alpha val="65000"/>
              </a:srgbClr>
            </a:outerShdw>
          </a:effectLst>
        </p:spPr>
      </p:pic>
      <p:pic>
        <p:nvPicPr>
          <p:cNvPr id="18" name="Picture 17"/>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233703" y="3362155"/>
            <a:ext cx="1389888" cy="786384"/>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772975F1-CA20-47D9-AA3B-20D065CDCBB6}"/>
              </a:ext>
            </a:extLst>
          </p:cNvPr>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154114" y="1615434"/>
            <a:ext cx="1389888" cy="786384"/>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A8344A23-AFE0-4CD0-903A-CAD26C252AE3}"/>
              </a:ext>
            </a:extLst>
          </p:cNvPr>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54114" y="747972"/>
            <a:ext cx="1389888" cy="786384"/>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6E6A7172-0830-491F-9C7E-A5963C14E5C9}"/>
              </a:ext>
            </a:extLst>
          </p:cNvPr>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154114" y="3349745"/>
            <a:ext cx="1389888" cy="786384"/>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34BA4810-5A9D-4527-9B91-6518EC426777}"/>
              </a:ext>
            </a:extLst>
          </p:cNvPr>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6228397" y="1619367"/>
            <a:ext cx="1389888" cy="7863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1978</TotalTime>
  <Words>229</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Edisto River Escape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66</cp:revision>
  <dcterms:created xsi:type="dcterms:W3CDTF">2006-08-16T00:00:00Z</dcterms:created>
  <dcterms:modified xsi:type="dcterms:W3CDTF">2018-10-09T14:12:31Z</dcterms:modified>
</cp:coreProperties>
</file>