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700" y="9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9/14/2015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9/14/2015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9/14/2015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9/14/2015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pn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p:cNvSpPr/>
          <p:nvPr/>
        </p:nvSpPr>
        <p:spPr>
          <a:xfrm>
            <a:off x="1" y="-1"/>
            <a:ext cx="7315198" cy="2277167"/>
          </a:xfrm>
          <a:prstGeom prst="rect">
            <a:avLst/>
          </a:prstGeom>
          <a:solidFill>
            <a:schemeClr val="tx2">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21680"/>
          <a:stretch/>
        </p:blipFill>
        <p:spPr>
          <a:xfrm>
            <a:off x="609601" y="592319"/>
            <a:ext cx="6172200" cy="3217681"/>
          </a:xfrm>
          <a:prstGeom prst="rect">
            <a:avLst/>
          </a:prstGeom>
          <a:ln w="3175">
            <a:noFill/>
          </a:ln>
          <a:effectLst>
            <a:outerShdw blurRad="63500" sx="102000" sy="102000" algn="ctr" rotWithShape="0">
              <a:schemeClr val="bg1">
                <a:lumMod val="50000"/>
                <a:alpha val="50000"/>
              </a:schemeClr>
            </a:outerShdw>
          </a:effectLst>
        </p:spPr>
      </p:pic>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88" y="5243561"/>
            <a:ext cx="7317488" cy="2404878"/>
          </a:xfrm>
        </p:spPr>
        <p:txBody>
          <a:bodyPr anchor="ctr">
            <a:noAutofit/>
          </a:bodyPr>
          <a:lstStyle/>
          <a:p>
            <a:r>
              <a:rPr lang="en-US" sz="1600" dirty="0" smtClean="0">
                <a:solidFill>
                  <a:schemeClr val="tx2">
                    <a:lumMod val="75000"/>
                  </a:schemeClr>
                </a:solidFill>
                <a:latin typeface="Trebuchet MS" panose="020B0603020202020204" pitchFamily="34" charset="0"/>
              </a:rPr>
              <a:t>This </a:t>
            </a:r>
            <a:r>
              <a:rPr lang="en-US" sz="1600" dirty="0">
                <a:solidFill>
                  <a:schemeClr val="tx2">
                    <a:lumMod val="75000"/>
                  </a:schemeClr>
                </a:solidFill>
                <a:latin typeface="Trebuchet MS" panose="020B0603020202020204" pitchFamily="34" charset="0"/>
              </a:rPr>
              <a:t>must see charming brick ranch sits on a quiet </a:t>
            </a:r>
            <a:r>
              <a:rPr lang="en-US" sz="1600" dirty="0" smtClean="0">
                <a:solidFill>
                  <a:schemeClr val="tx2">
                    <a:lumMod val="75000"/>
                  </a:schemeClr>
                </a:solidFill>
                <a:latin typeface="Trebuchet MS" panose="020B0603020202020204" pitchFamily="34" charset="0"/>
              </a:rPr>
              <a:t>cul-de-sac </a:t>
            </a:r>
            <a:r>
              <a:rPr lang="en-US" sz="1600" dirty="0">
                <a:solidFill>
                  <a:schemeClr val="tx2">
                    <a:lumMod val="75000"/>
                  </a:schemeClr>
                </a:solidFill>
                <a:latin typeface="Trebuchet MS" panose="020B0603020202020204" pitchFamily="34" charset="0"/>
              </a:rPr>
              <a:t>in the heart of James Island and just minutes from restaurants, the Terrace Theater, the County Park, and the Municipal Golf Course! Welcomed by a wonderful wood burning fire place, this home features hardwoods in the den and bedrooms, and tile in the baths, kitchen, and sunroom. Private fenced yard with mature landscaping and covered patio gives you the perfect place to relax and unwind! This home is a must see and won't last long!</a:t>
            </a:r>
          </a:p>
        </p:txBody>
      </p:sp>
      <p:sp>
        <p:nvSpPr>
          <p:cNvPr id="2" name="Title 1"/>
          <p:cNvSpPr>
            <a:spLocks noGrp="1"/>
          </p:cNvSpPr>
          <p:nvPr>
            <p:ph type="ctrTitle"/>
          </p:nvPr>
        </p:nvSpPr>
        <p:spPr>
          <a:xfrm>
            <a:off x="-2287" y="3443200"/>
            <a:ext cx="7315199" cy="762000"/>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436 Carol Street</a:t>
            </a:r>
            <a:r>
              <a:rPr lang="en-US" sz="240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
            </a:r>
            <a:br>
              <a:rPr lang="en-US" sz="240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80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Woodland Shores Annex  </a:t>
            </a:r>
            <a:r>
              <a:rPr lang="en-US" sz="1800" cap="none" dirty="0" smtClean="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Charleston  MLS</a:t>
            </a:r>
            <a:r>
              <a:rPr lang="en-US" sz="180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 15023833  </a:t>
            </a:r>
            <a:r>
              <a:rPr lang="en-US" sz="1800" cap="none" dirty="0" smtClean="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a:t>
            </a:r>
            <a:r>
              <a:rPr lang="en-US" sz="180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289,000</a:t>
            </a:r>
            <a:endParaRPr lang="en-US" sz="160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91897" y="8768150"/>
            <a:ext cx="1137505" cy="1215284"/>
          </a:xfrm>
          <a:prstGeom prst="rect">
            <a:avLst/>
          </a:prstGeom>
        </p:spPr>
      </p:pic>
      <p:sp>
        <p:nvSpPr>
          <p:cNvPr id="17" name="Rectangle 16"/>
          <p:cNvSpPr/>
          <p:nvPr/>
        </p:nvSpPr>
        <p:spPr>
          <a:xfrm>
            <a:off x="1" y="8852572"/>
            <a:ext cx="7315199" cy="1046440"/>
          </a:xfrm>
          <a:prstGeom prst="rect">
            <a:avLst/>
          </a:prstGeom>
        </p:spPr>
        <p:txBody>
          <a:bodyPr wrap="square">
            <a:spAutoFit/>
          </a:bodyPr>
          <a:lstStyle/>
          <a:p>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Sarah Ellen </a:t>
            </a:r>
            <a:r>
              <a:rPr lang="en-US" sz="1800" dirty="0" err="1">
                <a:solidFill>
                  <a:schemeClr val="bg1"/>
                </a:solidFill>
                <a:effectLst>
                  <a:outerShdw blurRad="38100" dist="38100" dir="2700000" algn="tl">
                    <a:srgbClr val="000000">
                      <a:alpha val="43137"/>
                    </a:srgbClr>
                  </a:outerShdw>
                </a:effectLst>
                <a:latin typeface="Trebuchet MS" panose="020B0603020202020204" pitchFamily="34" charset="0"/>
              </a:rPr>
              <a:t>Lacke</a:t>
            </a: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
            </a:r>
            <a:b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br>
            <a:endPar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endParaRPr>
          </a:p>
          <a:p>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Cell </a:t>
            </a: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 (843) </a:t>
            </a: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607-4330</a:t>
            </a: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a:p>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sarahellen.lacke@carolinaone.com</a:t>
            </a:r>
          </a:p>
          <a:p>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www.selacke.com</a:t>
            </a:r>
          </a:p>
        </p:txBody>
      </p:sp>
      <p:pic>
        <p:nvPicPr>
          <p:cNvPr id="16" name="Picture 1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94736" y="8737193"/>
            <a:ext cx="1121152" cy="1121152"/>
          </a:xfrm>
          <a:prstGeom prst="rect">
            <a:avLst/>
          </a:prstGeom>
        </p:spPr>
      </p:pic>
      <p:sp>
        <p:nvSpPr>
          <p:cNvPr id="18" name="Rectangle 17"/>
          <p:cNvSpPr/>
          <p:nvPr/>
        </p:nvSpPr>
        <p:spPr>
          <a:xfrm>
            <a:off x="1542122" y="9858345"/>
            <a:ext cx="4230956" cy="200055"/>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a:t>
            </a:r>
            <a:r>
              <a:rPr lang="en-US" sz="700" dirty="0" smtClean="0">
                <a:solidFill>
                  <a:schemeClr val="bg1"/>
                </a:solidFill>
                <a:latin typeface="Trebuchet MS" panose="020B0603020202020204" pitchFamily="34" charset="0"/>
              </a:rPr>
              <a:t>Estate  1265 </a:t>
            </a:r>
            <a:r>
              <a:rPr lang="en-US" sz="700" dirty="0">
                <a:solidFill>
                  <a:schemeClr val="bg1"/>
                </a:solidFill>
                <a:latin typeface="Trebuchet MS" panose="020B0603020202020204" pitchFamily="34" charset="0"/>
              </a:rPr>
              <a:t>Folly </a:t>
            </a:r>
            <a:r>
              <a:rPr lang="en-US" sz="700" dirty="0" smtClean="0">
                <a:solidFill>
                  <a:schemeClr val="bg1"/>
                </a:solidFill>
                <a:latin typeface="Trebuchet MS" panose="020B0603020202020204" pitchFamily="34" charset="0"/>
              </a:rPr>
              <a:t>Rd  Charleston</a:t>
            </a:r>
            <a:r>
              <a:rPr lang="en-US" sz="700" dirty="0">
                <a:solidFill>
                  <a:schemeClr val="bg1"/>
                </a:solidFill>
                <a:latin typeface="Trebuchet MS" panose="020B0603020202020204" pitchFamily="34" charset="0"/>
              </a:rPr>
              <a:t>, SC 29412</a:t>
            </a:r>
          </a:p>
        </p:txBody>
      </p:sp>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596" y="7649061"/>
            <a:ext cx="1327904" cy="884716"/>
          </a:xfrm>
          <a:prstGeom prst="rect">
            <a:avLst/>
          </a:prstGeom>
          <a:ln w="19050">
            <a:noFill/>
          </a:ln>
          <a:effectLst>
            <a:outerShdw blurRad="63500" sx="102000" sy="102000" algn="ctr" rotWithShape="0">
              <a:schemeClr val="bg1">
                <a:lumMod val="50000"/>
                <a:alpha val="50000"/>
              </a:schemeClr>
            </a:outerShdw>
          </a:effectLst>
        </p:spPr>
      </p:pic>
      <p:pic>
        <p:nvPicPr>
          <p:cNvPr id="6" name="Picture 5"/>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5896698" y="7649476"/>
            <a:ext cx="1327904" cy="883886"/>
          </a:xfrm>
          <a:prstGeom prst="rect">
            <a:avLst/>
          </a:prstGeom>
          <a:ln w="19050">
            <a:noFill/>
          </a:ln>
          <a:effectLst>
            <a:outerShdw blurRad="63500" sx="102000" sy="102000" algn="ctr" rotWithShape="0">
              <a:schemeClr val="bg1">
                <a:lumMod val="50000"/>
                <a:alpha val="50000"/>
              </a:schemeClr>
            </a:outerShdw>
          </a:effectLst>
        </p:spPr>
      </p:pic>
      <p:pic>
        <p:nvPicPr>
          <p:cNvPr id="19" name="Picture 1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2993648" y="7649476"/>
            <a:ext cx="1327904" cy="883886"/>
          </a:xfrm>
          <a:prstGeom prst="rect">
            <a:avLst/>
          </a:prstGeom>
          <a:ln w="19050">
            <a:noFill/>
          </a:ln>
          <a:effectLst>
            <a:outerShdw blurRad="63500" sx="102000" sy="102000" algn="ctr" rotWithShape="0">
              <a:schemeClr val="bg1">
                <a:lumMod val="50000"/>
                <a:alpha val="50000"/>
              </a:schemeClr>
            </a:outerShdw>
          </a:effectLst>
        </p:spPr>
      </p:pic>
      <p:sp>
        <p:nvSpPr>
          <p:cNvPr id="23" name="Rectangle 22"/>
          <p:cNvSpPr/>
          <p:nvPr/>
        </p:nvSpPr>
        <p:spPr>
          <a:xfrm>
            <a:off x="-2288" y="0"/>
            <a:ext cx="7315200" cy="523220"/>
          </a:xfrm>
          <a:prstGeom prst="rect">
            <a:avLst/>
          </a:prstGeom>
        </p:spPr>
        <p:txBody>
          <a:bodyPr wrap="square">
            <a:spAutoFit/>
          </a:bodyPr>
          <a:lstStyle/>
          <a:p>
            <a:pPr algn="ctr"/>
            <a:r>
              <a:rPr lang="en-US" sz="28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James Island Gem</a:t>
            </a:r>
            <a:endParaRPr lang="en-US" sz="2800" i="1" dirty="0">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30" name="Picture 2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542122" y="7649061"/>
            <a:ext cx="1327904" cy="884716"/>
          </a:xfrm>
          <a:prstGeom prst="rect">
            <a:avLst/>
          </a:prstGeom>
          <a:ln w="19050">
            <a:noFill/>
          </a:ln>
          <a:effectLst>
            <a:outerShdw blurRad="63500" sx="102000" sy="102000" algn="ctr" rotWithShape="0">
              <a:schemeClr val="bg1">
                <a:lumMod val="50000"/>
                <a:alpha val="50000"/>
              </a:schemeClr>
            </a:outerShdw>
          </a:effectLst>
        </p:spPr>
      </p:pic>
      <p:pic>
        <p:nvPicPr>
          <p:cNvPr id="31" name="Picture 30"/>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4445174" y="7649476"/>
            <a:ext cx="1327904" cy="883886"/>
          </a:xfrm>
          <a:prstGeom prst="rect">
            <a:avLst/>
          </a:prstGeom>
          <a:ln w="19050">
            <a:noFill/>
          </a:ln>
          <a:effectLst>
            <a:outerShdw blurRad="63500" sx="102000" sy="102000" algn="ctr" rotWithShape="0">
              <a:schemeClr val="bg1">
                <a:lumMod val="50000"/>
                <a:alpha val="50000"/>
              </a:schemeClr>
            </a:outerShdw>
          </a:effectLst>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90596" y="4358638"/>
            <a:ext cx="1327904" cy="883886"/>
          </a:xfrm>
          <a:prstGeom prst="rect">
            <a:avLst/>
          </a:prstGeom>
          <a:ln w="19050">
            <a:noFill/>
          </a:ln>
          <a:effectLst>
            <a:outerShdw blurRad="63500" sx="102000" sy="102000" algn="ctr" rotWithShape="0">
              <a:schemeClr val="bg1">
                <a:lumMod val="50000"/>
                <a:alpha val="50000"/>
              </a:schemeClr>
            </a:outerShdw>
          </a:effectLst>
        </p:spPr>
      </p:pic>
      <p:pic>
        <p:nvPicPr>
          <p:cNvPr id="25" name="Picture 24"/>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5900717" y="4357601"/>
            <a:ext cx="1319865" cy="885960"/>
          </a:xfrm>
          <a:prstGeom prst="rect">
            <a:avLst/>
          </a:prstGeom>
          <a:ln w="19050">
            <a:noFill/>
          </a:ln>
          <a:effectLst>
            <a:outerShdw blurRad="63500" sx="102000" sy="102000" algn="ctr" rotWithShape="0">
              <a:schemeClr val="bg1">
                <a:lumMod val="50000"/>
                <a:alpha val="50000"/>
              </a:schemeClr>
            </a:outerShdw>
          </a:effectLst>
        </p:spPr>
      </p:pic>
      <p:pic>
        <p:nvPicPr>
          <p:cNvPr id="26" name="Picture 25"/>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2993648" y="4359053"/>
            <a:ext cx="1327904" cy="883056"/>
          </a:xfrm>
          <a:prstGeom prst="rect">
            <a:avLst/>
          </a:prstGeom>
          <a:ln w="19050">
            <a:noFill/>
          </a:ln>
          <a:effectLst>
            <a:outerShdw blurRad="63500" sx="102000" sy="102000" algn="ctr" rotWithShape="0">
              <a:schemeClr val="bg1">
                <a:lumMod val="50000"/>
                <a:alpha val="50000"/>
              </a:schemeClr>
            </a:outerShdw>
          </a:effectLst>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542122" y="4358223"/>
            <a:ext cx="1327904" cy="884716"/>
          </a:xfrm>
          <a:prstGeom prst="rect">
            <a:avLst/>
          </a:prstGeom>
          <a:ln w="19050">
            <a:noFill/>
          </a:ln>
          <a:effectLst>
            <a:outerShdw blurRad="63500" sx="102000" sy="102000" algn="ctr" rotWithShape="0">
              <a:schemeClr val="bg1">
                <a:lumMod val="50000"/>
                <a:alpha val="50000"/>
              </a:schemeClr>
            </a:outerShdw>
          </a:effectLst>
        </p:spPr>
      </p:pic>
      <p:pic>
        <p:nvPicPr>
          <p:cNvPr id="28" name="Picture 27"/>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4445174" y="4358223"/>
            <a:ext cx="1327904" cy="884716"/>
          </a:xfrm>
          <a:prstGeom prst="rect">
            <a:avLst/>
          </a:prstGeom>
          <a:ln w="19050">
            <a:noFill/>
          </a:ln>
          <a:effectLst>
            <a:outerShdw blurRad="63500" sx="102000" sy="102000" algn="ctr" rotWithShape="0">
              <a:schemeClr val="bg1">
                <a:lumMod val="50000"/>
                <a:alpha val="50000"/>
              </a:schemeClr>
            </a:outerShdw>
          </a:effectLst>
        </p:spPr>
      </p:pic>
      <p:sp>
        <p:nvSpPr>
          <p:cNvPr id="7" name="Plaque 6"/>
          <p:cNvSpPr/>
          <p:nvPr/>
        </p:nvSpPr>
        <p:spPr>
          <a:xfrm>
            <a:off x="-3659886" y="391639"/>
            <a:ext cx="3124200" cy="664461"/>
          </a:xfrm>
          <a:prstGeom prst="plaque">
            <a:avLst/>
          </a:prstGeom>
          <a:gradFill flip="none" rotWithShape="1">
            <a:gsLst>
              <a:gs pos="0">
                <a:srgbClr val="FFFF00"/>
              </a:gs>
              <a:gs pos="100000">
                <a:schemeClr val="bg2">
                  <a:lumMod val="50000"/>
                </a:schemeClr>
              </a:gs>
            </a:gsLst>
            <a:path path="circle">
              <a:fillToRect l="50000" t="50000" r="50000" b="50000"/>
            </a:path>
            <a:tileRect/>
          </a:gradFill>
          <a:ln w="3175">
            <a:solidFill>
              <a:schemeClr val="bg2">
                <a:lumMod val="10000"/>
              </a:schemeClr>
            </a:solidFill>
          </a:ln>
          <a:effectLst>
            <a:outerShdw blurRad="50800" dist="254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i="1" dirty="0">
                <a:solidFill>
                  <a:schemeClr val="tx1"/>
                </a:solidFill>
                <a:effectLst>
                  <a:outerShdw blurRad="38100" dist="38100" dir="2700000" algn="tl">
                    <a:srgbClr val="000000">
                      <a:alpha val="43137"/>
                    </a:srgbClr>
                  </a:outerShdw>
                </a:effectLst>
              </a:rPr>
              <a:t>Open House This Weekend</a:t>
            </a:r>
          </a:p>
          <a:p>
            <a:pPr algn="ctr"/>
            <a:r>
              <a:rPr lang="en-US" sz="1400" i="1" dirty="0">
                <a:solidFill>
                  <a:schemeClr val="tx1"/>
                </a:solidFill>
                <a:effectLst>
                  <a:outerShdw blurRad="38100" dist="38100" dir="2700000" algn="tl">
                    <a:srgbClr val="000000">
                      <a:alpha val="43137"/>
                    </a:srgbClr>
                  </a:outerShdw>
                </a:effectLst>
              </a:rPr>
              <a:t>Join me </a:t>
            </a:r>
            <a:r>
              <a:rPr lang="en-US" sz="1400" i="1" dirty="0" smtClean="0">
                <a:solidFill>
                  <a:schemeClr val="tx1"/>
                </a:solidFill>
                <a:effectLst>
                  <a:outerShdw blurRad="38100" dist="38100" dir="2700000" algn="tl">
                    <a:srgbClr val="000000">
                      <a:alpha val="43137"/>
                    </a:srgbClr>
                  </a:outerShdw>
                </a:effectLst>
              </a:rPr>
              <a:t>Saturday </a:t>
            </a:r>
            <a:r>
              <a:rPr lang="en-US" sz="1400" i="1" dirty="0">
                <a:solidFill>
                  <a:schemeClr val="tx1"/>
                </a:solidFill>
                <a:effectLst>
                  <a:outerShdw blurRad="38100" dist="38100" dir="2700000" algn="tl">
                    <a:srgbClr val="000000">
                      <a:alpha val="43137"/>
                    </a:srgbClr>
                  </a:outerShdw>
                </a:effectLst>
              </a:rPr>
              <a:t>or Sunday </a:t>
            </a:r>
            <a:r>
              <a:rPr lang="en-US" sz="1400" i="1" dirty="0" smtClean="0">
                <a:solidFill>
                  <a:schemeClr val="tx1"/>
                </a:solidFill>
                <a:effectLst>
                  <a:outerShdw blurRad="38100" dist="38100" dir="2700000" algn="tl">
                    <a:srgbClr val="000000">
                      <a:alpha val="43137"/>
                    </a:srgbClr>
                  </a:outerShdw>
                </a:effectLst>
              </a:rPr>
              <a:t>1-2:30</a:t>
            </a:r>
            <a:endParaRPr lang="en-US" sz="1400" i="1" dirty="0">
              <a:solidFill>
                <a:schemeClr val="tx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100</TotalTime>
  <Words>127</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436 Carol Street Woodland Shores Annex  Charleston  MLS# 15023833  $289,000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26</cp:revision>
  <dcterms:created xsi:type="dcterms:W3CDTF">2006-08-16T00:00:00Z</dcterms:created>
  <dcterms:modified xsi:type="dcterms:W3CDTF">2015-09-14T13:43:04Z</dcterms:modified>
</cp:coreProperties>
</file>