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36" y="-3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5/14/2024</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5/14/2024</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5/14/2024</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5/14/2024</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5/14/2024</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5/14/2024</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5/14/2024</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5/14/2024</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5/14/2024</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5/14/2024</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5/14/2024</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5/14/2024</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jpg"/><Relationship Id="rId3" Type="http://schemas.openxmlformats.org/officeDocument/2006/relationships/image" Target="../media/image2.svg"/><Relationship Id="rId21" Type="http://schemas.openxmlformats.org/officeDocument/2006/relationships/image" Target="../media/image20.jpg"/><Relationship Id="rId7" Type="http://schemas.openxmlformats.org/officeDocument/2006/relationships/image" Target="../media/image6.sv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jpg"/><Relationship Id="rId20"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5" Type="http://schemas.openxmlformats.org/officeDocument/2006/relationships/image" Target="../media/image14.jpg"/><Relationship Id="rId23" Type="http://schemas.openxmlformats.org/officeDocument/2006/relationships/hyperlink" Target="https://www.dropbox.com/scl/fi/gix8i7kgo8zusq1694a1i/436-Church-St-MLS_v2.mp4?rlkey=kepuoj0horbph6fkvm1gtserj&amp;raw=1" TargetMode="External"/><Relationship Id="rId10" Type="http://schemas.openxmlformats.org/officeDocument/2006/relationships/image" Target="../media/image9.gif"/><Relationship Id="rId19" Type="http://schemas.openxmlformats.org/officeDocument/2006/relationships/image" Target="../media/image18.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6466" y="402076"/>
            <a:ext cx="7122268" cy="7833818"/>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1293536" y="34531"/>
            <a:ext cx="4728129" cy="724123"/>
          </a:xfrm>
          <a:solidFill>
            <a:schemeClr val="bg1"/>
          </a:solidFill>
          <a:ln>
            <a:noFill/>
          </a:ln>
        </p:spPr>
        <p:txBody>
          <a:bodyPr anchor="t">
            <a:noAutofit/>
          </a:bodyPr>
          <a:lstStyle/>
          <a:p>
            <a:r>
              <a:rPr lang="en-US" sz="4000" b="1" dirty="0">
                <a:ln>
                  <a:solidFill>
                    <a:schemeClr val="bg1"/>
                  </a:solidFill>
                </a:ln>
                <a:solidFill>
                  <a:schemeClr val="tx2"/>
                </a:solidFill>
                <a:latin typeface="Rastanty Cortez" panose="02000506000000020003" pitchFamily="2" charset="0"/>
              </a:rPr>
              <a:t>Historic Elegance with Modern Luxury</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642016"/>
            <a:ext cx="6738026" cy="436340"/>
          </a:xfrm>
        </p:spPr>
        <p:txBody>
          <a:bodyPr>
            <a:normAutofit/>
          </a:bodyPr>
          <a:lstStyle/>
          <a:p>
            <a:r>
              <a:rPr lang="en-US" sz="2000" b="1" dirty="0">
                <a:solidFill>
                  <a:schemeClr val="tx2"/>
                </a:solidFill>
                <a:latin typeface="Century Gothic" panose="020B0502020202020204" pitchFamily="34" charset="0"/>
              </a:rPr>
              <a:t>436 Church Street</a:t>
            </a:r>
          </a:p>
        </p:txBody>
      </p:sp>
      <p:sp>
        <p:nvSpPr>
          <p:cNvPr id="32" name="TextBox 31">
            <a:extLst>
              <a:ext uri="{FF2B5EF4-FFF2-40B4-BE49-F238E27FC236}">
                <a16:creationId xmlns:a16="http://schemas.microsoft.com/office/drawing/2014/main" id="{85F3BD85-556E-4F53-E605-BFBB04A5B55B}"/>
              </a:ext>
            </a:extLst>
          </p:cNvPr>
          <p:cNvSpPr txBox="1"/>
          <p:nvPr/>
        </p:nvSpPr>
        <p:spPr>
          <a:xfrm>
            <a:off x="284474" y="955092"/>
            <a:ext cx="6746252" cy="307777"/>
          </a:xfrm>
          <a:prstGeom prst="rect">
            <a:avLst/>
          </a:prstGeom>
          <a:noFill/>
        </p:spPr>
        <p:txBody>
          <a:bodyPr wrap="square" rtlCol="0">
            <a:spAutoFit/>
          </a:bodyPr>
          <a:lstStyle/>
          <a:p>
            <a:pPr algn="ctr"/>
            <a:r>
              <a:rPr lang="en-US" sz="1400" b="1" dirty="0">
                <a:solidFill>
                  <a:schemeClr val="tx2"/>
                </a:solidFill>
                <a:latin typeface="Century Gothic" panose="020B0502020202020204" pitchFamily="34" charset="0"/>
              </a:rPr>
              <a:t>Old Village | Mount Pleasant, SC 29464 | MLS# 24007878 | $6,825,000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044654" y="1589213"/>
            <a:ext cx="1492854" cy="995236"/>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792260" y="8323128"/>
            <a:ext cx="2194560" cy="692497"/>
          </a:xfrm>
          <a:prstGeom prst="rect">
            <a:avLst/>
          </a:prstGeom>
          <a:noFill/>
        </p:spPr>
        <p:txBody>
          <a:bodyPr wrap="square" rtlCol="0">
            <a:spAutoFit/>
          </a:bodyPr>
          <a:lstStyle/>
          <a:p>
            <a:pPr algn="ctr"/>
            <a:r>
              <a:rPr lang="en-US" sz="1200" b="1" i="0" dirty="0">
                <a:solidFill>
                  <a:srgbClr val="083262"/>
                </a:solidFill>
                <a:effectLst/>
                <a:latin typeface="Century Gothic" panose="020B0502020202020204" pitchFamily="34" charset="0"/>
              </a:rPr>
              <a:t>Noah Moore</a:t>
            </a:r>
            <a:br>
              <a:rPr lang="en-US" sz="1400" dirty="0">
                <a:solidFill>
                  <a:srgbClr val="083262"/>
                </a:solidFill>
                <a:latin typeface="Century Gothic" panose="020B0502020202020204" pitchFamily="34" charset="0"/>
              </a:rPr>
            </a:br>
            <a:r>
              <a:rPr lang="en-US" sz="900" b="0" i="0" dirty="0">
                <a:solidFill>
                  <a:srgbClr val="083262"/>
                </a:solidFill>
                <a:effectLst/>
                <a:latin typeface="Century Gothic" panose="020B0502020202020204" pitchFamily="34" charset="0"/>
              </a:rPr>
              <a:t>843-412-0263</a:t>
            </a:r>
          </a:p>
          <a:p>
            <a:pPr algn="ctr"/>
            <a:r>
              <a:rPr lang="en-US" sz="900" b="0" i="0" dirty="0">
                <a:solidFill>
                  <a:srgbClr val="083262"/>
                </a:solidFill>
                <a:effectLst/>
                <a:latin typeface="Century Gothic" panose="020B0502020202020204" pitchFamily="34" charset="0"/>
              </a:rPr>
              <a:t>nmoore@carolinaoneplus.com</a:t>
            </a:r>
          </a:p>
          <a:p>
            <a:pPr algn="ctr"/>
            <a:r>
              <a:rPr lang="en-US" sz="900" b="0" i="0" dirty="0">
                <a:solidFill>
                  <a:srgbClr val="083262"/>
                </a:solidFill>
                <a:effectLst/>
                <a:latin typeface="Century Gothic" panose="020B0502020202020204" pitchFamily="34" charset="0"/>
              </a:rPr>
              <a:t>www.pressonmooregroup.com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00006" y="8353908"/>
            <a:ext cx="916963" cy="630936"/>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3632262" y="1290018"/>
            <a:ext cx="3576460" cy="1938992"/>
          </a:xfrm>
          <a:prstGeom prst="rect">
            <a:avLst/>
          </a:prstGeom>
          <a:noFill/>
        </p:spPr>
        <p:txBody>
          <a:bodyPr wrap="square" rtlCol="0">
            <a:spAutoFit/>
          </a:bodyPr>
          <a:lstStyle/>
          <a:p>
            <a:pPr algn="ctr"/>
            <a:r>
              <a:rPr lang="en-US" sz="800" dirty="0">
                <a:solidFill>
                  <a:schemeClr val="tx2"/>
                </a:solidFill>
                <a:latin typeface="Century Gothic" panose="020B0502020202020204" pitchFamily="34" charset="0"/>
              </a:rPr>
              <a:t>Nestled in the heart of Mount Pleasant's Historic Old Village, this exquisite home, dating back to the 1850s and architecturally framed by majestic double portico porches spanning 803 square feet, has been transformed into a masterpiece that seamlessly blends historic elegance with modern luxury. Boasting an impressive 4,491 square feet of living space, including six bedrooms, four full baths and two half baths, this home exudes timeless charm, while offering all the amenities of contemporary living. Upon entering, one is immediately struck by the home's captivating character, highlighted by a majestic fireplace and gleaming heart pine floors.</a:t>
            </a:r>
          </a:p>
          <a:p>
            <a:pPr algn="ctr"/>
            <a:r>
              <a:rPr lang="en-US" sz="800" dirty="0">
                <a:solidFill>
                  <a:schemeClr val="tx2"/>
                </a:solidFill>
                <a:latin typeface="Century Gothic" panose="020B0502020202020204" pitchFamily="34" charset="0"/>
              </a:rPr>
              <a:t>The gourmet kitchen, a true culinary haven, features high ceilings and large windows that flood the space with natural light, complemented by luxurious Carrera Marble countertops, a spacious butler pantry, and an open dining area, perfect for hosting gatherings or enjoying quiet mornings with family.</a:t>
            </a:r>
          </a:p>
        </p:txBody>
      </p:sp>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443375" y="1294873"/>
            <a:ext cx="2895808" cy="1929283"/>
          </a:xfrm>
          <a:prstGeom prst="rect">
            <a:avLst/>
          </a:prstGeom>
        </p:spPr>
      </p:pic>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0024169" y="2012967"/>
            <a:ext cx="3429000" cy="1929283"/>
          </a:xfrm>
          <a:prstGeom prst="rect">
            <a:avLst/>
          </a:prstGeom>
        </p:spPr>
      </p:pic>
      <p:grpSp>
        <p:nvGrpSpPr>
          <p:cNvPr id="23" name="Group 22">
            <a:extLst>
              <a:ext uri="{FF2B5EF4-FFF2-40B4-BE49-F238E27FC236}">
                <a16:creationId xmlns:a16="http://schemas.microsoft.com/office/drawing/2014/main" id="{8A7902BF-0DAB-C2DD-E908-9266AEBFD634}"/>
              </a:ext>
            </a:extLst>
          </p:cNvPr>
          <p:cNvGrpSpPr/>
          <p:nvPr/>
        </p:nvGrpSpPr>
        <p:grpSpPr>
          <a:xfrm>
            <a:off x="153727" y="5783488"/>
            <a:ext cx="3475105" cy="2375480"/>
            <a:chOff x="154870" y="5783488"/>
            <a:chExt cx="3475105" cy="2375480"/>
          </a:xfrm>
        </p:grpSpPr>
        <p:pic>
          <p:nvPicPr>
            <p:cNvPr id="12" name="Picture 11">
              <a:extLst>
                <a:ext uri="{FF2B5EF4-FFF2-40B4-BE49-F238E27FC236}">
                  <a16:creationId xmlns:a16="http://schemas.microsoft.com/office/drawing/2014/main" id="{F444B440-F0CA-57F1-A15B-5C1569EDD1F2}"/>
                </a:ext>
              </a:extLst>
            </p:cNvPr>
            <p:cNvPicPr>
              <a:picLocks/>
            </p:cNvPicPr>
            <p:nvPr/>
          </p:nvPicPr>
          <p:blipFill>
            <a:blip r:embed="rId13">
              <a:extLst>
                <a:ext uri="{28A0092B-C50C-407E-A947-70E740481C1C}">
                  <a14:useLocalDpi xmlns:a14="http://schemas.microsoft.com/office/drawing/2010/main" val="0"/>
                </a:ext>
              </a:extLst>
            </a:blip>
            <a:srcRect/>
            <a:stretch/>
          </p:blipFill>
          <p:spPr>
            <a:xfrm>
              <a:off x="154870" y="7019016"/>
              <a:ext cx="1709928" cy="1139952"/>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p:cNvPicPr>
            <p:nvPr/>
          </p:nvPicPr>
          <p:blipFill>
            <a:blip r:embed="rId14">
              <a:extLst>
                <a:ext uri="{28A0092B-C50C-407E-A947-70E740481C1C}">
                  <a14:useLocalDpi xmlns:a14="http://schemas.microsoft.com/office/drawing/2010/main" val="0"/>
                </a:ext>
              </a:extLst>
            </a:blip>
            <a:srcRect/>
            <a:stretch/>
          </p:blipFill>
          <p:spPr>
            <a:xfrm>
              <a:off x="1920047" y="7019016"/>
              <a:ext cx="1709928" cy="1139952"/>
            </a:xfrm>
            <a:prstGeom prst="rect">
              <a:avLst/>
            </a:prstGeom>
          </p:spPr>
        </p:pic>
        <p:pic>
          <p:nvPicPr>
            <p:cNvPr id="8" name="Picture 7">
              <a:extLst>
                <a:ext uri="{FF2B5EF4-FFF2-40B4-BE49-F238E27FC236}">
                  <a16:creationId xmlns:a16="http://schemas.microsoft.com/office/drawing/2014/main" id="{6FAE24A8-E557-019F-E015-5A3B154F3C19}"/>
                </a:ext>
              </a:extLst>
            </p:cNvPr>
            <p:cNvPicPr>
              <a:picLocks/>
            </p:cNvPicPr>
            <p:nvPr/>
          </p:nvPicPr>
          <p:blipFill>
            <a:blip r:embed="rId15">
              <a:extLst>
                <a:ext uri="{28A0092B-C50C-407E-A947-70E740481C1C}">
                  <a14:useLocalDpi xmlns:a14="http://schemas.microsoft.com/office/drawing/2010/main" val="0"/>
                </a:ext>
              </a:extLst>
            </a:blip>
            <a:srcRect/>
            <a:stretch/>
          </p:blipFill>
          <p:spPr>
            <a:xfrm>
              <a:off x="154870" y="5783488"/>
              <a:ext cx="1709928" cy="1139952"/>
            </a:xfrm>
            <a:prstGeom prst="rect">
              <a:avLst/>
            </a:prstGeom>
          </p:spPr>
        </p:pic>
        <p:pic>
          <p:nvPicPr>
            <p:cNvPr id="15" name="Picture 14">
              <a:extLst>
                <a:ext uri="{FF2B5EF4-FFF2-40B4-BE49-F238E27FC236}">
                  <a16:creationId xmlns:a16="http://schemas.microsoft.com/office/drawing/2014/main" id="{9EE7EF8E-B3E2-E512-0034-5C679CFEB235}"/>
                </a:ext>
              </a:extLst>
            </p:cNvPr>
            <p:cNvPicPr>
              <a:picLocks/>
            </p:cNvPicPr>
            <p:nvPr/>
          </p:nvPicPr>
          <p:blipFill>
            <a:blip r:embed="rId16">
              <a:extLst>
                <a:ext uri="{28A0092B-C50C-407E-A947-70E740481C1C}">
                  <a14:useLocalDpi xmlns:a14="http://schemas.microsoft.com/office/drawing/2010/main" val="0"/>
                </a:ext>
              </a:extLst>
            </a:blip>
            <a:srcRect/>
            <a:stretch/>
          </p:blipFill>
          <p:spPr>
            <a:xfrm>
              <a:off x="1920047" y="5783488"/>
              <a:ext cx="1709928" cy="1139952"/>
            </a:xfrm>
            <a:prstGeom prst="rect">
              <a:avLst/>
            </a:prstGeom>
          </p:spPr>
        </p:pic>
      </p:grpSp>
      <p:grpSp>
        <p:nvGrpSpPr>
          <p:cNvPr id="24" name="Group 23">
            <a:extLst>
              <a:ext uri="{FF2B5EF4-FFF2-40B4-BE49-F238E27FC236}">
                <a16:creationId xmlns:a16="http://schemas.microsoft.com/office/drawing/2014/main" id="{E1CC799F-9575-216E-0163-5F92E54F1937}"/>
              </a:ext>
            </a:extLst>
          </p:cNvPr>
          <p:cNvGrpSpPr/>
          <p:nvPr/>
        </p:nvGrpSpPr>
        <p:grpSpPr>
          <a:xfrm>
            <a:off x="3682939" y="3312434"/>
            <a:ext cx="3475106" cy="2375479"/>
            <a:chOff x="3685224" y="3312434"/>
            <a:chExt cx="3475106" cy="2375479"/>
          </a:xfrm>
        </p:grpSpPr>
        <p:pic>
          <p:nvPicPr>
            <p:cNvPr id="17" name="Picture 16">
              <a:extLst>
                <a:ext uri="{FF2B5EF4-FFF2-40B4-BE49-F238E27FC236}">
                  <a16:creationId xmlns:a16="http://schemas.microsoft.com/office/drawing/2014/main" id="{B6C99288-3ADC-3381-B536-6A2ED08DC201}"/>
                </a:ext>
              </a:extLst>
            </p:cNvPr>
            <p:cNvPicPr>
              <a:picLocks/>
            </p:cNvPicPr>
            <p:nvPr/>
          </p:nvPicPr>
          <p:blipFill>
            <a:blip r:embed="rId17">
              <a:extLst>
                <a:ext uri="{28A0092B-C50C-407E-A947-70E740481C1C}">
                  <a14:useLocalDpi xmlns:a14="http://schemas.microsoft.com/office/drawing/2010/main" val="0"/>
                </a:ext>
              </a:extLst>
            </a:blip>
            <a:srcRect/>
            <a:stretch/>
          </p:blipFill>
          <p:spPr>
            <a:xfrm>
              <a:off x="3685224" y="3312434"/>
              <a:ext cx="1709928" cy="1139952"/>
            </a:xfrm>
            <a:prstGeom prst="rect">
              <a:avLst/>
            </a:prstGeom>
          </p:spPr>
        </p:pic>
        <p:pic>
          <p:nvPicPr>
            <p:cNvPr id="19" name="Picture 18">
              <a:extLst>
                <a:ext uri="{FF2B5EF4-FFF2-40B4-BE49-F238E27FC236}">
                  <a16:creationId xmlns:a16="http://schemas.microsoft.com/office/drawing/2014/main" id="{B73C1540-9352-6590-9DAA-BAE5A09AEA10}"/>
                </a:ext>
              </a:extLst>
            </p:cNvPr>
            <p:cNvPicPr>
              <a:picLocks/>
            </p:cNvPicPr>
            <p:nvPr/>
          </p:nvPicPr>
          <p:blipFill>
            <a:blip r:embed="rId18">
              <a:extLst>
                <a:ext uri="{28A0092B-C50C-407E-A947-70E740481C1C}">
                  <a14:useLocalDpi xmlns:a14="http://schemas.microsoft.com/office/drawing/2010/main" val="0"/>
                </a:ext>
              </a:extLst>
            </a:blip>
            <a:srcRect/>
            <a:stretch/>
          </p:blipFill>
          <p:spPr>
            <a:xfrm>
              <a:off x="5450402" y="3312434"/>
              <a:ext cx="1709928" cy="1139952"/>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p:cNvPicPr>
            <p:nvPr/>
          </p:nvPicPr>
          <p:blipFill>
            <a:blip r:embed="rId19">
              <a:extLst>
                <a:ext uri="{28A0092B-C50C-407E-A947-70E740481C1C}">
                  <a14:useLocalDpi xmlns:a14="http://schemas.microsoft.com/office/drawing/2010/main" val="0"/>
                </a:ext>
              </a:extLst>
            </a:blip>
            <a:srcRect/>
            <a:stretch/>
          </p:blipFill>
          <p:spPr>
            <a:xfrm>
              <a:off x="3685224" y="4547961"/>
              <a:ext cx="1709928" cy="1139952"/>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p:cNvPicPr>
            <p:nvPr/>
          </p:nvPicPr>
          <p:blipFill>
            <a:blip r:embed="rId20">
              <a:extLst>
                <a:ext uri="{28A0092B-C50C-407E-A947-70E740481C1C}">
                  <a14:useLocalDpi xmlns:a14="http://schemas.microsoft.com/office/drawing/2010/main" val="0"/>
                </a:ext>
              </a:extLst>
            </a:blip>
            <a:srcRect/>
            <a:stretch/>
          </p:blipFill>
          <p:spPr>
            <a:xfrm>
              <a:off x="5450402" y="4547961"/>
              <a:ext cx="1709928" cy="1139952"/>
            </a:xfrm>
            <a:prstGeom prst="rect">
              <a:avLst/>
            </a:prstGeom>
          </p:spPr>
        </p:pic>
      </p:grpSp>
      <p:pic>
        <p:nvPicPr>
          <p:cNvPr id="1026" name="Picture 2">
            <a:extLst>
              <a:ext uri="{FF2B5EF4-FFF2-40B4-BE49-F238E27FC236}">
                <a16:creationId xmlns:a16="http://schemas.microsoft.com/office/drawing/2014/main" id="{6F06B016-B191-8F4E-9C7A-0B650CB5F66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p:blipFill>
        <p:spPr bwMode="auto">
          <a:xfrm>
            <a:off x="96466" y="8353908"/>
            <a:ext cx="421092" cy="63093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813D680-6ECD-005C-3077-9E6D2DED5F90}"/>
              </a:ext>
            </a:extLst>
          </p:cNvPr>
          <p:cNvSpPr txBox="1"/>
          <p:nvPr/>
        </p:nvSpPr>
        <p:spPr>
          <a:xfrm>
            <a:off x="4320287" y="8415461"/>
            <a:ext cx="2194560" cy="507831"/>
          </a:xfrm>
          <a:prstGeom prst="rect">
            <a:avLst/>
          </a:prstGeom>
          <a:noFill/>
        </p:spPr>
        <p:txBody>
          <a:bodyPr wrap="square" rtlCol="0">
            <a:spAutoFit/>
          </a:bodyPr>
          <a:lstStyle/>
          <a:p>
            <a:pPr algn="ctr"/>
            <a:r>
              <a:rPr lang="en-US" sz="900" b="0" i="0" dirty="0">
                <a:solidFill>
                  <a:srgbClr val="083262"/>
                </a:solidFill>
                <a:effectLst/>
                <a:latin typeface="Century Gothic" panose="020B0502020202020204" pitchFamily="34" charset="0"/>
              </a:rPr>
              <a:t>Carolina One Real Estate</a:t>
            </a:r>
          </a:p>
          <a:p>
            <a:pPr algn="ctr"/>
            <a:r>
              <a:rPr lang="en-US" sz="900" b="0" i="0" dirty="0">
                <a:solidFill>
                  <a:srgbClr val="083262"/>
                </a:solidFill>
                <a:effectLst/>
                <a:latin typeface="Century Gothic" panose="020B0502020202020204" pitchFamily="34" charset="0"/>
              </a:rPr>
              <a:t>1503 Palm Blvd</a:t>
            </a:r>
          </a:p>
          <a:p>
            <a:pPr algn="ctr"/>
            <a:r>
              <a:rPr lang="en-US" sz="900" b="0" i="0" dirty="0">
                <a:solidFill>
                  <a:srgbClr val="083262"/>
                </a:solidFill>
                <a:effectLst/>
                <a:latin typeface="Century Gothic" panose="020B0502020202020204" pitchFamily="34" charset="0"/>
              </a:rPr>
              <a:t>Isle of Palms, SC 29451-2280</a:t>
            </a:r>
            <a:endParaRPr lang="en-US" sz="900" dirty="0">
              <a:solidFill>
                <a:srgbClr val="083262"/>
              </a:solidFill>
              <a:latin typeface="Century Gothic" panose="020B0502020202020204" pitchFamily="34" charset="0"/>
            </a:endParaRPr>
          </a:p>
        </p:txBody>
      </p:sp>
      <p:pic>
        <p:nvPicPr>
          <p:cNvPr id="13" name="Picture 2">
            <a:extLst>
              <a:ext uri="{FF2B5EF4-FFF2-40B4-BE49-F238E27FC236}">
                <a16:creationId xmlns:a16="http://schemas.microsoft.com/office/drawing/2014/main" id="{89DEB711-903D-7FD8-B6A4-D53BB1A6D545}"/>
              </a:ext>
            </a:extLst>
          </p:cNvPr>
          <p:cNvPicPr>
            <a:picLocks noChangeAspect="1" noChangeArrowheads="1"/>
          </p:cNvPicPr>
          <p:nvPr/>
        </p:nvPicPr>
        <p:blipFill>
          <a:blip r:embed="rId22">
            <a:extLst>
              <a:ext uri="{28A0092B-C50C-407E-A947-70E740481C1C}">
                <a14:useLocalDpi xmlns:a14="http://schemas.microsoft.com/office/drawing/2010/main" val="0"/>
              </a:ext>
            </a:extLst>
          </a:blip>
          <a:stretch/>
        </p:blipFill>
        <p:spPr bwMode="auto">
          <a:xfrm>
            <a:off x="6669397" y="8353908"/>
            <a:ext cx="557327" cy="6309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582826-5FA6-4D89-E7E7-E381618B8ABA}"/>
              </a:ext>
            </a:extLst>
          </p:cNvPr>
          <p:cNvSpPr txBox="1"/>
          <p:nvPr/>
        </p:nvSpPr>
        <p:spPr>
          <a:xfrm>
            <a:off x="176779" y="3346011"/>
            <a:ext cx="3429000" cy="2308324"/>
          </a:xfrm>
          <a:prstGeom prst="rect">
            <a:avLst/>
          </a:prstGeom>
          <a:noFill/>
        </p:spPr>
        <p:txBody>
          <a:bodyPr wrap="square" rtlCol="0">
            <a:spAutoFit/>
          </a:bodyPr>
          <a:lstStyle/>
          <a:p>
            <a:pPr algn="ctr"/>
            <a:r>
              <a:rPr lang="en-US" sz="800" dirty="0">
                <a:solidFill>
                  <a:schemeClr val="tx2"/>
                </a:solidFill>
                <a:latin typeface="Century Gothic" panose="020B0502020202020204" pitchFamily="34" charset="0"/>
              </a:rPr>
              <a:t>Completely updated by the previous owners in 2020 with interior designs by Beau </a:t>
            </a:r>
            <a:r>
              <a:rPr lang="en-US" sz="800" dirty="0" err="1">
                <a:solidFill>
                  <a:schemeClr val="tx2"/>
                </a:solidFill>
                <a:latin typeface="Century Gothic" panose="020B0502020202020204" pitchFamily="34" charset="0"/>
              </a:rPr>
              <a:t>Clowney</a:t>
            </a:r>
            <a:r>
              <a:rPr lang="en-US" sz="800" dirty="0">
                <a:solidFill>
                  <a:schemeClr val="tx2"/>
                </a:solidFill>
                <a:latin typeface="Century Gothic" panose="020B0502020202020204" pitchFamily="34" charset="0"/>
              </a:rPr>
              <a:t>, the current owners continued the wonderful preservation and improvement of this home with a gorgeous 1,000+ square foot addition, professional decorating including high end finishes, lighting and wallpaper by designer </a:t>
            </a:r>
            <a:r>
              <a:rPr lang="en-US" sz="800" dirty="0" err="1">
                <a:solidFill>
                  <a:schemeClr val="tx2"/>
                </a:solidFill>
                <a:latin typeface="Century Gothic" panose="020B0502020202020204" pitchFamily="34" charset="0"/>
              </a:rPr>
              <a:t>Virgina</a:t>
            </a:r>
            <a:r>
              <a:rPr lang="en-US" sz="800" dirty="0">
                <a:solidFill>
                  <a:schemeClr val="tx2"/>
                </a:solidFill>
                <a:latin typeface="Century Gothic" panose="020B0502020202020204" pitchFamily="34" charset="0"/>
              </a:rPr>
              <a:t> </a:t>
            </a:r>
            <a:r>
              <a:rPr lang="en-US" sz="800" dirty="0" err="1">
                <a:solidFill>
                  <a:schemeClr val="tx2"/>
                </a:solidFill>
                <a:latin typeface="Century Gothic" panose="020B0502020202020204" pitchFamily="34" charset="0"/>
              </a:rPr>
              <a:t>Norment</a:t>
            </a:r>
            <a:r>
              <a:rPr lang="en-US" sz="800" dirty="0">
                <a:solidFill>
                  <a:schemeClr val="tx2"/>
                </a:solidFill>
                <a:latin typeface="Century Gothic" panose="020B0502020202020204" pitchFamily="34" charset="0"/>
              </a:rPr>
              <a:t>, and an outdoor space that truly compliments this beautiful Lowcountry home.</a:t>
            </a:r>
          </a:p>
          <a:p>
            <a:pPr algn="ctr"/>
            <a:r>
              <a:rPr lang="en-US" sz="800" dirty="0">
                <a:solidFill>
                  <a:schemeClr val="tx2"/>
                </a:solidFill>
                <a:latin typeface="Century Gothic" panose="020B0502020202020204" pitchFamily="34" charset="0"/>
              </a:rPr>
              <a:t>This home features a primary bedroom on the first floor with large walk in closets and a beautiful ensuite situated away from the main living area for an owners' retreat. Three spacious bedrooms upstairs and flex space for a library or office open to the second story porch for added outdoor living.</a:t>
            </a:r>
          </a:p>
          <a:p>
            <a:pPr algn="ctr"/>
            <a:r>
              <a:rPr lang="en-US" sz="800" dirty="0">
                <a:solidFill>
                  <a:schemeClr val="tx2"/>
                </a:solidFill>
                <a:latin typeface="Century Gothic" panose="020B0502020202020204" pitchFamily="34" charset="0"/>
              </a:rPr>
              <a:t>Situated on nearly half an acre of land, beautifully landscaped and transformed into a wonderful private retreat, the property offers an outdoor oasis complete with a saltwater 18x36 pool, hot tub, guest suite with screened in porch and fireplace, and wide open outdoor space ideal for entertaining or simply unwinding in the serene surroundings.</a:t>
            </a:r>
          </a:p>
        </p:txBody>
      </p:sp>
      <p:sp>
        <p:nvSpPr>
          <p:cNvPr id="9" name="TextBox 8">
            <a:extLst>
              <a:ext uri="{FF2B5EF4-FFF2-40B4-BE49-F238E27FC236}">
                <a16:creationId xmlns:a16="http://schemas.microsoft.com/office/drawing/2014/main" id="{DCFA2D78-8771-40FF-07ED-5C9203985D32}"/>
              </a:ext>
            </a:extLst>
          </p:cNvPr>
          <p:cNvSpPr txBox="1"/>
          <p:nvPr/>
        </p:nvSpPr>
        <p:spPr>
          <a:xfrm>
            <a:off x="3682939" y="6124843"/>
            <a:ext cx="3475107" cy="1692771"/>
          </a:xfrm>
          <a:prstGeom prst="rect">
            <a:avLst/>
          </a:prstGeom>
          <a:noFill/>
        </p:spPr>
        <p:txBody>
          <a:bodyPr wrap="square" rtlCol="0">
            <a:spAutoFit/>
          </a:bodyPr>
          <a:lstStyle/>
          <a:p>
            <a:pPr algn="ctr"/>
            <a:r>
              <a:rPr lang="en-US" sz="800" dirty="0">
                <a:solidFill>
                  <a:schemeClr val="tx2"/>
                </a:solidFill>
                <a:latin typeface="Century Gothic" panose="020B0502020202020204" pitchFamily="34" charset="0"/>
              </a:rPr>
              <a:t>Descending into the 1,370 square foot basement reveals yet another dimension of this extraordinary residence. Far from ordinary, this expansive space invites endless possibilities, from a hobbyist's haven to the ultimate game room.</a:t>
            </a:r>
          </a:p>
          <a:p>
            <a:pPr algn="ctr"/>
            <a:r>
              <a:rPr lang="en-US" sz="800" dirty="0">
                <a:solidFill>
                  <a:schemeClr val="tx2"/>
                </a:solidFill>
                <a:latin typeface="Century Gothic" panose="020B0502020202020204" pitchFamily="34" charset="0"/>
              </a:rPr>
              <a:t>Conveniently located just minutes from the vibrant Shem Creek waterfront district and within walking distance of the Pitt Street Bridge, this historic gem offers the best of both worlds - a tranquil retreat steeped in Charleston's rich heritage, yet close to the bustling energy of city life. This is a rare opportunity to own a piece of history on one of the Historic Old Village's most sought after streets, where timeless elegance meets modern sophistication.</a:t>
            </a:r>
          </a:p>
          <a:p>
            <a:pPr algn="ctr"/>
            <a:endParaRPr lang="en-US" sz="800" dirty="0">
              <a:solidFill>
                <a:schemeClr val="tx2"/>
              </a:solidFill>
              <a:latin typeface="Century Gothic" panose="020B0502020202020204" pitchFamily="34" charset="0"/>
            </a:endParaRPr>
          </a:p>
          <a:p>
            <a:pPr algn="ctr"/>
            <a:r>
              <a:rPr lang="en-US" sz="800" dirty="0">
                <a:solidFill>
                  <a:schemeClr val="tx2"/>
                </a:solidFill>
                <a:latin typeface="Century Gothic" panose="020B0502020202020204" pitchFamily="34" charset="0"/>
                <a:hlinkClick r:id="rId23"/>
              </a:rPr>
              <a:t>Video Tour</a:t>
            </a:r>
            <a:endParaRPr lang="en-US" sz="8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511</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Rastanty Cortez</vt:lpstr>
      <vt:lpstr>Office Theme</vt:lpstr>
      <vt:lpstr>Historic Elegance with Modern Luxury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19</cp:revision>
  <dcterms:created xsi:type="dcterms:W3CDTF">2022-10-19T11:58:47Z</dcterms:created>
  <dcterms:modified xsi:type="dcterms:W3CDTF">2024-05-14T13:57:50Z</dcterms:modified>
</cp:coreProperties>
</file>