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8/23/2022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8/23/2022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8/23/2022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8/23/2022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8/23/2022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8/23/2022</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https://my.matterport.com/show/?m=6CR9HKenqjJ"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582"/>
            <a:ext cx="8229600" cy="841857"/>
          </a:xfrm>
        </p:spPr>
        <p:txBody>
          <a:bodyPr anchor="ctr">
            <a:noAutofit/>
          </a:bodyPr>
          <a:lstStyle/>
          <a:p>
            <a:r>
              <a:rPr lang="en-US" sz="2600" b="1" dirty="0">
                <a:solidFill>
                  <a:srgbClr val="1E326A"/>
                </a:solidFill>
                <a:latin typeface="Dakota"/>
              </a:rPr>
              <a:t>Huge Savings For Your Buyer!</a:t>
            </a:r>
            <a:br>
              <a:rPr lang="en-US" sz="2600" b="1" dirty="0">
                <a:solidFill>
                  <a:srgbClr val="1E326A"/>
                </a:solidFill>
                <a:latin typeface="Dakota"/>
              </a:rPr>
            </a:br>
            <a:r>
              <a:rPr lang="en-US" sz="2000" b="1" dirty="0">
                <a:solidFill>
                  <a:srgbClr val="FF0000"/>
                </a:solidFill>
                <a:latin typeface="Dakota"/>
              </a:rPr>
              <a:t>3% Closing Cost Assistance To The Buyer</a:t>
            </a:r>
            <a:endParaRPr lang="en-US" sz="2600" b="1" dirty="0">
              <a:solidFill>
                <a:srgbClr val="FF0000"/>
              </a:solidFill>
              <a:latin typeface="Dakota"/>
            </a:endParaRPr>
          </a:p>
        </p:txBody>
      </p:sp>
      <p:sp>
        <p:nvSpPr>
          <p:cNvPr id="3" name="Subtitle 2"/>
          <p:cNvSpPr>
            <a:spLocks noGrp="1"/>
          </p:cNvSpPr>
          <p:nvPr>
            <p:ph type="subTitle" idx="1"/>
          </p:nvPr>
        </p:nvSpPr>
        <p:spPr>
          <a:xfrm>
            <a:off x="282295" y="4715082"/>
            <a:ext cx="7656868" cy="4220566"/>
          </a:xfrm>
        </p:spPr>
        <p:txBody>
          <a:bodyPr anchor="ctr">
            <a:noAutofit/>
          </a:bodyPr>
          <a:lstStyle/>
          <a:p>
            <a:r>
              <a:rPr lang="en-US" sz="1800" dirty="0">
                <a:solidFill>
                  <a:srgbClr val="1E326A"/>
                </a:solidFill>
                <a:latin typeface="Franklin Gothic Book" panose="020B0503020102020204" pitchFamily="34" charset="0"/>
              </a:rPr>
              <a:t>This aggressively priced 5 Bedroom one year old home is now being offered with 3% closing cost assistance to the Buyer!  The savings are HUGE if the buyer elects to use a couple points to BUY DOWN their interest rate!</a:t>
            </a:r>
          </a:p>
          <a:p>
            <a:r>
              <a:rPr lang="en-US" sz="1800" dirty="0">
                <a:solidFill>
                  <a:srgbClr val="1E326A"/>
                </a:solidFill>
                <a:latin typeface="Franklin Gothic Book" panose="020B0503020102020204" pitchFamily="34" charset="0"/>
              </a:rPr>
              <a:t>Sample Scenario: A first time home buyer uses Home One Mortgage Program (3% down) and opts to  use 2 points to buy down the rate.  Savings of $263  per month!  $3,156 per year!   $94,680 SAVED over the life of the loan!!Similar savings regardless of loan program. Think of how BENEFICIAL this is for first time home buyers, Veterans, or ANYONE financing their next home!  Don’t let this opportunity pass you by.  </a:t>
            </a:r>
          </a:p>
          <a:p>
            <a:r>
              <a:rPr lang="en-US" sz="1800" dirty="0">
                <a:solidFill>
                  <a:srgbClr val="1E326A"/>
                </a:solidFill>
                <a:latin typeface="Franklin Gothic Book" panose="020B0503020102020204" pitchFamily="34" charset="0"/>
              </a:rPr>
              <a:t>Call me today with any questions about this stunning home or schedule a tour through Showing Time!</a:t>
            </a:r>
          </a:p>
          <a:p>
            <a:endParaRPr lang="en-US" sz="1800" dirty="0">
              <a:solidFill>
                <a:srgbClr val="1E326A"/>
              </a:solidFill>
              <a:latin typeface="Franklin Gothic Book" panose="020B0503020102020204" pitchFamily="34" charset="0"/>
            </a:endParaRPr>
          </a:p>
          <a:p>
            <a:r>
              <a:rPr lang="en-US" sz="1800" b="1" dirty="0">
                <a:solidFill>
                  <a:schemeClr val="bg2">
                    <a:lumMod val="25000"/>
                  </a:schemeClr>
                </a:solidFill>
                <a:latin typeface="Franklin Gothic Book" panose="020B0503020102020204" pitchFamily="34" charset="0"/>
                <a:hlinkClick r:id="rId2"/>
              </a:rPr>
              <a:t>Virtual Tour</a:t>
            </a:r>
            <a:endParaRPr lang="en-US" sz="1800" b="1" dirty="0">
              <a:solidFill>
                <a:schemeClr val="bg2">
                  <a:lumMod val="25000"/>
                </a:schemeClr>
              </a:solidFill>
              <a:latin typeface="Franklin Gothic Book" panose="020B0503020102020204" pitchFamily="34" charset="0"/>
            </a:endParaRPr>
          </a:p>
        </p:txBody>
      </p:sp>
      <p:sp>
        <p:nvSpPr>
          <p:cNvPr id="15" name="Rectangle 14"/>
          <p:cNvSpPr/>
          <p:nvPr/>
        </p:nvSpPr>
        <p:spPr>
          <a:xfrm>
            <a:off x="1858429" y="3321225"/>
            <a:ext cx="4512742" cy="1384995"/>
          </a:xfrm>
          <a:prstGeom prst="rect">
            <a:avLst/>
          </a:prstGeom>
        </p:spPr>
        <p:txBody>
          <a:bodyPr wrap="square">
            <a:spAutoFit/>
          </a:bodyPr>
          <a:lstStyle/>
          <a:p>
            <a:pPr algn="ctr"/>
            <a:r>
              <a:rPr lang="pl-PL" sz="2400" b="1" dirty="0">
                <a:solidFill>
                  <a:srgbClr val="FF7575"/>
                </a:solidFill>
                <a:latin typeface="Franklin Gothic Book" panose="020B0503020102020204" pitchFamily="34" charset="0"/>
              </a:rPr>
              <a:t>436 Silent Bluff Drive</a:t>
            </a:r>
            <a:endParaRPr lang="en-US" sz="2400" b="1" dirty="0">
              <a:solidFill>
                <a:srgbClr val="FF7575"/>
              </a:solidFill>
              <a:latin typeface="Franklin Gothic Book" panose="020B0503020102020204" pitchFamily="34" charset="0"/>
            </a:endParaRPr>
          </a:p>
          <a:p>
            <a:pPr algn="ctr"/>
            <a:r>
              <a:rPr lang="en-US" sz="2000" dirty="0">
                <a:solidFill>
                  <a:srgbClr val="FF7575"/>
                </a:solidFill>
                <a:latin typeface="Franklin Gothic Book" panose="020B0503020102020204" pitchFamily="34" charset="0"/>
              </a:rPr>
              <a:t>Summerville, SC 29486</a:t>
            </a:r>
          </a:p>
          <a:p>
            <a:pPr algn="ctr"/>
            <a:r>
              <a:rPr lang="en-US" sz="2000" dirty="0">
                <a:solidFill>
                  <a:srgbClr val="FF7575"/>
                </a:solidFill>
                <a:latin typeface="Franklin Gothic Book" panose="020B0503020102020204" pitchFamily="34" charset="0"/>
              </a:rPr>
              <a:t>5 Bedrooms | 3 Baths | 2,640 SF</a:t>
            </a:r>
          </a:p>
          <a:p>
            <a:pPr algn="ctr"/>
            <a:r>
              <a:rPr lang="en-US" sz="2000" dirty="0">
                <a:solidFill>
                  <a:srgbClr val="FF7575"/>
                </a:solidFill>
                <a:latin typeface="Franklin Gothic Book" panose="020B0503020102020204" pitchFamily="34" charset="0"/>
              </a:rPr>
              <a:t>$434,900</a:t>
            </a:r>
            <a:endParaRPr lang="fr-FR" dirty="0">
              <a:solidFill>
                <a:srgbClr val="FF7575"/>
              </a:solidFill>
              <a:latin typeface="Franklin Gothic Book" panose="020B0503020102020204" pitchFamily="34" charset="0"/>
            </a:endParaRP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Book" panose="020B0503020102020204" pitchFamily="34" charset="0"/>
              </a:rPr>
              <a:t>Ellen O'Neil</a:t>
            </a:r>
          </a:p>
          <a:p>
            <a:pPr algn="ctr"/>
            <a:r>
              <a:rPr lang="en-US" sz="1200" dirty="0">
                <a:latin typeface="Franklin Gothic Book" panose="020B0503020102020204" pitchFamily="34" charset="0"/>
              </a:rPr>
              <a:t>Broker/Owner, ABR, e-PRO, CNE</a:t>
            </a:r>
          </a:p>
          <a:p>
            <a:pPr algn="ctr"/>
            <a:r>
              <a:rPr lang="en-US" sz="1200" dirty="0">
                <a:latin typeface="Franklin Gothic Book" panose="020B0503020102020204" pitchFamily="34" charset="0"/>
              </a:rPr>
              <a:t>Charleston Realtor of Distinction</a:t>
            </a:r>
          </a:p>
          <a:p>
            <a:pPr algn="ctr"/>
            <a:r>
              <a:rPr lang="en-US" sz="1200" dirty="0">
                <a:latin typeface="Franklin Gothic Book" panose="020B0503020102020204" pitchFamily="34" charset="0"/>
              </a:rPr>
              <a:t>(843) 300-8530</a:t>
            </a:r>
          </a:p>
          <a:p>
            <a:pPr algn="ctr"/>
            <a:r>
              <a:rPr lang="en-US" sz="1200" dirty="0">
                <a:latin typeface="Franklin Gothic Book" panose="020B0503020102020204" pitchFamily="34" charset="0"/>
              </a:rPr>
              <a:t>www.EllenONeilProperties.com</a:t>
            </a:r>
            <a:endParaRPr lang="en-US" dirty="0">
              <a:latin typeface="Franklin Gothic Book" panose="020B050302010202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p:blipFill>
        <p:spPr>
          <a:xfrm>
            <a:off x="2280552" y="828643"/>
            <a:ext cx="3668494" cy="2441841"/>
          </a:xfrm>
          <a:prstGeom prst="rect">
            <a:avLst/>
          </a:prstGeom>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277542" y="2235172"/>
            <a:ext cx="1561572" cy="1039421"/>
          </a:xfrm>
          <a:prstGeom prst="rect">
            <a:avLst/>
          </a:prstGeom>
          <a:ln>
            <a:noFill/>
          </a:ln>
          <a:effectLst/>
        </p:spPr>
      </p:pic>
      <p:pic>
        <p:nvPicPr>
          <p:cNvPr id="17" name="Picture 16">
            <a:extLst>
              <a:ext uri="{FF2B5EF4-FFF2-40B4-BE49-F238E27FC236}">
                <a16:creationId xmlns:a16="http://schemas.microsoft.com/office/drawing/2014/main" id="{C0F5ABF3-94AC-44E7-A6D1-A96368B2C69F}"/>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273620" y="3643557"/>
            <a:ext cx="1569417" cy="1045462"/>
          </a:xfrm>
          <a:prstGeom prst="rect">
            <a:avLst/>
          </a:prstGeom>
          <a:ln>
            <a:noFill/>
          </a:ln>
          <a:effectLst/>
        </p:spPr>
      </p:pic>
      <p:pic>
        <p:nvPicPr>
          <p:cNvPr id="19" name="Picture 18">
            <a:extLst>
              <a:ext uri="{FF2B5EF4-FFF2-40B4-BE49-F238E27FC236}">
                <a16:creationId xmlns:a16="http://schemas.microsoft.com/office/drawing/2014/main" id="{948C8AA8-9081-4F02-B314-369C5A88B4D4}"/>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6822510" y="820746"/>
            <a:ext cx="697520" cy="1045464"/>
          </a:xfrm>
          <a:prstGeom prst="rect">
            <a:avLst/>
          </a:prstGeom>
          <a:ln>
            <a:noFill/>
          </a:ln>
          <a:effectLst/>
        </p:spPr>
      </p:pic>
      <p:pic>
        <p:nvPicPr>
          <p:cNvPr id="20" name="Picture 19">
            <a:extLst>
              <a:ext uri="{FF2B5EF4-FFF2-40B4-BE49-F238E27FC236}">
                <a16:creationId xmlns:a16="http://schemas.microsoft.com/office/drawing/2014/main" id="{67C64B65-866C-4710-B050-D17BACA94A95}"/>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387173" y="2232150"/>
            <a:ext cx="1568196" cy="1045464"/>
          </a:xfrm>
          <a:prstGeom prst="rect">
            <a:avLst/>
          </a:prstGeom>
          <a:ln>
            <a:noFill/>
          </a:ln>
          <a:effectLst/>
        </p:spPr>
      </p:pic>
      <p:pic>
        <p:nvPicPr>
          <p:cNvPr id="21" name="Picture 20">
            <a:extLst>
              <a:ext uri="{FF2B5EF4-FFF2-40B4-BE49-F238E27FC236}">
                <a16:creationId xmlns:a16="http://schemas.microsoft.com/office/drawing/2014/main" id="{AA0C36E2-B6DF-4D7E-91C2-7AE193A5097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391702" y="3646574"/>
            <a:ext cx="1559137" cy="1039424"/>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274843" y="821970"/>
            <a:ext cx="1566971" cy="1043015"/>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1621</TotalTime>
  <Words>208</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Huge Savings For Your Buyer! 3% Closing Cost Assistance To The Buyer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84</cp:revision>
  <dcterms:created xsi:type="dcterms:W3CDTF">2016-07-16T19:46:25Z</dcterms:created>
  <dcterms:modified xsi:type="dcterms:W3CDTF">2022-08-23T21:22:35Z</dcterms:modified>
</cp:coreProperties>
</file>