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76" y="-5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b="8239"/>
          <a:stretch/>
        </p:blipFill>
        <p:spPr>
          <a:xfrm>
            <a:off x="2866040" y="-2"/>
            <a:ext cx="6277958" cy="3840481"/>
          </a:xfrm>
          <a:prstGeom prst="rect">
            <a:avLst/>
          </a:prstGeom>
          <a:ln>
            <a:noFill/>
          </a:ln>
          <a:effectLst/>
        </p:spPr>
      </p:pic>
      <p:sp>
        <p:nvSpPr>
          <p:cNvPr id="2" name="Title 1"/>
          <p:cNvSpPr>
            <a:spLocks noGrp="1"/>
          </p:cNvSpPr>
          <p:nvPr>
            <p:ph type="ctrTitle"/>
          </p:nvPr>
        </p:nvSpPr>
        <p:spPr>
          <a:xfrm>
            <a:off x="-2099664" y="-1246285"/>
            <a:ext cx="4418365" cy="507176"/>
          </a:xfrm>
          <a:noFill/>
        </p:spPr>
        <p:txBody>
          <a:bodyPr anchor="ctr">
            <a:noAutofit/>
          </a:bodyPr>
          <a:lstStyle/>
          <a:p>
            <a:r>
              <a:rPr lang="en-US" sz="1800" b="1" i="1" dirty="0">
                <a:ln>
                  <a:solidFill>
                    <a:schemeClr val="tx1"/>
                  </a:solidFill>
                </a:ln>
                <a:effectLst>
                  <a:reflection blurRad="6350" stA="50000" endA="300" endPos="50000" dist="29997" dir="5400000" sy="-100000" algn="bl" rotWithShape="0"/>
                </a:effectLst>
                <a:latin typeface="Century Gothic" panose="020B0502020202020204" pitchFamily="34" charset="0"/>
              </a:rPr>
              <a:t>Beautiful Home in Paddock Point</a:t>
            </a: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err="1"/>
              <a:t>Kenold</a:t>
            </a:r>
            <a:r>
              <a:rPr lang="en-US" b="1" dirty="0"/>
              <a:t> Claude</a:t>
            </a:r>
          </a:p>
          <a:p>
            <a:pPr algn="ctr"/>
            <a:r>
              <a:rPr lang="en-US" sz="1600" dirty="0"/>
              <a:t>kclaude76@gmail.com | (315) 486-2253 | www.kclaudeteam.com</a:t>
            </a:r>
          </a:p>
          <a:p>
            <a:pPr algn="ctr"/>
            <a:r>
              <a:rPr lang="en-US" sz="1200" dirty="0"/>
              <a:t>Claude &amp; Associates, LLC | 1231 Boone Hill Rd. Suite B </a:t>
            </a:r>
            <a:r>
              <a:rPr lang="fr-FR" sz="1200" dirty="0"/>
              <a:t>| </a:t>
            </a:r>
            <a:r>
              <a:rPr lang="en-US" sz="1200" dirty="0"/>
              <a:t>Summerville, SC 29483</a:t>
            </a:r>
          </a:p>
        </p:txBody>
      </p:sp>
      <p:sp>
        <p:nvSpPr>
          <p:cNvPr id="15" name="Rectangle 14"/>
          <p:cNvSpPr/>
          <p:nvPr/>
        </p:nvSpPr>
        <p:spPr>
          <a:xfrm>
            <a:off x="2855290" y="2824816"/>
            <a:ext cx="6288710" cy="1015663"/>
          </a:xfrm>
          <a:prstGeom prst="rect">
            <a:avLst/>
          </a:prstGeom>
        </p:spPr>
        <p:txBody>
          <a:bodyPr wrap="square" anchor="ctr">
            <a:spAutoFit/>
          </a:bodyPr>
          <a:lstStyle/>
          <a:p>
            <a:pPr algn="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4408 Peanut Lane</a:t>
            </a:r>
          </a:p>
          <a:p>
            <a:pPr algn="r"/>
            <a:r>
              <a:rPr lang="en-US" b="1" dirty="0" err="1">
                <a:solidFill>
                  <a:schemeClr val="bg1"/>
                </a:solidFill>
                <a:effectLst>
                  <a:outerShdw blurRad="38100" dist="38100" dir="2700000" algn="tl">
                    <a:srgbClr val="000000">
                      <a:alpha val="43137"/>
                    </a:srgbClr>
                  </a:outerShdw>
                </a:effectLst>
                <a:latin typeface="Century Gothic" panose="020B0502020202020204" pitchFamily="34" charset="0"/>
              </a:rPr>
              <a:t>Harleyville</a:t>
            </a: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 SC 29448</a:t>
            </a:r>
          </a:p>
          <a:p>
            <a:pPr algn="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MLS# 18019470 ~ $480,000</a:t>
            </a:r>
            <a:endParaRPr lang="en-US" sz="12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4" name="Rectangle 3"/>
          <p:cNvSpPr/>
          <p:nvPr/>
        </p:nvSpPr>
        <p:spPr>
          <a:xfrm>
            <a:off x="2914451" y="-60960"/>
            <a:ext cx="6229547" cy="1015663"/>
          </a:xfrm>
          <a:prstGeom prst="rect">
            <a:avLst/>
          </a:prstGeom>
        </p:spPr>
        <p:txBody>
          <a:bodyPr wrap="square">
            <a:spAutoFit/>
          </a:bodyPr>
          <a:lstStyle/>
          <a:p>
            <a:pPr algn="ctr"/>
            <a:r>
              <a:rPr lang="en-US" sz="2000" b="1" i="1" dirty="0">
                <a:ln w="3175">
                  <a:solidFill>
                    <a:schemeClr val="tx1"/>
                  </a:solidFill>
                  <a:prstDash val="solid"/>
                </a:ln>
                <a:solidFill>
                  <a:srgbClr val="FFFF00"/>
                </a:solidFill>
                <a:latin typeface="Century Gothic" panose="020B0502020202020204" pitchFamily="34" charset="0"/>
              </a:rPr>
              <a:t>THIS SATURDAY!!</a:t>
            </a:r>
          </a:p>
          <a:p>
            <a:pPr algn="ctr"/>
            <a:r>
              <a:rPr lang="en-US" sz="2000" b="1" dirty="0">
                <a:ln w="3175">
                  <a:solidFill>
                    <a:schemeClr val="tx1"/>
                  </a:solidFill>
                </a:ln>
                <a:solidFill>
                  <a:srgbClr val="FFFF00"/>
                </a:solidFill>
                <a:latin typeface="Century Gothic" panose="020B0502020202020204" pitchFamily="34" charset="0"/>
              </a:rPr>
              <a:t>BROKER OPEN HOUSE </a:t>
            </a:r>
            <a:r>
              <a:rPr lang="en-US" sz="2000" b="1" dirty="0">
                <a:ln w="3175">
                  <a:solidFill>
                    <a:schemeClr val="tx1"/>
                  </a:solidFill>
                  <a:prstDash val="solid"/>
                </a:ln>
                <a:solidFill>
                  <a:srgbClr val="FFFF00"/>
                </a:solidFill>
                <a:effectLst/>
                <a:latin typeface="Century Gothic" panose="020B0502020202020204" pitchFamily="34" charset="0"/>
              </a:rPr>
              <a:t>11-12</a:t>
            </a:r>
          </a:p>
          <a:p>
            <a:pPr algn="ctr"/>
            <a:r>
              <a:rPr lang="en-US" sz="2000" b="1" dirty="0">
                <a:ln w="3175">
                  <a:solidFill>
                    <a:schemeClr val="tx1"/>
                  </a:solidFill>
                  <a:prstDash val="solid"/>
                </a:ln>
                <a:solidFill>
                  <a:srgbClr val="FFFF00"/>
                </a:solidFill>
                <a:latin typeface="Century Gothic" panose="020B0502020202020204" pitchFamily="34" charset="0"/>
              </a:rPr>
              <a:t>PUBLIC OPEN HOUSE </a:t>
            </a:r>
            <a:r>
              <a:rPr lang="en-US" sz="2000" b="1" dirty="0">
                <a:ln w="3175">
                  <a:solidFill>
                    <a:schemeClr val="tx1"/>
                  </a:solidFill>
                  <a:prstDash val="solid"/>
                </a:ln>
                <a:solidFill>
                  <a:srgbClr val="FFFF00"/>
                </a:solidFill>
                <a:effectLst/>
                <a:latin typeface="Century Gothic" panose="020B0502020202020204" pitchFamily="34" charset="0"/>
              </a:rPr>
              <a:t>12-3</a:t>
            </a:r>
          </a:p>
        </p:txBody>
      </p:sp>
      <p:pic>
        <p:nvPicPr>
          <p:cNvPr id="6" name="Picture 5">
            <a:extLst>
              <a:ext uri="{FF2B5EF4-FFF2-40B4-BE49-F238E27FC236}">
                <a16:creationId xmlns:a16="http://schemas.microsoft.com/office/drawing/2014/main" id="{B0C9482C-60A5-41EA-B39C-873D367A76D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0"/>
            <a:ext cx="1386033" cy="924022"/>
          </a:xfrm>
          <a:prstGeom prst="rect">
            <a:avLst/>
          </a:prstGeom>
          <a:ln>
            <a:noFill/>
          </a:ln>
          <a:effectLst/>
        </p:spPr>
      </p:pic>
      <p:pic>
        <p:nvPicPr>
          <p:cNvPr id="8" name="Picture 7">
            <a:extLst>
              <a:ext uri="{FF2B5EF4-FFF2-40B4-BE49-F238E27FC236}">
                <a16:creationId xmlns:a16="http://schemas.microsoft.com/office/drawing/2014/main" id="{7F5C8879-8239-4F2A-B814-444D44F3DE4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972152"/>
            <a:ext cx="1386033" cy="924022"/>
          </a:xfrm>
          <a:prstGeom prst="rect">
            <a:avLst/>
          </a:prstGeom>
          <a:ln>
            <a:noFill/>
          </a:ln>
          <a:effectLst/>
        </p:spPr>
      </p:pic>
      <p:pic>
        <p:nvPicPr>
          <p:cNvPr id="10" name="Picture 9">
            <a:extLst>
              <a:ext uri="{FF2B5EF4-FFF2-40B4-BE49-F238E27FC236}">
                <a16:creationId xmlns:a16="http://schemas.microsoft.com/office/drawing/2014/main" id="{77653FBC-BB6A-45B6-99B0-0AA8398F072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916457"/>
            <a:ext cx="1386033" cy="924022"/>
          </a:xfrm>
          <a:prstGeom prst="rect">
            <a:avLst/>
          </a:prstGeom>
          <a:ln>
            <a:noFill/>
          </a:ln>
          <a:effectLst/>
        </p:spPr>
      </p:pic>
      <p:pic>
        <p:nvPicPr>
          <p:cNvPr id="17" name="Picture 16">
            <a:extLst>
              <a:ext uri="{FF2B5EF4-FFF2-40B4-BE49-F238E27FC236}">
                <a16:creationId xmlns:a16="http://schemas.microsoft.com/office/drawing/2014/main" id="{CCC718BE-B191-4179-8515-973D4875069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433020" y="0"/>
            <a:ext cx="1386033" cy="924022"/>
          </a:xfrm>
          <a:prstGeom prst="rect">
            <a:avLst/>
          </a:prstGeom>
          <a:ln>
            <a:noFill/>
          </a:ln>
          <a:effectLst/>
        </p:spPr>
      </p:pic>
      <p:pic>
        <p:nvPicPr>
          <p:cNvPr id="19" name="Picture 18">
            <a:extLst>
              <a:ext uri="{FF2B5EF4-FFF2-40B4-BE49-F238E27FC236}">
                <a16:creationId xmlns:a16="http://schemas.microsoft.com/office/drawing/2014/main" id="{EE13E633-F00D-4AFB-8A3D-A4B3214713E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433020" y="972152"/>
            <a:ext cx="1386033" cy="924022"/>
          </a:xfrm>
          <a:prstGeom prst="rect">
            <a:avLst/>
          </a:prstGeom>
          <a:ln>
            <a:noFill/>
          </a:ln>
          <a:effectLst/>
        </p:spPr>
      </p:pic>
      <p:pic>
        <p:nvPicPr>
          <p:cNvPr id="21" name="Picture 20">
            <a:extLst>
              <a:ext uri="{FF2B5EF4-FFF2-40B4-BE49-F238E27FC236}">
                <a16:creationId xmlns:a16="http://schemas.microsoft.com/office/drawing/2014/main" id="{6D1EA547-C8CD-468A-9E6E-3760B462AAA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33020" y="2916457"/>
            <a:ext cx="1386033" cy="924022"/>
          </a:xfrm>
          <a:prstGeom prst="rect">
            <a:avLst/>
          </a:prstGeom>
          <a:ln>
            <a:noFill/>
          </a:ln>
          <a:effectLst/>
        </p:spPr>
      </p:pic>
      <p:pic>
        <p:nvPicPr>
          <p:cNvPr id="24" name="Picture 23">
            <a:extLst>
              <a:ext uri="{FF2B5EF4-FFF2-40B4-BE49-F238E27FC236}">
                <a16:creationId xmlns:a16="http://schemas.microsoft.com/office/drawing/2014/main" id="{9CC393A1-69FA-4575-9858-948A460DDDF1}"/>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944304"/>
            <a:ext cx="1386033" cy="924022"/>
          </a:xfrm>
          <a:prstGeom prst="rect">
            <a:avLst/>
          </a:prstGeom>
          <a:ln>
            <a:noFill/>
          </a:ln>
          <a:effectLst/>
        </p:spPr>
      </p:pic>
      <p:pic>
        <p:nvPicPr>
          <p:cNvPr id="25" name="Picture 24">
            <a:extLst>
              <a:ext uri="{FF2B5EF4-FFF2-40B4-BE49-F238E27FC236}">
                <a16:creationId xmlns:a16="http://schemas.microsoft.com/office/drawing/2014/main" id="{001F50F3-9489-42D7-8F35-3D3E29D9129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433020" y="1944304"/>
            <a:ext cx="1386033" cy="924022"/>
          </a:xfrm>
          <a:prstGeom prst="rect">
            <a:avLst/>
          </a:prstGeom>
          <a:ln>
            <a:noFill/>
          </a:ln>
          <a:effectLst/>
        </p:spPr>
      </p:pic>
      <p:sp>
        <p:nvSpPr>
          <p:cNvPr id="3" name="Subtitle 2"/>
          <p:cNvSpPr>
            <a:spLocks noGrp="1"/>
          </p:cNvSpPr>
          <p:nvPr>
            <p:ph type="subTitle" idx="1"/>
          </p:nvPr>
        </p:nvSpPr>
        <p:spPr>
          <a:xfrm>
            <a:off x="0" y="3810805"/>
            <a:ext cx="9143999" cy="1671191"/>
          </a:xfrm>
        </p:spPr>
        <p:txBody>
          <a:bodyPr anchor="ctr">
            <a:noAutofit/>
          </a:bodyPr>
          <a:lstStyle/>
          <a:p>
            <a:r>
              <a:rPr lang="en-US" sz="1000" dirty="0">
                <a:solidFill>
                  <a:schemeClr val="tx1"/>
                </a:solidFill>
                <a:latin typeface="+mj-lt"/>
              </a:rPr>
              <a:t>This amazing property greets you with a long, tree-lined driveway to the magnificent home. the relaxing front porch, great for sipping tea, welcomes you to a 2-story luxury home. Upon arriving at 4408 Peanut Lane, you will notice the beautiful upgrades, starting with the pristine landscaping, which includes 6 tons of river rock professionally installed in front and side gardens. This prestigious 4 bedrooms 2.5 bathroom home is graced with classic hardwood floors, elegant 7-in baseboards, wainscoting in the dinning room, and large breakfast nook . this specious gourmet kitchen includes a commercial grade refrigerator, two ovens, 5 burner electrical stove, 3 rack Bosch dishwasher, Granite counter-top, recessed lighting and oversize walk-in pantry. The Master bedroom boasts a tray ceiling.</a:t>
            </a:r>
          </a:p>
          <a:p>
            <a:r>
              <a:rPr lang="en-US" sz="1000" dirty="0">
                <a:solidFill>
                  <a:schemeClr val="tx1"/>
                </a:solidFill>
                <a:latin typeface="+mj-lt"/>
              </a:rPr>
              <a:t>Luxury master suite with jetted tub, oversized shower, and custom built walk-in closet. Let's not forget the unique THEATER ROOM, fully loaded to include Epson projector, Boise DVD player, surround sound system, and retractable movie screen. Game room over the garage will include all 3 gaming tables; pool table, Air Hockey, and Foosball table. The home has been recently professionally painted, new carpeting the theater room, upgrade modern half bath with an aqua blue tiled backsplash. The home also includes a brand new 22k BTU home generator system, tankless water heater, top of the line water filtration system, and 3 ft wide doors and stairway.</a:t>
            </a:r>
          </a:p>
          <a:p>
            <a:r>
              <a:rPr lang="en-US" sz="1000" b="1" i="1" u="sng" dirty="0">
                <a:solidFill>
                  <a:schemeClr val="tx1">
                    <a:lumMod val="50000"/>
                    <a:lumOff val="50000"/>
                  </a:schemeClr>
                </a:solidFill>
              </a:rPr>
              <a:t>Extra features:</a:t>
            </a:r>
            <a:endParaRPr lang="en-US" sz="1000" dirty="0">
              <a:solidFill>
                <a:schemeClr val="tx1"/>
              </a:solidFill>
              <a:latin typeface="+mj-lt"/>
            </a:endParaRPr>
          </a:p>
        </p:txBody>
      </p:sp>
      <p:sp>
        <p:nvSpPr>
          <p:cNvPr id="5" name="Rectangle 4">
            <a:extLst>
              <a:ext uri="{FF2B5EF4-FFF2-40B4-BE49-F238E27FC236}">
                <a16:creationId xmlns:a16="http://schemas.microsoft.com/office/drawing/2014/main" id="{34A5EE81-AF93-4EC2-AFF1-CA8897DCB30E}"/>
              </a:ext>
            </a:extLst>
          </p:cNvPr>
          <p:cNvSpPr/>
          <p:nvPr/>
        </p:nvSpPr>
        <p:spPr>
          <a:xfrm>
            <a:off x="1290361" y="5464314"/>
            <a:ext cx="6563279" cy="707886"/>
          </a:xfrm>
          <a:prstGeom prst="rect">
            <a:avLst/>
          </a:prstGeom>
        </p:spPr>
        <p:txBody>
          <a:bodyPr wrap="square" numCol="2">
            <a:spAutoFit/>
          </a:bodyPr>
          <a:lstStyle/>
          <a:p>
            <a:pPr marL="171450" indent="-171450">
              <a:buFont typeface="Arial" panose="020B0604020202020204" pitchFamily="34" charset="0"/>
              <a:buChar char="•"/>
            </a:pPr>
            <a:r>
              <a:rPr lang="en-US" sz="1000" dirty="0">
                <a:solidFill>
                  <a:schemeClr val="tx1">
                    <a:lumMod val="50000"/>
                    <a:lumOff val="50000"/>
                  </a:schemeClr>
                </a:solidFill>
              </a:rPr>
              <a:t>14 ft X 33ft screened back porch including dinning table and 6 chairs.</a:t>
            </a:r>
          </a:p>
          <a:p>
            <a:pPr marL="171450" indent="-171450">
              <a:buFont typeface="Arial" panose="020B0604020202020204" pitchFamily="34" charset="0"/>
              <a:buChar char="•"/>
            </a:pPr>
            <a:r>
              <a:rPr lang="en-US" sz="1000" dirty="0">
                <a:solidFill>
                  <a:schemeClr val="tx1">
                    <a:lumMod val="50000"/>
                    <a:lumOff val="50000"/>
                  </a:schemeClr>
                </a:solidFill>
              </a:rPr>
              <a:t>24ftX24ft two-car garage</a:t>
            </a:r>
          </a:p>
          <a:p>
            <a:pPr marL="171450" indent="-171450">
              <a:buFont typeface="Arial" panose="020B0604020202020204" pitchFamily="34" charset="0"/>
              <a:buChar char="•"/>
            </a:pPr>
            <a:r>
              <a:rPr lang="en-US" sz="1000" dirty="0">
                <a:solidFill>
                  <a:schemeClr val="tx1">
                    <a:lumMod val="50000"/>
                    <a:lumOff val="50000"/>
                  </a:schemeClr>
                </a:solidFill>
              </a:rPr>
              <a:t>Large treehouse</a:t>
            </a:r>
          </a:p>
          <a:p>
            <a:pPr marL="171450" indent="-171450">
              <a:buFont typeface="Arial" panose="020B0604020202020204" pitchFamily="34" charset="0"/>
              <a:buChar char="•"/>
            </a:pPr>
            <a:r>
              <a:rPr lang="en-US" sz="1000" dirty="0">
                <a:solidFill>
                  <a:schemeClr val="tx1">
                    <a:lumMod val="50000"/>
                    <a:lumOff val="50000"/>
                  </a:schemeClr>
                </a:solidFill>
              </a:rPr>
              <a:t>Detached structure contains 100 </a:t>
            </a:r>
            <a:r>
              <a:rPr lang="en-US" sz="1000" dirty="0" err="1">
                <a:solidFill>
                  <a:schemeClr val="tx1">
                    <a:lumMod val="50000"/>
                    <a:lumOff val="50000"/>
                  </a:schemeClr>
                </a:solidFill>
              </a:rPr>
              <a:t>sqt</a:t>
            </a:r>
            <a:r>
              <a:rPr lang="en-US" sz="1000" dirty="0">
                <a:solidFill>
                  <a:schemeClr val="tx1">
                    <a:lumMod val="50000"/>
                    <a:lumOff val="50000"/>
                  </a:schemeClr>
                </a:solidFill>
              </a:rPr>
              <a:t> green house, 144 </a:t>
            </a:r>
            <a:r>
              <a:rPr lang="en-US" sz="1000" dirty="0" err="1">
                <a:solidFill>
                  <a:schemeClr val="tx1">
                    <a:lumMod val="50000"/>
                    <a:lumOff val="50000"/>
                  </a:schemeClr>
                </a:solidFill>
              </a:rPr>
              <a:t>sqt</a:t>
            </a:r>
            <a:r>
              <a:rPr lang="en-US" sz="1000" dirty="0">
                <a:solidFill>
                  <a:schemeClr val="tx1">
                    <a:lumMod val="50000"/>
                    <a:lumOff val="50000"/>
                  </a:schemeClr>
                </a:solidFill>
              </a:rPr>
              <a:t> tool room, and a 20X20 workshop.</a:t>
            </a:r>
          </a:p>
          <a:p>
            <a:pPr marL="171450" indent="-171450">
              <a:buFont typeface="Arial" panose="020B0604020202020204" pitchFamily="34" charset="0"/>
              <a:buChar char="•"/>
            </a:pPr>
            <a:r>
              <a:rPr lang="en-US" sz="1000" dirty="0">
                <a:solidFill>
                  <a:schemeClr val="tx1">
                    <a:lumMod val="50000"/>
                    <a:lumOff val="50000"/>
                  </a:schemeClr>
                </a:solidFill>
              </a:rPr>
              <a:t>This spectacular home is moving ready</a:t>
            </a: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374</Words>
  <Application>Microsoft Office PowerPoint</Application>
  <PresentationFormat>On-screen Show (4:3)</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Beautiful Home in Paddock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Egret Lane</dc:title>
  <dc:creator>CVH360</dc:creator>
  <cp:lastModifiedBy>A. Thomas Price</cp:lastModifiedBy>
  <cp:revision>45</cp:revision>
  <dcterms:created xsi:type="dcterms:W3CDTF">2006-08-16T00:00:00Z</dcterms:created>
  <dcterms:modified xsi:type="dcterms:W3CDTF">2019-08-06T15:20:00Z</dcterms:modified>
</cp:coreProperties>
</file>