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00" d="100"/>
          <a:sy n="100" d="100"/>
        </p:scale>
        <p:origin x="-936" y="1776"/>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5/7/2015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5/7/2015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5/7/2015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5/7/2015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5/7/2015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5/7/2015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5/7/2015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5/7/2015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5/7/2015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smtClean="0"/>
              <a:t>Click to edit Master title style</a:t>
            </a:r>
            <a:endParaRPr lang="en-US"/>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5/7/2015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smtClean="0"/>
              <a:t>Click to edit Master title style</a:t>
            </a:r>
            <a:endParaRPr lang="en-US"/>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5/7/2015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tile tx="0" ty="0" sx="100000" sy="100000" flip="none" algn="tl"/>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5/7/2015</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g"/><Relationship Id="rId3" Type="http://schemas.openxmlformats.org/officeDocument/2006/relationships/image" Target="../media/image3.jpg"/><Relationship Id="rId7" Type="http://schemas.openxmlformats.org/officeDocument/2006/relationships/image" Target="../media/image5.png"/><Relationship Id="rId12" Type="http://schemas.openxmlformats.org/officeDocument/2006/relationships/image" Target="../media/image10.jpe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4.jpg"/><Relationship Id="rId11" Type="http://schemas.openxmlformats.org/officeDocument/2006/relationships/image" Target="../media/image9.jpg"/><Relationship Id="rId5" Type="http://schemas.openxmlformats.org/officeDocument/2006/relationships/hyperlink" Target="http://www.luxurypropertiesincharleston.com/" TargetMode="External"/><Relationship Id="rId10" Type="http://schemas.openxmlformats.org/officeDocument/2006/relationships/image" Target="../media/image8.jpg"/><Relationship Id="rId4" Type="http://schemas.openxmlformats.org/officeDocument/2006/relationships/hyperlink" Target="mailto:Patricia@kwluxuryhomes.com" TargetMode="External"/><Relationship Id="rId9" Type="http://schemas.openxmlformats.org/officeDocument/2006/relationships/image" Target="../media/image7.jp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tile tx="0" ty="0" sx="100000" sy="100000" flip="none" algn="tl"/>
        </a:blipFill>
        <a:effectLst/>
      </p:bgPr>
    </p:bg>
    <p:spTree>
      <p:nvGrpSpPr>
        <p:cNvPr id="1" name=""/>
        <p:cNvGrpSpPr/>
        <p:nvPr/>
      </p:nvGrpSpPr>
      <p:grpSpPr>
        <a:xfrm>
          <a:off x="0" y="0"/>
          <a:ext cx="0" cy="0"/>
          <a:chOff x="0" y="0"/>
          <a:chExt cx="0" cy="0"/>
        </a:xfrm>
      </p:grpSpPr>
      <p:pic>
        <p:nvPicPr>
          <p:cNvPr id="5" name="Picture 4"/>
          <p:cNvPicPr>
            <a:picLocks noChangeAspect="1"/>
          </p:cNvPicPr>
          <p:nvPr/>
        </p:nvPicPr>
        <p:blipFill rotWithShape="1">
          <a:blip r:embed="rId3">
            <a:extLst>
              <a:ext uri="{28A0092B-C50C-407E-A947-70E740481C1C}">
                <a14:useLocalDpi xmlns:a14="http://schemas.microsoft.com/office/drawing/2010/main" val="0"/>
              </a:ext>
            </a:extLst>
          </a:blip>
          <a:srcRect b="11375"/>
          <a:stretch/>
        </p:blipFill>
        <p:spPr>
          <a:xfrm>
            <a:off x="198826" y="685800"/>
            <a:ext cx="3611174" cy="2400300"/>
          </a:xfrm>
          <a:prstGeom prst="rect">
            <a:avLst/>
          </a:prstGeom>
          <a:ln>
            <a:solidFill>
              <a:schemeClr val="tx1"/>
            </a:solidFill>
          </a:ln>
          <a:effectLst>
            <a:outerShdw blurRad="63500" sx="102000" sy="102000" algn="ctr" rotWithShape="0">
              <a:prstClr val="black">
                <a:alpha val="40000"/>
              </a:prstClr>
            </a:outerShdw>
          </a:effectLst>
        </p:spPr>
      </p:pic>
      <p:sp>
        <p:nvSpPr>
          <p:cNvPr id="2" name="Title 1"/>
          <p:cNvSpPr>
            <a:spLocks noGrp="1"/>
          </p:cNvSpPr>
          <p:nvPr>
            <p:ph type="ctrTitle"/>
          </p:nvPr>
        </p:nvSpPr>
        <p:spPr>
          <a:xfrm>
            <a:off x="10160" y="15240"/>
            <a:ext cx="7752080" cy="670560"/>
          </a:xfrm>
        </p:spPr>
        <p:txBody>
          <a:bodyPr>
            <a:noAutofit/>
          </a:bodyPr>
          <a:lstStyle/>
          <a:p>
            <a:r>
              <a:rPr lang="en-US" sz="3200" i="1" dirty="0">
                <a:effectLst>
                  <a:outerShdw blurRad="38100" dist="38100" dir="2700000" algn="tl">
                    <a:srgbClr val="000000">
                      <a:alpha val="43137"/>
                    </a:srgbClr>
                  </a:outerShdw>
                </a:effectLst>
                <a:latin typeface="Goudy Old Style" panose="02020502050305020303" pitchFamily="18" charset="0"/>
              </a:rPr>
              <a:t>Commanding </a:t>
            </a:r>
            <a:r>
              <a:rPr lang="en-US" sz="3200" i="1" dirty="0" smtClean="0">
                <a:effectLst>
                  <a:outerShdw blurRad="38100" dist="38100" dir="2700000" algn="tl">
                    <a:srgbClr val="000000">
                      <a:alpha val="43137"/>
                    </a:srgbClr>
                  </a:outerShdw>
                </a:effectLst>
                <a:latin typeface="Goudy Old Style" panose="02020502050305020303" pitchFamily="18" charset="0"/>
              </a:rPr>
              <a:t>Views &amp; Stunning Sunsets</a:t>
            </a:r>
            <a:r>
              <a:rPr lang="en-US" sz="3200" i="1" dirty="0">
                <a:effectLst>
                  <a:outerShdw blurRad="38100" dist="38100" dir="2700000" algn="tl">
                    <a:srgbClr val="000000">
                      <a:alpha val="43137"/>
                    </a:srgbClr>
                  </a:outerShdw>
                </a:effectLst>
                <a:latin typeface="Goudy Old Style" panose="02020502050305020303" pitchFamily="18" charset="0"/>
              </a:rPr>
              <a:t>!</a:t>
            </a:r>
            <a:endParaRPr lang="en-US" sz="3200" i="1" dirty="0">
              <a:effectLst>
                <a:outerShdw blurRad="38100" dist="38100" dir="2700000" algn="tl">
                  <a:srgbClr val="000000">
                    <a:alpha val="43137"/>
                  </a:srgbClr>
                </a:outerShdw>
              </a:effectLst>
              <a:latin typeface="Goudy Old Style" panose="02020502050305020303" pitchFamily="18" charset="0"/>
            </a:endParaRPr>
          </a:p>
        </p:txBody>
      </p:sp>
      <p:sp>
        <p:nvSpPr>
          <p:cNvPr id="3" name="Subtitle 2"/>
          <p:cNvSpPr>
            <a:spLocks noGrp="1"/>
          </p:cNvSpPr>
          <p:nvPr>
            <p:ph type="subTitle" idx="1"/>
          </p:nvPr>
        </p:nvSpPr>
        <p:spPr>
          <a:xfrm>
            <a:off x="0" y="4191000"/>
            <a:ext cx="7772400" cy="2667000"/>
          </a:xfrm>
        </p:spPr>
        <p:txBody>
          <a:bodyPr anchor="ctr">
            <a:noAutofit/>
          </a:bodyPr>
          <a:lstStyle/>
          <a:p>
            <a:r>
              <a:rPr lang="en-US" sz="1400" dirty="0">
                <a:solidFill>
                  <a:schemeClr val="tx2">
                    <a:lumMod val="10000"/>
                  </a:schemeClr>
                </a:solidFill>
                <a:latin typeface="Goudy Old Style" panose="02020502050305020303" pitchFamily="18" charset="0"/>
              </a:rPr>
              <a:t>Stunning waterfront private lot in a gated community on the historic Ashley River with private dock, open pier head, floating dock and 8 Feet at low tide! This is a very unique lot with 5.72 acres of marsh surrounding it, in addition to unobstructed privacy on a .50 acre buildable highland with 5 feet of surcharge on it and tucked away at the end of the island. This exquisite property has expansive waterfront views and riverfront deep water access. Plantation Isle is a gorgeous quiet family oriented neighborhood 3.5 miles to The Boeing Company and Charleston Airport. You can be downtown, shopping or at one of the many beaches in minutes. Multi-million dollar homes grace this waterfront community on the Ashley River. This is a very unique opportunity to build in an elegant and secure riverfront subdivision with the builder and architect of your choice. Beautiful neighborhood with very low regime fees. Robert Bosch 7.3 miles </a:t>
            </a:r>
            <a:r>
              <a:rPr lang="en-US" sz="1400" dirty="0" err="1">
                <a:solidFill>
                  <a:schemeClr val="tx2">
                    <a:lumMod val="10000"/>
                  </a:schemeClr>
                </a:solidFill>
                <a:latin typeface="Goudy Old Style" panose="02020502050305020303" pitchFamily="18" charset="0"/>
              </a:rPr>
              <a:t>Blackbaud</a:t>
            </a:r>
            <a:r>
              <a:rPr lang="en-US" sz="1400" dirty="0">
                <a:solidFill>
                  <a:schemeClr val="tx2">
                    <a:lumMod val="10000"/>
                  </a:schemeClr>
                </a:solidFill>
                <a:latin typeface="Goudy Old Style" panose="02020502050305020303" pitchFamily="18" charset="0"/>
              </a:rPr>
              <a:t> Inc. 10.2 miles St. Francis Hospital 5.4 miles. Come and preview this property at dusk and enjoy the breathtaking sunsets!</a:t>
            </a:r>
            <a:endParaRPr lang="en-US" sz="1400" dirty="0">
              <a:solidFill>
                <a:schemeClr val="tx2">
                  <a:lumMod val="10000"/>
                </a:schemeClr>
              </a:solidFill>
              <a:latin typeface="Goudy Old Style" panose="02020502050305020303" pitchFamily="18" charset="0"/>
            </a:endParaRPr>
          </a:p>
        </p:txBody>
      </p:sp>
      <p:sp>
        <p:nvSpPr>
          <p:cNvPr id="16" name="Rectangle 15"/>
          <p:cNvSpPr/>
          <p:nvPr/>
        </p:nvSpPr>
        <p:spPr>
          <a:xfrm>
            <a:off x="0" y="3133665"/>
            <a:ext cx="7772400" cy="923330"/>
          </a:xfrm>
          <a:prstGeom prst="rect">
            <a:avLst/>
          </a:prstGeom>
          <a:noFill/>
        </p:spPr>
        <p:txBody>
          <a:bodyPr wrap="square" anchor="b">
            <a:spAutoFit/>
          </a:bodyPr>
          <a:lstStyle/>
          <a:p>
            <a:pPr algn="ctr"/>
            <a:r>
              <a:rPr lang="en-US" sz="2400" b="1" dirty="0">
                <a:solidFill>
                  <a:schemeClr val="tx2">
                    <a:lumMod val="10000"/>
                  </a:schemeClr>
                </a:solidFill>
                <a:effectLst>
                  <a:outerShdw blurRad="38100" dist="38100" dir="2700000" algn="tl">
                    <a:srgbClr val="000000">
                      <a:alpha val="43137"/>
                    </a:srgbClr>
                  </a:outerShdw>
                </a:effectLst>
                <a:latin typeface="Goudy Old Style" panose="02020502050305020303" pitchFamily="18" charset="0"/>
              </a:rPr>
              <a:t>4424 Stoney </a:t>
            </a:r>
            <a:r>
              <a:rPr lang="en-US" sz="2400" b="1" dirty="0" err="1">
                <a:solidFill>
                  <a:schemeClr val="tx2">
                    <a:lumMod val="10000"/>
                  </a:schemeClr>
                </a:solidFill>
                <a:effectLst>
                  <a:outerShdw blurRad="38100" dist="38100" dir="2700000" algn="tl">
                    <a:srgbClr val="000000">
                      <a:alpha val="43137"/>
                    </a:srgbClr>
                  </a:outerShdw>
                </a:effectLst>
                <a:latin typeface="Goudy Old Style" panose="02020502050305020303" pitchFamily="18" charset="0"/>
              </a:rPr>
              <a:t>Poynt</a:t>
            </a:r>
            <a:r>
              <a:rPr lang="en-US" sz="2400" b="1" dirty="0">
                <a:solidFill>
                  <a:schemeClr val="tx2">
                    <a:lumMod val="10000"/>
                  </a:schemeClr>
                </a:solidFill>
                <a:effectLst>
                  <a:outerShdw blurRad="38100" dist="38100" dir="2700000" algn="tl">
                    <a:srgbClr val="000000">
                      <a:alpha val="43137"/>
                    </a:srgbClr>
                  </a:outerShdw>
                </a:effectLst>
                <a:latin typeface="Goudy Old Style" panose="02020502050305020303" pitchFamily="18" charset="0"/>
              </a:rPr>
              <a:t> Court</a:t>
            </a:r>
            <a:endParaRPr lang="en-US" sz="2400" b="1" dirty="0" smtClean="0">
              <a:solidFill>
                <a:schemeClr val="tx2">
                  <a:lumMod val="10000"/>
                </a:schemeClr>
              </a:solidFill>
              <a:effectLst>
                <a:outerShdw blurRad="38100" dist="38100" dir="2700000" algn="tl">
                  <a:srgbClr val="000000">
                    <a:alpha val="43137"/>
                  </a:srgbClr>
                </a:outerShdw>
              </a:effectLst>
              <a:latin typeface="Goudy Old Style" panose="02020502050305020303" pitchFamily="18" charset="0"/>
            </a:endParaRPr>
          </a:p>
          <a:p>
            <a:pPr algn="ctr"/>
            <a:endParaRPr lang="en-US" sz="1400" b="1" dirty="0" smtClean="0">
              <a:solidFill>
                <a:schemeClr val="tx2">
                  <a:lumMod val="10000"/>
                </a:schemeClr>
              </a:solidFill>
              <a:effectLst>
                <a:outerShdw blurRad="38100" dist="38100" dir="2700000" algn="tl">
                  <a:srgbClr val="000000">
                    <a:alpha val="43137"/>
                  </a:srgbClr>
                </a:outerShdw>
              </a:effectLst>
              <a:latin typeface="Goudy Old Style" panose="02020502050305020303" pitchFamily="18" charset="0"/>
            </a:endParaRPr>
          </a:p>
          <a:p>
            <a:pPr algn="ctr"/>
            <a:r>
              <a:rPr lang="en-US" sz="1600" dirty="0">
                <a:solidFill>
                  <a:schemeClr val="tx2">
                    <a:lumMod val="10000"/>
                  </a:schemeClr>
                </a:solidFill>
                <a:effectLst>
                  <a:outerShdw blurRad="38100" dist="38100" dir="2700000" algn="tl">
                    <a:srgbClr val="000000">
                      <a:alpha val="43137"/>
                    </a:srgbClr>
                  </a:outerShdw>
                </a:effectLst>
                <a:latin typeface="Goudy Old Style" panose="02020502050305020303" pitchFamily="18" charset="0"/>
              </a:rPr>
              <a:t>Plantation Isle | North Charleston, SC 29405 | MLS# 15005658 | $650,000</a:t>
            </a:r>
            <a:endParaRPr lang="en-US" sz="1600" dirty="0">
              <a:solidFill>
                <a:schemeClr val="tx2">
                  <a:lumMod val="10000"/>
                </a:schemeClr>
              </a:solidFill>
              <a:effectLst>
                <a:outerShdw blurRad="38100" dist="38100" dir="2700000" algn="tl">
                  <a:srgbClr val="000000">
                    <a:alpha val="43137"/>
                  </a:srgbClr>
                </a:outerShdw>
              </a:effectLst>
              <a:latin typeface="Goudy Old Style" panose="02020502050305020303" pitchFamily="18" charset="0"/>
            </a:endParaRPr>
          </a:p>
        </p:txBody>
      </p:sp>
      <p:sp>
        <p:nvSpPr>
          <p:cNvPr id="17" name="Rectangle 16"/>
          <p:cNvSpPr/>
          <p:nvPr/>
        </p:nvSpPr>
        <p:spPr>
          <a:xfrm>
            <a:off x="0" y="8991600"/>
            <a:ext cx="7772400" cy="1046440"/>
          </a:xfrm>
          <a:prstGeom prst="rect">
            <a:avLst/>
          </a:prstGeom>
        </p:spPr>
        <p:txBody>
          <a:bodyPr wrap="square">
            <a:spAutoFit/>
          </a:bodyPr>
          <a:lstStyle/>
          <a:p>
            <a:pPr algn="ctr"/>
            <a:r>
              <a:rPr lang="en-US" sz="1400" b="1" dirty="0">
                <a:solidFill>
                  <a:schemeClr val="tx2">
                    <a:lumMod val="10000"/>
                  </a:schemeClr>
                </a:solidFill>
                <a:latin typeface="Baskerville Old Face" panose="02020602080505020303" pitchFamily="18" charset="0"/>
              </a:rPr>
              <a:t>Patricia Lehman Byrne</a:t>
            </a:r>
            <a:r>
              <a:rPr lang="en-US" sz="1200" b="1" dirty="0" smtClean="0">
                <a:solidFill>
                  <a:schemeClr val="tx2">
                    <a:lumMod val="10000"/>
                  </a:schemeClr>
                </a:solidFill>
                <a:latin typeface="Baskerville Old Face" panose="02020602080505020303" pitchFamily="18" charset="0"/>
              </a:rPr>
              <a:t/>
            </a:r>
            <a:br>
              <a:rPr lang="en-US" sz="1200" b="1" dirty="0" smtClean="0">
                <a:solidFill>
                  <a:schemeClr val="tx2">
                    <a:lumMod val="10000"/>
                  </a:schemeClr>
                </a:solidFill>
                <a:latin typeface="Baskerville Old Face" panose="02020602080505020303" pitchFamily="18" charset="0"/>
              </a:rPr>
            </a:br>
            <a:endParaRPr lang="en-US" sz="1200" b="1" dirty="0" smtClean="0">
              <a:solidFill>
                <a:schemeClr val="tx2">
                  <a:lumMod val="10000"/>
                </a:schemeClr>
              </a:solidFill>
              <a:latin typeface="Baskerville Old Face" panose="02020602080505020303" pitchFamily="18" charset="0"/>
            </a:endParaRPr>
          </a:p>
          <a:p>
            <a:pPr algn="ctr"/>
            <a:r>
              <a:rPr lang="en-US" sz="1200" dirty="0" smtClean="0">
                <a:solidFill>
                  <a:schemeClr val="tx2">
                    <a:lumMod val="10000"/>
                  </a:schemeClr>
                </a:solidFill>
                <a:latin typeface="Baskerville Old Face" panose="02020602080505020303" pitchFamily="18" charset="0"/>
              </a:rPr>
              <a:t>Mobile </a:t>
            </a:r>
            <a:r>
              <a:rPr lang="en-US" sz="1200" dirty="0">
                <a:solidFill>
                  <a:schemeClr val="tx2">
                    <a:lumMod val="10000"/>
                  </a:schemeClr>
                </a:solidFill>
                <a:latin typeface="Baskerville Old Face" panose="02020602080505020303" pitchFamily="18" charset="0"/>
              </a:rPr>
              <a:t>- (973) 868-1039</a:t>
            </a:r>
            <a:r>
              <a:rPr lang="en-US" sz="1200" dirty="0" smtClean="0">
                <a:solidFill>
                  <a:schemeClr val="tx2">
                    <a:lumMod val="10000"/>
                  </a:schemeClr>
                </a:solidFill>
                <a:latin typeface="Baskerville Old Face" panose="02020602080505020303" pitchFamily="18" charset="0"/>
              </a:rPr>
              <a:t/>
            </a:r>
            <a:br>
              <a:rPr lang="en-US" sz="1200" dirty="0" smtClean="0">
                <a:solidFill>
                  <a:schemeClr val="tx2">
                    <a:lumMod val="10000"/>
                  </a:schemeClr>
                </a:solidFill>
                <a:latin typeface="Baskerville Old Face" panose="02020602080505020303" pitchFamily="18" charset="0"/>
              </a:rPr>
            </a:br>
            <a:r>
              <a:rPr lang="en-US" sz="1200" dirty="0" smtClean="0">
                <a:solidFill>
                  <a:schemeClr val="tx2">
                    <a:lumMod val="10000"/>
                  </a:schemeClr>
                </a:solidFill>
                <a:latin typeface="Baskerville Old Face" panose="02020602080505020303" pitchFamily="18" charset="0"/>
                <a:hlinkClick r:id="rId4"/>
              </a:rPr>
              <a:t>Patricia@kwluxuryhomes.com</a:t>
            </a:r>
            <a:endParaRPr lang="en-US" sz="1200" dirty="0" smtClean="0">
              <a:solidFill>
                <a:schemeClr val="tx2">
                  <a:lumMod val="10000"/>
                </a:schemeClr>
              </a:solidFill>
              <a:latin typeface="Baskerville Old Face" panose="02020602080505020303" pitchFamily="18" charset="0"/>
            </a:endParaRPr>
          </a:p>
          <a:p>
            <a:pPr algn="ctr"/>
            <a:r>
              <a:rPr lang="en-US" sz="1200" dirty="0" smtClean="0">
                <a:solidFill>
                  <a:schemeClr val="tx2">
                    <a:lumMod val="10000"/>
                  </a:schemeClr>
                </a:solidFill>
                <a:latin typeface="Baskerville Old Face" panose="02020602080505020303" pitchFamily="18" charset="0"/>
                <a:hlinkClick r:id="rId5"/>
              </a:rPr>
              <a:t>luxurypropertiesincharleston.com</a:t>
            </a:r>
            <a:r>
              <a:rPr lang="en-US" sz="1200" dirty="0" smtClean="0">
                <a:solidFill>
                  <a:schemeClr val="tx2">
                    <a:lumMod val="10000"/>
                  </a:schemeClr>
                </a:solidFill>
                <a:latin typeface="Baskerville Old Face" panose="02020602080505020303" pitchFamily="18" charset="0"/>
              </a:rPr>
              <a:t> </a:t>
            </a:r>
            <a:endParaRPr lang="en-US" sz="1000" dirty="0" smtClean="0">
              <a:solidFill>
                <a:schemeClr val="tx2">
                  <a:lumMod val="10000"/>
                </a:schemeClr>
              </a:solidFill>
              <a:latin typeface="Baskerville Old Face" panose="02020602080505020303" pitchFamily="18" charset="0"/>
            </a:endParaRPr>
          </a:p>
        </p:txBody>
      </p:sp>
      <p:pic>
        <p:nvPicPr>
          <p:cNvPr id="1026" name="Picture 2"/>
          <p:cNvPicPr>
            <a:picLocks noChangeAspect="1" noChangeArrowheads="1"/>
          </p:cNvPicPr>
          <p:nvPr/>
        </p:nvPicPr>
        <p:blipFill>
          <a:blip r:embed="rId6">
            <a:extLst>
              <a:ext uri="{28A0092B-C50C-407E-A947-70E740481C1C}">
                <a14:useLocalDpi xmlns:a14="http://schemas.microsoft.com/office/drawing/2010/main" val="0"/>
              </a:ext>
            </a:extLst>
          </a:blip>
          <a:stretch>
            <a:fillRect/>
          </a:stretch>
        </p:blipFill>
        <p:spPr bwMode="auto">
          <a:xfrm>
            <a:off x="7001000" y="8991600"/>
            <a:ext cx="695200" cy="976405"/>
          </a:xfrm>
          <a:prstGeom prst="rect">
            <a:avLst/>
          </a:prstGeom>
          <a:noFill/>
          <a:extLst>
            <a:ext uri="{909E8E84-426E-40DD-AFC4-6F175D3DCCD1}">
              <a14:hiddenFill xmlns:a14="http://schemas.microsoft.com/office/drawing/2010/main">
                <a:solidFill>
                  <a:srgbClr val="FFFFFF"/>
                </a:solidFill>
              </a14:hiddenFill>
            </a:ext>
          </a:extLst>
        </p:spPr>
      </p:pic>
      <p:pic>
        <p:nvPicPr>
          <p:cNvPr id="26" name="Picture 2"/>
          <p:cNvPicPr>
            <a:picLocks noChangeAspect="1" noChangeArrowheads="1"/>
          </p:cNvPicPr>
          <p:nvPr/>
        </p:nvPicPr>
        <p:blipFill>
          <a:blip r:embed="rId7" cstate="print">
            <a:extLst>
              <a:ext uri="{28A0092B-C50C-407E-A947-70E740481C1C}">
                <a14:useLocalDpi xmlns:a14="http://schemas.microsoft.com/office/drawing/2010/main" val="0"/>
              </a:ext>
            </a:extLst>
          </a:blip>
          <a:stretch>
            <a:fillRect/>
          </a:stretch>
        </p:blipFill>
        <p:spPr bwMode="auto">
          <a:xfrm>
            <a:off x="50188" y="8991600"/>
            <a:ext cx="1786937" cy="381211"/>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3"/>
          <p:cNvSpPr/>
          <p:nvPr/>
        </p:nvSpPr>
        <p:spPr>
          <a:xfrm>
            <a:off x="105457" y="9412069"/>
            <a:ext cx="1676399" cy="646331"/>
          </a:xfrm>
          <a:prstGeom prst="rect">
            <a:avLst/>
          </a:prstGeom>
        </p:spPr>
        <p:txBody>
          <a:bodyPr wrap="square">
            <a:spAutoFit/>
          </a:bodyPr>
          <a:lstStyle/>
          <a:p>
            <a:pPr algn="ctr"/>
            <a:r>
              <a:rPr lang="en-US" sz="900" dirty="0">
                <a:solidFill>
                  <a:schemeClr val="tx2">
                    <a:lumMod val="10000"/>
                  </a:schemeClr>
                </a:solidFill>
                <a:latin typeface="Baskerville Old Face" panose="02020602080505020303" pitchFamily="18" charset="0"/>
              </a:rPr>
              <a:t>Keller Williams Realty Charleston West Ashley</a:t>
            </a:r>
          </a:p>
          <a:p>
            <a:pPr algn="ctr"/>
            <a:r>
              <a:rPr lang="en-US" sz="900" dirty="0">
                <a:solidFill>
                  <a:schemeClr val="tx2">
                    <a:lumMod val="10000"/>
                  </a:schemeClr>
                </a:solidFill>
                <a:latin typeface="Baskerville Old Face" panose="02020602080505020303" pitchFamily="18" charset="0"/>
              </a:rPr>
              <a:t>1180 Sam </a:t>
            </a:r>
            <a:r>
              <a:rPr lang="en-US" sz="900" dirty="0" err="1">
                <a:solidFill>
                  <a:schemeClr val="tx2">
                    <a:lumMod val="10000"/>
                  </a:schemeClr>
                </a:solidFill>
                <a:latin typeface="Baskerville Old Face" panose="02020602080505020303" pitchFamily="18" charset="0"/>
              </a:rPr>
              <a:t>Rittenberg</a:t>
            </a:r>
            <a:r>
              <a:rPr lang="en-US" sz="900" dirty="0">
                <a:solidFill>
                  <a:schemeClr val="tx2">
                    <a:lumMod val="10000"/>
                  </a:schemeClr>
                </a:solidFill>
                <a:latin typeface="Baskerville Old Face" panose="02020602080505020303" pitchFamily="18" charset="0"/>
              </a:rPr>
              <a:t> </a:t>
            </a:r>
            <a:r>
              <a:rPr lang="en-US" sz="900" dirty="0" err="1">
                <a:solidFill>
                  <a:schemeClr val="tx2">
                    <a:lumMod val="10000"/>
                  </a:schemeClr>
                </a:solidFill>
                <a:latin typeface="Baskerville Old Face" panose="02020602080505020303" pitchFamily="18" charset="0"/>
              </a:rPr>
              <a:t>Ste</a:t>
            </a:r>
            <a:r>
              <a:rPr lang="en-US" sz="900" dirty="0">
                <a:solidFill>
                  <a:schemeClr val="tx2">
                    <a:lumMod val="10000"/>
                  </a:schemeClr>
                </a:solidFill>
                <a:latin typeface="Baskerville Old Face" panose="02020602080505020303" pitchFamily="18" charset="0"/>
              </a:rPr>
              <a:t> 105</a:t>
            </a:r>
          </a:p>
          <a:p>
            <a:pPr algn="ctr"/>
            <a:r>
              <a:rPr lang="en-US" sz="900" dirty="0">
                <a:solidFill>
                  <a:schemeClr val="tx2">
                    <a:lumMod val="10000"/>
                  </a:schemeClr>
                </a:solidFill>
                <a:latin typeface="Baskerville Old Face" panose="02020602080505020303" pitchFamily="18" charset="0"/>
              </a:rPr>
              <a:t>Charleston, SC 29407</a:t>
            </a:r>
          </a:p>
        </p:txBody>
      </p:sp>
      <p:pic>
        <p:nvPicPr>
          <p:cNvPr id="21" name="Picture 20"/>
          <p:cNvPicPr>
            <a:picLocks noChangeAspect="1"/>
          </p:cNvPicPr>
          <p:nvPr/>
        </p:nvPicPr>
        <p:blipFill rotWithShape="1">
          <a:blip r:embed="rId8">
            <a:extLst>
              <a:ext uri="{28A0092B-C50C-407E-A947-70E740481C1C}">
                <a14:useLocalDpi xmlns:a14="http://schemas.microsoft.com/office/drawing/2010/main" val="0"/>
              </a:ext>
            </a:extLst>
          </a:blip>
          <a:srcRect b="11375"/>
          <a:stretch/>
        </p:blipFill>
        <p:spPr>
          <a:xfrm>
            <a:off x="3985613" y="685800"/>
            <a:ext cx="3611174" cy="2400300"/>
          </a:xfrm>
          <a:prstGeom prst="rect">
            <a:avLst/>
          </a:prstGeom>
          <a:ln>
            <a:solidFill>
              <a:schemeClr val="tx1"/>
            </a:solidFill>
          </a:ln>
          <a:effectLst>
            <a:outerShdw blurRad="63500" sx="102000" sy="102000" algn="ctr" rotWithShape="0">
              <a:prstClr val="black">
                <a:alpha val="40000"/>
              </a:prstClr>
            </a:outerShdw>
          </a:effectLst>
        </p:spPr>
      </p:pic>
      <p:pic>
        <p:nvPicPr>
          <p:cNvPr id="22" name="Picture 21"/>
          <p:cNvPicPr>
            <a:picLocks noChangeAspect="1"/>
          </p:cNvPicPr>
          <p:nvPr/>
        </p:nvPicPr>
        <p:blipFill rotWithShape="1">
          <a:blip r:embed="rId9" cstate="print">
            <a:extLst>
              <a:ext uri="{28A0092B-C50C-407E-A947-70E740481C1C}">
                <a14:useLocalDpi xmlns:a14="http://schemas.microsoft.com/office/drawing/2010/main" val="0"/>
              </a:ext>
            </a:extLst>
          </a:blip>
          <a:srcRect b="11508"/>
          <a:stretch/>
        </p:blipFill>
        <p:spPr>
          <a:xfrm>
            <a:off x="198826" y="7124699"/>
            <a:ext cx="2238845" cy="1485900"/>
          </a:xfrm>
          <a:prstGeom prst="rect">
            <a:avLst/>
          </a:prstGeom>
          <a:ln>
            <a:solidFill>
              <a:schemeClr val="tx1"/>
            </a:solidFill>
          </a:ln>
          <a:effectLst>
            <a:outerShdw blurRad="63500" sx="102000" sy="102000" algn="ctr" rotWithShape="0">
              <a:prstClr val="black">
                <a:alpha val="40000"/>
              </a:prstClr>
            </a:outerShdw>
          </a:effectLst>
        </p:spPr>
      </p:pic>
      <p:pic>
        <p:nvPicPr>
          <p:cNvPr id="23" name="Picture 22"/>
          <p:cNvPicPr>
            <a:picLocks noChangeAspect="1"/>
          </p:cNvPicPr>
          <p:nvPr/>
        </p:nvPicPr>
        <p:blipFill rotWithShape="1">
          <a:blip r:embed="rId10" cstate="print">
            <a:extLst>
              <a:ext uri="{28A0092B-C50C-407E-A947-70E740481C1C}">
                <a14:useLocalDpi xmlns:a14="http://schemas.microsoft.com/office/drawing/2010/main" val="0"/>
              </a:ext>
            </a:extLst>
          </a:blip>
          <a:srcRect b="11508"/>
          <a:stretch/>
        </p:blipFill>
        <p:spPr>
          <a:xfrm>
            <a:off x="5357943" y="7124699"/>
            <a:ext cx="2238844" cy="1485900"/>
          </a:xfrm>
          <a:prstGeom prst="rect">
            <a:avLst/>
          </a:prstGeom>
          <a:ln>
            <a:solidFill>
              <a:schemeClr val="tx1"/>
            </a:solidFill>
          </a:ln>
          <a:effectLst>
            <a:outerShdw blurRad="63500" sx="102000" sy="102000" algn="ctr" rotWithShape="0">
              <a:prstClr val="black">
                <a:alpha val="40000"/>
              </a:prstClr>
            </a:outerShdw>
          </a:effectLst>
        </p:spPr>
      </p:pic>
      <p:pic>
        <p:nvPicPr>
          <p:cNvPr id="24" name="Picture 23"/>
          <p:cNvPicPr>
            <a:picLocks noChangeAspect="1"/>
          </p:cNvPicPr>
          <p:nvPr/>
        </p:nvPicPr>
        <p:blipFill rotWithShape="1">
          <a:blip r:embed="rId11" cstate="print">
            <a:extLst>
              <a:ext uri="{28A0092B-C50C-407E-A947-70E740481C1C}">
                <a14:useLocalDpi xmlns:a14="http://schemas.microsoft.com/office/drawing/2010/main" val="0"/>
              </a:ext>
            </a:extLst>
          </a:blip>
          <a:srcRect r="50000"/>
          <a:stretch/>
        </p:blipFill>
        <p:spPr>
          <a:xfrm>
            <a:off x="2750695" y="7124699"/>
            <a:ext cx="990600" cy="1485901"/>
          </a:xfrm>
          <a:prstGeom prst="rect">
            <a:avLst/>
          </a:prstGeom>
          <a:ln>
            <a:solidFill>
              <a:schemeClr val="tx1"/>
            </a:solidFill>
          </a:ln>
          <a:effectLst>
            <a:outerShdw blurRad="63500" sx="102000" sy="102000" algn="ctr" rotWithShape="0">
              <a:prstClr val="black">
                <a:alpha val="40000"/>
              </a:prstClr>
            </a:outerShdw>
          </a:effectLst>
        </p:spPr>
      </p:pic>
      <p:pic>
        <p:nvPicPr>
          <p:cNvPr id="25" name="Picture 24"/>
          <p:cNvPicPr>
            <a:picLocks noChangeAspect="1"/>
          </p:cNvPicPr>
          <p:nvPr/>
        </p:nvPicPr>
        <p:blipFill rotWithShape="1">
          <a:blip r:embed="rId12" cstate="print">
            <a:extLst>
              <a:ext uri="{28A0092B-C50C-407E-A947-70E740481C1C}">
                <a14:useLocalDpi xmlns:a14="http://schemas.microsoft.com/office/drawing/2010/main" val="0"/>
              </a:ext>
            </a:extLst>
          </a:blip>
          <a:srcRect r="50000"/>
          <a:stretch/>
        </p:blipFill>
        <p:spPr>
          <a:xfrm>
            <a:off x="4054319" y="7124699"/>
            <a:ext cx="990600" cy="1485901"/>
          </a:xfrm>
          <a:prstGeom prst="rect">
            <a:avLst/>
          </a:prstGeom>
          <a:ln>
            <a:solidFill>
              <a:schemeClr val="tx1"/>
            </a:solidFill>
          </a:ln>
          <a:effectLst>
            <a:outerShdw blurRad="63500" sx="102000" sy="102000" algn="ctr" rotWithShape="0">
              <a:prstClr val="black">
                <a:alpha val="40000"/>
              </a:prstClr>
            </a:outerShdw>
          </a:effectLst>
        </p:spPr>
      </p:pic>
    </p:spTree>
    <p:extLst>
      <p:ext uri="{BB962C8B-B14F-4D97-AF65-F5344CB8AC3E}">
        <p14:creationId xmlns:p14="http://schemas.microsoft.com/office/powerpoint/2010/main" val="164950929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83</TotalTime>
  <Words>237</Words>
  <Application>Microsoft Office PowerPoint</Application>
  <PresentationFormat>Custom</PresentationFormat>
  <Paragraphs>11</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Commanding Views &amp; Stunning Sunsets!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Purchase in Mt. Pleasant for under $200K</dc:title>
  <dc:creator>CVH360</dc:creator>
  <cp:lastModifiedBy>atp1313@gmail.com</cp:lastModifiedBy>
  <cp:revision>15</cp:revision>
  <dcterms:created xsi:type="dcterms:W3CDTF">2006-08-16T00:00:00Z</dcterms:created>
  <dcterms:modified xsi:type="dcterms:W3CDTF">2015-05-07T22:59:52Z</dcterms:modified>
</cp:coreProperties>
</file>