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AA5F"/>
    <a:srgbClr val="08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77"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10/19/2023</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10/19/2023</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10/19/2023</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10/19/2023</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10/19/2023</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10/19/2023</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10/19/2023</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10/19/2023</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10/19/2023</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10/19/2023</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10/19/2023</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10/19/2023</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jpg"/><Relationship Id="rId18" Type="http://schemas.openxmlformats.org/officeDocument/2006/relationships/image" Target="../media/image17.jpg"/><Relationship Id="rId3" Type="http://schemas.openxmlformats.org/officeDocument/2006/relationships/image" Target="../media/image2.png"/><Relationship Id="rId21" Type="http://schemas.openxmlformats.org/officeDocument/2006/relationships/image" Target="../media/image20.jpg"/><Relationship Id="rId7" Type="http://schemas.openxmlformats.org/officeDocument/2006/relationships/image" Target="../media/image6.pn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png"/><Relationship Id="rId20"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jp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g"/><Relationship Id="rId19" Type="http://schemas.openxmlformats.org/officeDocument/2006/relationships/image" Target="../media/image18.jpg"/><Relationship Id="rId4" Type="http://schemas.openxmlformats.org/officeDocument/2006/relationships/image" Target="../media/image3.sv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2">
            <a:extLst>
              <a:ext uri="{28A0092B-C50C-407E-A947-70E740481C1C}">
                <a14:useLocalDpi xmlns:a14="http://schemas.microsoft.com/office/drawing/2010/main" val="0"/>
              </a:ext>
            </a:extLst>
          </a:blip>
          <a:srcRect t="10873" b="10873"/>
          <a:stretch/>
        </p:blipFill>
        <p:spPr>
          <a:xfrm>
            <a:off x="158143" y="177069"/>
            <a:ext cx="7004471" cy="3654222"/>
          </a:xfrm>
          <a:prstGeom prst="rect">
            <a:avLst/>
          </a:prstGeom>
        </p:spPr>
      </p:pic>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152585" y="177069"/>
            <a:ext cx="6995159" cy="672480"/>
          </a:xfrm>
          <a:noFill/>
          <a:ln>
            <a:noFill/>
          </a:ln>
        </p:spPr>
        <p:txBody>
          <a:bodyPr anchor="ctr">
            <a:noAutofit/>
          </a:bodyPr>
          <a:lstStyle/>
          <a:p>
            <a:r>
              <a:rPr lang="en-US" sz="2000" b="1" dirty="0">
                <a:solidFill>
                  <a:schemeClr val="bg1"/>
                </a:solidFill>
                <a:latin typeface="Trajan Pro" panose="02020502050506020301" pitchFamily="18" charset="0"/>
              </a:rPr>
              <a:t>COMPLETELY</a:t>
            </a:r>
            <a:br>
              <a:rPr lang="en-US" sz="2000" b="1" dirty="0">
                <a:solidFill>
                  <a:schemeClr val="bg1"/>
                </a:solidFill>
                <a:latin typeface="Trajan Pro" panose="02020502050506020301" pitchFamily="18" charset="0"/>
              </a:rPr>
            </a:br>
            <a:r>
              <a:rPr lang="en-US" sz="2000" b="1" dirty="0">
                <a:solidFill>
                  <a:schemeClr val="bg1"/>
                </a:solidFill>
                <a:latin typeface="Trajan Pro" panose="02020502050506020301" pitchFamily="18" charset="0"/>
              </a:rPr>
              <a:t>REMODELED</a:t>
            </a:r>
          </a:p>
        </p:txBody>
      </p:sp>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4492" y="4821976"/>
            <a:ext cx="506064" cy="595844"/>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74718" y="4821976"/>
            <a:ext cx="506064" cy="595844"/>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74605" y="4821976"/>
            <a:ext cx="506064" cy="595844"/>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8661163" y="5308596"/>
            <a:ext cx="479342"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9280782" y="5308596"/>
            <a:ext cx="479342"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8061050" y="5308596"/>
            <a:ext cx="479342" cy="246221"/>
          </a:xfrm>
          <a:prstGeom prst="rect">
            <a:avLst/>
          </a:prstGeom>
          <a:noFill/>
        </p:spPr>
        <p:txBody>
          <a:bodyPr wrap="square">
            <a:spAutoFit/>
          </a:bodyPr>
          <a:lstStyle/>
          <a:p>
            <a:pPr algn="ctr"/>
            <a:r>
              <a:rPr lang="en-US" sz="1000" dirty="0">
                <a:latin typeface="Century Gothic" panose="020B0502020202020204" pitchFamily="34" charset="0"/>
              </a:rPr>
              <a:t>4</a:t>
            </a:r>
          </a:p>
        </p:txBody>
      </p:sp>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044654" y="1589213"/>
            <a:ext cx="1492854" cy="995236"/>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8046597" y="2837350"/>
            <a:ext cx="1490911" cy="993941"/>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158144" y="8350160"/>
            <a:ext cx="2181695" cy="646331"/>
          </a:xfrm>
          <a:prstGeom prst="rect">
            <a:avLst/>
          </a:prstGeom>
          <a:noFill/>
        </p:spPr>
        <p:txBody>
          <a:bodyPr wrap="square" rtlCol="0">
            <a:spAutoFit/>
          </a:bodyPr>
          <a:lstStyle/>
          <a:p>
            <a:r>
              <a:rPr lang="en-US" sz="1600" i="0" dirty="0">
                <a:solidFill>
                  <a:srgbClr val="C7AA5F"/>
                </a:solidFill>
                <a:effectLst/>
                <a:latin typeface="Avenir Next LT Pro" panose="020B0504020202020204" pitchFamily="34" charset="0"/>
                <a:ea typeface="Ebrima" panose="02000000000000000000" pitchFamily="2" charset="0"/>
                <a:cs typeface="Ebrima" panose="02000000000000000000" pitchFamily="2" charset="0"/>
              </a:rPr>
              <a:t>Telecia Bilton</a:t>
            </a:r>
            <a:br>
              <a:rPr lang="en-US" sz="1600" dirty="0">
                <a:solidFill>
                  <a:srgbClr val="C7AA5F"/>
                </a:solidFill>
                <a:latin typeface="Avenir Next LT Pro" panose="020B0504020202020204" pitchFamily="34" charset="0"/>
                <a:ea typeface="Ebrima" panose="02000000000000000000" pitchFamily="2" charset="0"/>
                <a:cs typeface="Ebrima" panose="02000000000000000000" pitchFamily="2" charset="0"/>
              </a:rPr>
            </a:br>
            <a:r>
              <a:rPr lang="en-US" sz="1000" b="0" i="0" dirty="0">
                <a:solidFill>
                  <a:srgbClr val="C7AA5F"/>
                </a:solidFill>
                <a:effectLst/>
                <a:latin typeface="Avenir Next LT Pro" panose="020B0504020202020204" pitchFamily="34" charset="0"/>
                <a:ea typeface="Ebrima" panose="02000000000000000000" pitchFamily="2" charset="0"/>
                <a:cs typeface="Ebrima" panose="02000000000000000000" pitchFamily="2" charset="0"/>
              </a:rPr>
              <a:t>843-412-3586</a:t>
            </a:r>
          </a:p>
          <a:p>
            <a:r>
              <a:rPr lang="en-US" sz="1000" b="0" i="0" dirty="0">
                <a:solidFill>
                  <a:srgbClr val="C7AA5F"/>
                </a:solidFill>
                <a:effectLst/>
                <a:latin typeface="Avenir Next LT Pro" panose="020B0504020202020204" pitchFamily="34" charset="0"/>
                <a:ea typeface="Ebrima" panose="02000000000000000000" pitchFamily="2" charset="0"/>
                <a:cs typeface="Ebrima" panose="02000000000000000000" pitchFamily="2" charset="0"/>
              </a:rPr>
              <a:t>tmbilton@rogcoastal.com</a:t>
            </a:r>
            <a:endParaRPr lang="en-US" sz="1000" dirty="0">
              <a:solidFill>
                <a:srgbClr val="C7AA5F"/>
              </a:solidFill>
              <a:latin typeface="Avenir Next LT Pro" panose="020B0504020202020204" pitchFamily="34" charset="0"/>
              <a:ea typeface="Ebrima" panose="02000000000000000000" pitchFamily="2" charset="0"/>
              <a:cs typeface="Ebrima" panose="02000000000000000000" pitchFamily="2" charset="0"/>
            </a:endParaRPr>
          </a:p>
        </p:txBody>
      </p:sp>
      <p:grpSp>
        <p:nvGrpSpPr>
          <p:cNvPr id="17" name="Group 16">
            <a:extLst>
              <a:ext uri="{FF2B5EF4-FFF2-40B4-BE49-F238E27FC236}">
                <a16:creationId xmlns:a16="http://schemas.microsoft.com/office/drawing/2014/main" id="{CCE2E9A2-CE97-9C66-22D7-55506A1D0550}"/>
              </a:ext>
            </a:extLst>
          </p:cNvPr>
          <p:cNvGrpSpPr/>
          <p:nvPr/>
        </p:nvGrpSpPr>
        <p:grpSpPr>
          <a:xfrm>
            <a:off x="152585" y="5277466"/>
            <a:ext cx="6995160" cy="1565617"/>
            <a:chOff x="152585" y="5277466"/>
            <a:chExt cx="6995160" cy="1565617"/>
          </a:xfrm>
        </p:grpSpPr>
        <p:sp>
          <p:nvSpPr>
            <p:cNvPr id="4" name="Rectangle 3">
              <a:extLst>
                <a:ext uri="{FF2B5EF4-FFF2-40B4-BE49-F238E27FC236}">
                  <a16:creationId xmlns:a16="http://schemas.microsoft.com/office/drawing/2014/main" id="{A54FB912-2516-3BF6-30BB-49954A19454B}"/>
                </a:ext>
              </a:extLst>
            </p:cNvPr>
            <p:cNvSpPr/>
            <p:nvPr/>
          </p:nvSpPr>
          <p:spPr>
            <a:xfrm>
              <a:off x="152585" y="5277466"/>
              <a:ext cx="6995160" cy="1565617"/>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30B6364-BBA5-DD85-ACE9-4C6DA6EE40DC}"/>
                </a:ext>
              </a:extLst>
            </p:cNvPr>
            <p:cNvSpPr txBox="1"/>
            <p:nvPr/>
          </p:nvSpPr>
          <p:spPr>
            <a:xfrm>
              <a:off x="277039" y="5367777"/>
              <a:ext cx="6746252" cy="1384995"/>
            </a:xfrm>
            <a:prstGeom prst="rect">
              <a:avLst/>
            </a:prstGeom>
            <a:noFill/>
          </p:spPr>
          <p:txBody>
            <a:bodyPr wrap="square" rtlCol="0">
              <a:spAutoFit/>
            </a:bodyPr>
            <a:lstStyle/>
            <a:p>
              <a:pPr algn="ctr"/>
              <a:r>
                <a:rPr lang="en-US" sz="1400">
                  <a:solidFill>
                    <a:srgbClr val="C7AA5F"/>
                  </a:solidFill>
                  <a:latin typeface="Avenir Next LT Pro" panose="020B0504020202020204" pitchFamily="34" charset="0"/>
                  <a:ea typeface="Ebrima" panose="02000000000000000000" pitchFamily="2" charset="0"/>
                  <a:cs typeface="Ebrima" panose="02000000000000000000" pitchFamily="2" charset="0"/>
                </a:rPr>
                <a:t>4 </a:t>
              </a:r>
              <a:r>
                <a:rPr lang="en-US" sz="1400" dirty="0">
                  <a:solidFill>
                    <a:srgbClr val="C7AA5F"/>
                  </a:solidFill>
                  <a:latin typeface="Avenir Next LT Pro" panose="020B0504020202020204" pitchFamily="34" charset="0"/>
                  <a:ea typeface="Ebrima" panose="02000000000000000000" pitchFamily="2" charset="0"/>
                  <a:cs typeface="Ebrima" panose="02000000000000000000" pitchFamily="2" charset="0"/>
                </a:rPr>
                <a:t>bedroom, 1 and half bath all brick ranch home minutes to Summerville and I-26. The home is freshly painted with new windows, doors and flooring. The HVAC recently installed, along with a new garage door. The kitchen boasts new cabinets, appliances and quartz countertop. The fenced in back yard is ready for outdoor entertaining and family gatherings. The home is minutes to downtown Summerville, I-26, the airport and many conveniences.</a:t>
              </a:r>
            </a:p>
          </p:txBody>
        </p:sp>
      </p:grpSp>
      <p:pic>
        <p:nvPicPr>
          <p:cNvPr id="12" name="Picture 11">
            <a:extLst>
              <a:ext uri="{FF2B5EF4-FFF2-40B4-BE49-F238E27FC236}">
                <a16:creationId xmlns:a16="http://schemas.microsoft.com/office/drawing/2014/main" id="{F444B440-F0CA-57F1-A15B-5C1569EDD1F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58144" y="7017531"/>
            <a:ext cx="1645920" cy="1096566"/>
          </a:xfrm>
          <a:prstGeom prst="rect">
            <a:avLst/>
          </a:prstGeom>
        </p:spPr>
      </p:pic>
      <p:pic>
        <p:nvPicPr>
          <p:cNvPr id="16" name="Picture 15">
            <a:extLst>
              <a:ext uri="{FF2B5EF4-FFF2-40B4-BE49-F238E27FC236}">
                <a16:creationId xmlns:a16="http://schemas.microsoft.com/office/drawing/2014/main" id="{C16D118F-402C-12E1-C34E-F4DC220E3473}"/>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943227" y="7020031"/>
            <a:ext cx="1641636" cy="1094424"/>
          </a:xfrm>
          <a:prstGeom prst="rect">
            <a:avLst/>
          </a:prstGeom>
        </p:spPr>
      </p:pic>
      <p:pic>
        <p:nvPicPr>
          <p:cNvPr id="18" name="Picture 17">
            <a:extLst>
              <a:ext uri="{FF2B5EF4-FFF2-40B4-BE49-F238E27FC236}">
                <a16:creationId xmlns:a16="http://schemas.microsoft.com/office/drawing/2014/main" id="{C2255E6F-30CB-9A44-54E4-80FAE8435970}"/>
              </a:ext>
            </a:extLst>
          </p:cNvPr>
          <p:cNvPicPr>
            <a:picLocks noChangeAspect="1"/>
          </p:cNvPicPr>
          <p:nvPr/>
        </p:nvPicPr>
        <p:blipFill>
          <a:blip r:embed="rId13">
            <a:extLst>
              <a:ext uri="{28A0092B-C50C-407E-A947-70E740481C1C}">
                <a14:useLocalDpi xmlns:a14="http://schemas.microsoft.com/office/drawing/2010/main" val="0"/>
              </a:ext>
            </a:extLst>
          </a:blip>
          <a:srcRect l="120" r="120"/>
          <a:stretch/>
        </p:blipFill>
        <p:spPr>
          <a:xfrm>
            <a:off x="3724027" y="7014544"/>
            <a:ext cx="1645920" cy="1099911"/>
          </a:xfrm>
          <a:prstGeom prst="rect">
            <a:avLst/>
          </a:prstGeom>
        </p:spPr>
      </p:pic>
      <p:pic>
        <p:nvPicPr>
          <p:cNvPr id="20" name="Picture 19">
            <a:extLst>
              <a:ext uri="{FF2B5EF4-FFF2-40B4-BE49-F238E27FC236}">
                <a16:creationId xmlns:a16="http://schemas.microsoft.com/office/drawing/2014/main" id="{7B1D3718-1CD1-A274-FBD1-60FA4B212311}"/>
              </a:ext>
            </a:extLst>
          </p:cNvPr>
          <p:cNvPicPr>
            <a:picLocks noChangeAspect="1"/>
          </p:cNvPicPr>
          <p:nvPr/>
        </p:nvPicPr>
        <p:blipFill>
          <a:blip r:embed="rId14">
            <a:extLst>
              <a:ext uri="{28A0092B-C50C-407E-A947-70E740481C1C}">
                <a14:useLocalDpi xmlns:a14="http://schemas.microsoft.com/office/drawing/2010/main" val="0"/>
              </a:ext>
            </a:extLst>
          </a:blip>
          <a:srcRect t="5595" b="5595"/>
          <a:stretch/>
        </p:blipFill>
        <p:spPr>
          <a:xfrm>
            <a:off x="5508575" y="7017889"/>
            <a:ext cx="1645920" cy="1096566"/>
          </a:xfrm>
          <a:prstGeom prst="rect">
            <a:avLst/>
          </a:prstGeom>
        </p:spPr>
      </p:pic>
      <p:pic>
        <p:nvPicPr>
          <p:cNvPr id="1026" name="Picture 2" descr="Agent Photo">
            <a:extLst>
              <a:ext uri="{FF2B5EF4-FFF2-40B4-BE49-F238E27FC236}">
                <a16:creationId xmlns:a16="http://schemas.microsoft.com/office/drawing/2014/main" id="{6F06B016-B191-8F4E-9C7A-0B650CB5F66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1806" y="8316741"/>
            <a:ext cx="472494" cy="6272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813D680-6ECD-005C-3077-9E6D2DED5F90}"/>
              </a:ext>
            </a:extLst>
          </p:cNvPr>
          <p:cNvSpPr txBox="1"/>
          <p:nvPr/>
        </p:nvSpPr>
        <p:spPr>
          <a:xfrm>
            <a:off x="4811949" y="8373243"/>
            <a:ext cx="2335796" cy="600164"/>
          </a:xfrm>
          <a:prstGeom prst="rect">
            <a:avLst/>
          </a:prstGeom>
          <a:noFill/>
        </p:spPr>
        <p:txBody>
          <a:bodyPr wrap="square" rtlCol="0">
            <a:spAutoFit/>
          </a:bodyPr>
          <a:lstStyle/>
          <a:p>
            <a:pPr algn="r"/>
            <a:r>
              <a:rPr lang="en-US" sz="1100" i="0" dirty="0">
                <a:solidFill>
                  <a:srgbClr val="C7AA5F"/>
                </a:solidFill>
                <a:effectLst/>
                <a:latin typeface="Avenir Next LT Pro" panose="020B0504020202020204" pitchFamily="34" charset="0"/>
                <a:ea typeface="Ebrima" panose="02000000000000000000" pitchFamily="2" charset="0"/>
                <a:cs typeface="Aharoni" panose="02010803020104030203" pitchFamily="2" charset="-79"/>
              </a:rPr>
              <a:t>Realty ONE Group Coastal</a:t>
            </a:r>
          </a:p>
          <a:p>
            <a:pPr algn="r"/>
            <a:r>
              <a:rPr lang="en-US" sz="1100" i="0" dirty="0">
                <a:solidFill>
                  <a:srgbClr val="C7AA5F"/>
                </a:solidFill>
                <a:effectLst/>
                <a:latin typeface="Avenir Next LT Pro" panose="020B0504020202020204" pitchFamily="34" charset="0"/>
                <a:ea typeface="Ebrima" panose="02000000000000000000" pitchFamily="2" charset="0"/>
                <a:cs typeface="Aharoni" panose="02010803020104030203" pitchFamily="2" charset="-79"/>
              </a:rPr>
              <a:t>1510 Trolley Rd</a:t>
            </a:r>
          </a:p>
          <a:p>
            <a:pPr algn="r"/>
            <a:r>
              <a:rPr lang="en-US" sz="1100" i="0" dirty="0">
                <a:solidFill>
                  <a:srgbClr val="C7AA5F"/>
                </a:solidFill>
                <a:effectLst/>
                <a:latin typeface="Avenir Next LT Pro" panose="020B0504020202020204" pitchFamily="34" charset="0"/>
                <a:ea typeface="Ebrima" panose="02000000000000000000" pitchFamily="2" charset="0"/>
                <a:cs typeface="Aharoni" panose="02010803020104030203" pitchFamily="2" charset="-79"/>
              </a:rPr>
              <a:t>Summerville, SC 29485</a:t>
            </a:r>
            <a:endParaRPr lang="en-US" sz="1100" dirty="0">
              <a:solidFill>
                <a:srgbClr val="C7AA5F"/>
              </a:solidFill>
              <a:latin typeface="Avenir Next LT Pro" panose="020B0504020202020204" pitchFamily="34" charset="0"/>
              <a:ea typeface="Ebrima" panose="02000000000000000000" pitchFamily="2" charset="0"/>
              <a:cs typeface="Aharoni" panose="02010803020104030203" pitchFamily="2" charset="-79"/>
            </a:endParaRPr>
          </a:p>
        </p:txBody>
      </p:sp>
      <p:sp>
        <p:nvSpPr>
          <p:cNvPr id="7" name="TextBox 6">
            <a:extLst>
              <a:ext uri="{FF2B5EF4-FFF2-40B4-BE49-F238E27FC236}">
                <a16:creationId xmlns:a16="http://schemas.microsoft.com/office/drawing/2014/main" id="{53EDAF66-DE50-54B0-C470-EBCDC12C6EC6}"/>
              </a:ext>
            </a:extLst>
          </p:cNvPr>
          <p:cNvSpPr txBox="1"/>
          <p:nvPr/>
        </p:nvSpPr>
        <p:spPr>
          <a:xfrm>
            <a:off x="-5834371" y="2945638"/>
            <a:ext cx="3791562" cy="4700302"/>
          </a:xfrm>
          <a:prstGeom prst="rect">
            <a:avLst/>
          </a:prstGeom>
          <a:noFill/>
        </p:spPr>
        <p:txBody>
          <a:bodyPr wrap="square" numCol="2" rtlCol="0" anchor="ctr">
            <a:spAutoFit/>
          </a:bodyPr>
          <a:lstStyle/>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Custom 5br, 4.5ba 4700 </a:t>
            </a:r>
            <a:r>
              <a:rPr lang="en-US" sz="960" dirty="0" err="1">
                <a:solidFill>
                  <a:schemeClr val="tx2"/>
                </a:solidFill>
                <a:latin typeface="Century Gothic" panose="020B0502020202020204" pitchFamily="34" charset="0"/>
              </a:rPr>
              <a:t>Sqft</a:t>
            </a:r>
            <a:r>
              <a:rPr lang="en-US" sz="960" dirty="0">
                <a:solidFill>
                  <a:schemeClr val="tx2"/>
                </a:solidFill>
                <a:latin typeface="Century Gothic" panose="020B0502020202020204" pitchFamily="34" charset="0"/>
              </a:rPr>
              <a:t> Of Flex Space</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10’ Smooth Ceiling</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Heart Pine Flooring</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Master Bedroom Suite On First Level</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Second Master On Upper Level</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Two Dens With Gas Fireplaces</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Formal Dining Room</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Gourmet Kitchen With Second Den/Warming Room And Breakfast Room</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Walk-in Pantry</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Large Bonus/Game Room Above Oversized Two Car Garage</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Screen Porch &amp; Outdoor Firepit</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Large Pond Lot With Mature Trees And Irrigation System</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3 Separate AC Units</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Gas Hot Water Heater</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New 35-year Roof</a:t>
            </a:r>
          </a:p>
          <a:p>
            <a:pPr marL="171450" indent="-171450">
              <a:lnSpc>
                <a:spcPct val="150000"/>
              </a:lnSpc>
              <a:buFont typeface="Arial" panose="020B0604020202020204" pitchFamily="34" charset="0"/>
              <a:buChar char="•"/>
            </a:pPr>
            <a:r>
              <a:rPr lang="en-US" sz="960" dirty="0">
                <a:solidFill>
                  <a:schemeClr val="tx2"/>
                </a:solidFill>
                <a:latin typeface="Century Gothic" panose="020B0502020202020204" pitchFamily="34" charset="0"/>
              </a:rPr>
              <a:t>Private Gated Community With Community Pool, Clubhouse, Boat Launch And Dock</a:t>
            </a:r>
          </a:p>
        </p:txBody>
      </p:sp>
      <p:pic>
        <p:nvPicPr>
          <p:cNvPr id="24" name="Picture 23">
            <a:extLst>
              <a:ext uri="{FF2B5EF4-FFF2-40B4-BE49-F238E27FC236}">
                <a16:creationId xmlns:a16="http://schemas.microsoft.com/office/drawing/2014/main" id="{A25A9857-E104-996A-7274-ADA92DF79A9C}"/>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2638517" y="8350085"/>
            <a:ext cx="2038166" cy="646481"/>
          </a:xfrm>
          <a:prstGeom prst="rect">
            <a:avLst/>
          </a:prstGeom>
        </p:spPr>
      </p:pic>
      <p:pic>
        <p:nvPicPr>
          <p:cNvPr id="8" name="Picture 7">
            <a:extLst>
              <a:ext uri="{FF2B5EF4-FFF2-40B4-BE49-F238E27FC236}">
                <a16:creationId xmlns:a16="http://schemas.microsoft.com/office/drawing/2014/main" id="{4635B95B-DD43-A570-B573-933E9A3DFB49}"/>
              </a:ext>
            </a:extLst>
          </p:cNvPr>
          <p:cNvPicPr>
            <a:picLocks noChangeAspect="1"/>
          </p:cNvPicPr>
          <p:nvPr/>
        </p:nvPicPr>
        <p:blipFill>
          <a:blip r:embed="rId17">
            <a:extLst>
              <a:ext uri="{28A0092B-C50C-407E-A947-70E740481C1C}">
                <a14:useLocalDpi xmlns:a14="http://schemas.microsoft.com/office/drawing/2010/main" val="0"/>
              </a:ext>
            </a:extLst>
          </a:blip>
          <a:stretch/>
        </p:blipFill>
        <p:spPr>
          <a:xfrm>
            <a:off x="158144" y="4005024"/>
            <a:ext cx="1462683" cy="1097280"/>
          </a:xfrm>
          <a:prstGeom prst="rect">
            <a:avLst/>
          </a:prstGeom>
        </p:spPr>
      </p:pic>
      <p:pic>
        <p:nvPicPr>
          <p:cNvPr id="9" name="Picture 8">
            <a:extLst>
              <a:ext uri="{FF2B5EF4-FFF2-40B4-BE49-F238E27FC236}">
                <a16:creationId xmlns:a16="http://schemas.microsoft.com/office/drawing/2014/main" id="{FE62503D-86EA-99A9-461B-AE1432D0BF6F}"/>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4151630" y="4008592"/>
            <a:ext cx="1457926" cy="1093712"/>
          </a:xfrm>
          <a:prstGeom prst="rect">
            <a:avLst/>
          </a:prstGeom>
        </p:spPr>
      </p:pic>
      <p:pic>
        <p:nvPicPr>
          <p:cNvPr id="11" name="Picture 10">
            <a:extLst>
              <a:ext uri="{FF2B5EF4-FFF2-40B4-BE49-F238E27FC236}">
                <a16:creationId xmlns:a16="http://schemas.microsoft.com/office/drawing/2014/main" id="{1F9A5180-43AC-0C78-C27E-BF11E6E47B97}"/>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5692764" y="4005738"/>
            <a:ext cx="1461731" cy="1096566"/>
          </a:xfrm>
          <a:prstGeom prst="rect">
            <a:avLst/>
          </a:prstGeom>
        </p:spPr>
      </p:pic>
      <p:pic>
        <p:nvPicPr>
          <p:cNvPr id="13" name="Picture 12">
            <a:extLst>
              <a:ext uri="{FF2B5EF4-FFF2-40B4-BE49-F238E27FC236}">
                <a16:creationId xmlns:a16="http://schemas.microsoft.com/office/drawing/2014/main" id="{E6B46C4E-F029-3064-541A-9757969FA050}"/>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2608597" y="4007168"/>
            <a:ext cx="1459824" cy="1095136"/>
          </a:xfrm>
          <a:prstGeom prst="rect">
            <a:avLst/>
          </a:prstGeom>
        </p:spPr>
      </p:pic>
      <p:sp>
        <p:nvSpPr>
          <p:cNvPr id="22" name="TextBox 21">
            <a:extLst>
              <a:ext uri="{FF2B5EF4-FFF2-40B4-BE49-F238E27FC236}">
                <a16:creationId xmlns:a16="http://schemas.microsoft.com/office/drawing/2014/main" id="{943C5723-1E51-E3E7-4483-39E2455CD01B}"/>
              </a:ext>
            </a:extLst>
          </p:cNvPr>
          <p:cNvSpPr txBox="1"/>
          <p:nvPr/>
        </p:nvSpPr>
        <p:spPr>
          <a:xfrm>
            <a:off x="155105" y="3031072"/>
            <a:ext cx="5221473" cy="800219"/>
          </a:xfrm>
          <a:prstGeom prst="rect">
            <a:avLst/>
          </a:prstGeom>
          <a:noFill/>
        </p:spPr>
        <p:txBody>
          <a:bodyPr wrap="square" rtlCol="0">
            <a:spAutoFit/>
          </a:bodyPr>
          <a:lstStyle/>
          <a:p>
            <a:r>
              <a:rPr lang="en-US" b="1" dirty="0">
                <a:ln w="3175">
                  <a:solidFill>
                    <a:sysClr val="windowText" lastClr="000000"/>
                  </a:solidFill>
                </a:ln>
                <a:solidFill>
                  <a:schemeClr val="bg1"/>
                </a:solidFill>
                <a:latin typeface="Avenir Next LT Pro" panose="020B0504020202020204" pitchFamily="34" charset="0"/>
              </a:rPr>
              <a:t>4428 </a:t>
            </a:r>
            <a:r>
              <a:rPr lang="en-US" b="1" dirty="0" err="1">
                <a:ln w="3175">
                  <a:solidFill>
                    <a:sysClr val="windowText" lastClr="000000"/>
                  </a:solidFill>
                </a:ln>
                <a:solidFill>
                  <a:schemeClr val="bg1"/>
                </a:solidFill>
                <a:latin typeface="Avenir Next LT Pro" panose="020B0504020202020204" pitchFamily="34" charset="0"/>
              </a:rPr>
              <a:t>Jenwood</a:t>
            </a:r>
            <a:r>
              <a:rPr lang="en-US" b="1" dirty="0">
                <a:ln w="3175">
                  <a:solidFill>
                    <a:sysClr val="windowText" lastClr="000000"/>
                  </a:solidFill>
                </a:ln>
                <a:solidFill>
                  <a:schemeClr val="bg1"/>
                </a:solidFill>
                <a:latin typeface="Avenir Next LT Pro" panose="020B0504020202020204" pitchFamily="34" charset="0"/>
              </a:rPr>
              <a:t> Street</a:t>
            </a:r>
          </a:p>
          <a:p>
            <a:r>
              <a:rPr lang="en-US" sz="1400" b="1" dirty="0">
                <a:ln w="3175">
                  <a:solidFill>
                    <a:sysClr val="windowText" lastClr="000000"/>
                  </a:solidFill>
                </a:ln>
                <a:solidFill>
                  <a:schemeClr val="bg1"/>
                </a:solidFill>
                <a:latin typeface="Avenir Next LT Pro" panose="020B0504020202020204" pitchFamily="34" charset="0"/>
              </a:rPr>
              <a:t>Woodside Manor | Ladson, SC 29456</a:t>
            </a:r>
          </a:p>
          <a:p>
            <a:r>
              <a:rPr lang="en-US" sz="1400" b="1" dirty="0">
                <a:ln w="3175">
                  <a:solidFill>
                    <a:sysClr val="windowText" lastClr="000000"/>
                  </a:solidFill>
                </a:ln>
                <a:solidFill>
                  <a:schemeClr val="bg1"/>
                </a:solidFill>
                <a:latin typeface="Avenir Next LT Pro" panose="020B0504020202020204" pitchFamily="34" charset="0"/>
              </a:rPr>
              <a:t>MLS# 23017508 | $274,700</a:t>
            </a:r>
          </a:p>
        </p:txBody>
      </p:sp>
      <p:pic>
        <p:nvPicPr>
          <p:cNvPr id="3" name="Picture 2">
            <a:extLst>
              <a:ext uri="{FF2B5EF4-FFF2-40B4-BE49-F238E27FC236}">
                <a16:creationId xmlns:a16="http://schemas.microsoft.com/office/drawing/2014/main" id="{D42741E7-DFDC-E9A7-4277-100ACE875D3A}"/>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1704036" y="4007168"/>
            <a:ext cx="821352" cy="1095136"/>
          </a:xfrm>
          <a:prstGeom prst="rect">
            <a:avLst/>
          </a:prstGeom>
        </p:spPr>
      </p:pic>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221</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Avenir Next LT Pro</vt:lpstr>
      <vt:lpstr>Calibri</vt:lpstr>
      <vt:lpstr>Calibri Light</vt:lpstr>
      <vt:lpstr>Century Gothic</vt:lpstr>
      <vt:lpstr>Trajan Pro</vt:lpstr>
      <vt:lpstr>Office Theme</vt:lpstr>
      <vt:lpstr>COMPLETELY REMODELED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27</cp:revision>
  <dcterms:created xsi:type="dcterms:W3CDTF">2022-10-19T11:58:47Z</dcterms:created>
  <dcterms:modified xsi:type="dcterms:W3CDTF">2023-10-19T16:18:09Z</dcterms:modified>
</cp:coreProperties>
</file>