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ppt/media/image5.jpg" ContentType="image/png"/>
  <Override PartName="/ppt/media/image11.jpg" ContentType="image/png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6A"/>
    <a:srgbClr val="19469D"/>
    <a:srgbClr val="19479E"/>
    <a:srgbClr val="F5831F"/>
    <a:srgbClr val="FF7575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554" y="-26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2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EAF3-99EF-42A4-8450-453F282A5E5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openxmlformats.org/officeDocument/2006/relationships/hyperlink" Target="https://virtualrealtyllc.gofullframe.com/bt/4429_Francis_Yonge_Way.html" TargetMode="External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17" Type="http://schemas.openxmlformats.org/officeDocument/2006/relationships/image" Target="../media/image12.jpg"/><Relationship Id="rId2" Type="http://schemas.openxmlformats.org/officeDocument/2006/relationships/hyperlink" Target="https://video214.com/play/0EmAxUh13ESMDbirU17y2g" TargetMode="Externa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hyperlink" Target="https://4429francisyoungeway.ellenoneilstories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hyperlink" Target="https://vimeo.com/1030220905?share=copy" TargetMode="External"/><Relationship Id="rId9" Type="http://schemas.openxmlformats.org/officeDocument/2006/relationships/image" Target="../media/image4.jpg"/><Relationship Id="rId1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229600" cy="608979"/>
          </a:xfrm>
        </p:spPr>
        <p:txBody>
          <a:bodyPr anchor="ctr">
            <a:noAutofit/>
          </a:bodyPr>
          <a:lstStyle/>
          <a:p>
            <a:r>
              <a:rPr lang="en-US" sz="2600" b="1" dirty="0">
                <a:solidFill>
                  <a:srgbClr val="1E326A"/>
                </a:solidFill>
                <a:latin typeface="Franklin Gothic ATF" panose="020B0503060602040204" pitchFamily="34" charset="0"/>
              </a:rPr>
              <a:t>Special Opportunity You Don't Want to Miss!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72" y="5299323"/>
            <a:ext cx="7675256" cy="3539877"/>
          </a:xfrm>
        </p:spPr>
        <p:txBody>
          <a:bodyPr anchor="ctr">
            <a:noAutofit/>
          </a:bodyPr>
          <a:lstStyle/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Special Opportunity for Investors or Owners Seeking Cash Flow!</a:t>
            </a:r>
          </a:p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This fully renovated home consists of a stunning renovated 3 bedroom 2.5 bath primary residence with two additional flex rooms on the main level perfect for home office, playroom, mancave or whatever your lifestyle dictates.  </a:t>
            </a:r>
          </a:p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Then there is a gorgeous 1600+ sf flexible space attached. This would make an ideal apartment for income generation! Short term rental opportunity awaits. Use the income to offset your living expenses!</a:t>
            </a:r>
          </a:p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The best news is that it is on a picturesque lot with mature oaks and is close to town! This is an opportunity you don’t want to miss!</a:t>
            </a:r>
          </a:p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Those who do not care to generate income–the flex space would be a phenomenal entertaining and recreation area OR lovely </a:t>
            </a:r>
            <a:r>
              <a:rPr lang="en-US" sz="1200" dirty="0" err="1">
                <a:solidFill>
                  <a:srgbClr val="1E326A"/>
                </a:solidFill>
                <a:latin typeface="Franklin Gothic ATF" panose="020B0503060602040204"/>
              </a:rPr>
              <a:t>inlaw</a:t>
            </a:r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 apartment for adult relatives who seek independence but need proximity.</a:t>
            </a:r>
          </a:p>
          <a:p>
            <a:r>
              <a:rPr lang="en-US" sz="1200" dirty="0">
                <a:solidFill>
                  <a:srgbClr val="1E326A"/>
                </a:solidFill>
                <a:latin typeface="Franklin Gothic ATF" panose="020B0503060602040204"/>
              </a:rPr>
              <a:t>See for yourself–the possibilities are endless!!!</a:t>
            </a:r>
          </a:p>
          <a:p>
            <a:endParaRPr lang="en-US" sz="1200" dirty="0">
              <a:solidFill>
                <a:srgbClr val="1E326A"/>
              </a:solidFill>
              <a:latin typeface="Franklin Gothic ATF" panose="020B0503060602040204" pitchFamily="34" charset="0"/>
              <a:hlinkClick r:id="rId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srgbClr val="1E326A"/>
                </a:solidFill>
                <a:latin typeface="Franklin Gothic ATF" panose="020B0503060602040204" pitchFamily="34" charset="0"/>
                <a:hlinkClick r:id="rId3"/>
              </a:rPr>
              <a:t>Property Site</a:t>
            </a:r>
            <a:r>
              <a:rPr lang="en-US" sz="1200" dirty="0">
                <a:solidFill>
                  <a:srgbClr val="1E326A"/>
                </a:solidFill>
                <a:latin typeface="Franklin Gothic ATF" panose="020B0503060602040204" pitchFamily="34" charset="0"/>
              </a:rPr>
              <a:t> | </a:t>
            </a:r>
            <a:r>
              <a:rPr lang="en-US" sz="1200" dirty="0">
                <a:solidFill>
                  <a:srgbClr val="1E326A"/>
                </a:solidFill>
                <a:latin typeface="Franklin Gothic ATF" panose="020B0503060602040204" pitchFamily="34" charset="0"/>
                <a:hlinkClick r:id="rId4"/>
              </a:rPr>
              <a:t>Video Tour</a:t>
            </a:r>
            <a:r>
              <a:rPr lang="en-US" sz="1200" dirty="0">
                <a:solidFill>
                  <a:srgbClr val="1E326A"/>
                </a:solidFill>
                <a:latin typeface="Franklin Gothic ATF" panose="020B0503060602040204" pitchFamily="34" charset="0"/>
              </a:rPr>
              <a:t> | </a:t>
            </a:r>
            <a:r>
              <a:rPr lang="en-US" sz="1200" dirty="0">
                <a:solidFill>
                  <a:srgbClr val="1E326A"/>
                </a:solidFill>
                <a:latin typeface="Franklin Gothic ATF" panose="020B0503060602040204" pitchFamily="34" charset="0"/>
                <a:hlinkClick r:id="rId5"/>
              </a:rPr>
              <a:t>Storybook</a:t>
            </a:r>
            <a:endParaRPr lang="en-US" sz="12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2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i="1" dirty="0">
                <a:solidFill>
                  <a:srgbClr val="1E326A"/>
                </a:solidFill>
                <a:latin typeface="Franklin Gothic ATF" panose="020B0503060602040204" pitchFamily="34" charset="0"/>
              </a:rPr>
              <a:t>*some photos were virtually staged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823" y="4604734"/>
            <a:ext cx="75512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5831F"/>
                </a:solidFill>
                <a:latin typeface="Franklin Gothic ATF" panose="020B0503060602040204" pitchFamily="34" charset="0"/>
              </a:rPr>
              <a:t>4429 Francis Younge Way</a:t>
            </a:r>
          </a:p>
          <a:p>
            <a:pPr algn="ctr"/>
            <a:r>
              <a:rPr lang="en-US" dirty="0">
                <a:solidFill>
                  <a:srgbClr val="F5831F"/>
                </a:solidFill>
                <a:latin typeface="Franklin Gothic ATF" panose="020B0503060602040204" pitchFamily="34" charset="0"/>
              </a:rPr>
              <a:t>Hollywood, SC 29449 | MLS# 24027574 | $959,000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9B1B8F-DCEE-4128-BB88-7F5689692D63}"/>
              </a:ext>
            </a:extLst>
          </p:cNvPr>
          <p:cNvSpPr/>
          <p:nvPr/>
        </p:nvSpPr>
        <p:spPr>
          <a:xfrm>
            <a:off x="228600" y="8936245"/>
            <a:ext cx="7772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ATF" panose="020B0503060602040204" pitchFamily="34" charset="0"/>
              </a:rPr>
              <a:t>Ellen O'Neil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Broker/Owner, ABR, e-PRO, CNE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Charleston Realtor of Distinction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843-300-8530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www.EllenONeilProperties.com</a:t>
            </a:r>
            <a:endParaRPr lang="en-US" dirty="0">
              <a:latin typeface="Franklin Gothic ATF" panose="020B0503060602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855F7-5DD9-4E0A-A245-FD1159651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60" y="9170203"/>
            <a:ext cx="1352702" cy="64008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65" y="651646"/>
            <a:ext cx="3751071" cy="2506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7DAF0-BD60-4503-B8E6-9C16CD335B9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679" y="2091455"/>
            <a:ext cx="1618488" cy="10621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70C3F9-2C80-72F7-130C-554550DD665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823" y="655454"/>
            <a:ext cx="1618488" cy="10815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E7039-F2FE-5100-EFC7-27B34ABE0AD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823" y="2091456"/>
            <a:ext cx="1618488" cy="10621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CF06C8-84EC-DAA5-7913-EE361CEB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438" y="9170203"/>
            <a:ext cx="140652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967D4-2707-6402-5CEB-4EDFF4F02583}"/>
              </a:ext>
            </a:extLst>
          </p:cNvPr>
          <p:cNvGrpSpPr/>
          <p:nvPr/>
        </p:nvGrpSpPr>
        <p:grpSpPr>
          <a:xfrm>
            <a:off x="3657979" y="3508000"/>
            <a:ext cx="914400" cy="1079253"/>
            <a:chOff x="3652103" y="3508000"/>
            <a:chExt cx="914400" cy="10792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454892-5DFC-CD4D-F677-6F96DD608AA6}"/>
                </a:ext>
              </a:extLst>
            </p:cNvPr>
            <p:cNvSpPr/>
            <p:nvPr/>
          </p:nvSpPr>
          <p:spPr>
            <a:xfrm>
              <a:off x="3652103" y="3508000"/>
              <a:ext cx="9144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i="1" dirty="0">
                  <a:latin typeface="Franklin Gothic ATF" panose="020B0503060602040204" pitchFamily="34" charset="0"/>
                </a:rPr>
                <a:t>Video Tour</a:t>
              </a:r>
            </a:p>
          </p:txBody>
        </p:sp>
        <p:pic>
          <p:nvPicPr>
            <p:cNvPr id="7" name="Picture 2">
              <a:hlinkClick r:id="rId4"/>
              <a:extLst>
                <a:ext uri="{FF2B5EF4-FFF2-40B4-BE49-F238E27FC236}">
                  <a16:creationId xmlns:a16="http://schemas.microsoft.com/office/drawing/2014/main" id="{81FAB4B6-02CB-ADE0-494B-5BA453543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2103" y="3672853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37032F-1E63-1EBE-208E-3405474211D0}"/>
              </a:ext>
            </a:extLst>
          </p:cNvPr>
          <p:cNvGrpSpPr/>
          <p:nvPr/>
        </p:nvGrpSpPr>
        <p:grpSpPr>
          <a:xfrm>
            <a:off x="2356891" y="3508000"/>
            <a:ext cx="914400" cy="1079253"/>
            <a:chOff x="2347931" y="3508000"/>
            <a:chExt cx="914400" cy="10792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4BEC40-6AB2-6ACD-796A-D1BB692F85AA}"/>
                </a:ext>
              </a:extLst>
            </p:cNvPr>
            <p:cNvSpPr/>
            <p:nvPr/>
          </p:nvSpPr>
          <p:spPr>
            <a:xfrm>
              <a:off x="2347931" y="3508000"/>
              <a:ext cx="9144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i="1" dirty="0">
                  <a:latin typeface="Franklin Gothic ATF" panose="020B0503060602040204" pitchFamily="34" charset="0"/>
                </a:rPr>
                <a:t>Property Site</a:t>
              </a:r>
            </a:p>
          </p:txBody>
        </p:sp>
        <p:pic>
          <p:nvPicPr>
            <p:cNvPr id="8" name="Picture 2">
              <a:hlinkClick r:id="rId3"/>
              <a:extLst>
                <a:ext uri="{FF2B5EF4-FFF2-40B4-BE49-F238E27FC236}">
                  <a16:creationId xmlns:a16="http://schemas.microsoft.com/office/drawing/2014/main" id="{779CC203-32E0-AA5C-F1EF-876E5BF52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7931" y="3672853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EB890-3D61-6602-B7A1-B75D3062D6E0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823" y="3508000"/>
            <a:ext cx="1618488" cy="107925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4D98A68-D6ED-5D34-6618-2AD706AB92A1}"/>
              </a:ext>
            </a:extLst>
          </p:cNvPr>
          <p:cNvGrpSpPr/>
          <p:nvPr/>
        </p:nvGrpSpPr>
        <p:grpSpPr>
          <a:xfrm>
            <a:off x="4959067" y="3508000"/>
            <a:ext cx="914400" cy="1079253"/>
            <a:chOff x="4959067" y="3508000"/>
            <a:chExt cx="914400" cy="10792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237F4F-568B-8293-7C6A-0ED0A58DB33C}"/>
                </a:ext>
              </a:extLst>
            </p:cNvPr>
            <p:cNvSpPr/>
            <p:nvPr/>
          </p:nvSpPr>
          <p:spPr>
            <a:xfrm>
              <a:off x="5026551" y="3508000"/>
              <a:ext cx="77943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i="1" dirty="0">
                  <a:latin typeface="Franklin Gothic ATF" panose="020B0503060602040204" pitchFamily="34" charset="0"/>
                </a:rPr>
                <a:t>Storybook</a:t>
              </a:r>
            </a:p>
          </p:txBody>
        </p:sp>
        <p:pic>
          <p:nvPicPr>
            <p:cNvPr id="17" name="Picture 2">
              <a:hlinkClick r:id="rId5"/>
              <a:extLst>
                <a:ext uri="{FF2B5EF4-FFF2-40B4-BE49-F238E27FC236}">
                  <a16:creationId xmlns:a16="http://schemas.microsoft.com/office/drawing/2014/main" id="{94DC9C7D-D601-B64F-11A0-893E628FB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59067" y="3672853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4DC97ED-0F72-A141-ECCC-104106B5D137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679" y="652826"/>
            <a:ext cx="1618488" cy="10949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7ABF0-C074-0D51-ACE1-F09694638A67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679" y="3508000"/>
            <a:ext cx="1618488" cy="10792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305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2013</TotalTime>
  <Words>220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Franklin Gothic ATF</vt:lpstr>
      <vt:lpstr>Office Theme</vt:lpstr>
      <vt:lpstr>Special Opportunity You Don't Want to Miss!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Peek…</dc:title>
  <dc:creator>A. Thomas Price</dc:creator>
  <cp:lastModifiedBy>A. Thomas Price</cp:lastModifiedBy>
  <cp:revision>120</cp:revision>
  <dcterms:created xsi:type="dcterms:W3CDTF">2016-07-16T19:46:25Z</dcterms:created>
  <dcterms:modified xsi:type="dcterms:W3CDTF">2025-11-19T20:27:52Z</dcterms:modified>
</cp:coreProperties>
</file>