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26A"/>
    <a:srgbClr val="19469D"/>
    <a:srgbClr val="19479E"/>
    <a:srgbClr val="F5831F"/>
    <a:srgbClr val="FF7575"/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9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5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2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0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8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9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6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7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2EAF3-99EF-42A4-8450-453F282A5E58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9.jpg"/><Relationship Id="rId3" Type="http://schemas.openxmlformats.org/officeDocument/2006/relationships/hyperlink" Target="https://vimeo.com/1030220905?share=copy" TargetMode="External"/><Relationship Id="rId7" Type="http://schemas.openxmlformats.org/officeDocument/2006/relationships/image" Target="../media/image3.jpg"/><Relationship Id="rId12" Type="http://schemas.openxmlformats.org/officeDocument/2006/relationships/image" Target="../media/image8.png"/><Relationship Id="rId2" Type="http://schemas.openxmlformats.org/officeDocument/2006/relationships/hyperlink" Target="https://virtualrealtyllc.gofullframe.com/bt/4429_Francis_Yonge_Way.html" TargetMode="External"/><Relationship Id="rId16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jpg"/><Relationship Id="rId10" Type="http://schemas.openxmlformats.org/officeDocument/2006/relationships/image" Target="../media/image6.png"/><Relationship Id="rId4" Type="http://schemas.openxmlformats.org/officeDocument/2006/relationships/hyperlink" Target="https://4429francisyoungeway.ellenoneilstories.com/" TargetMode="External"/><Relationship Id="rId9" Type="http://schemas.openxmlformats.org/officeDocument/2006/relationships/image" Target="../media/image5.jp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229600" cy="608979"/>
          </a:xfrm>
        </p:spPr>
        <p:txBody>
          <a:bodyPr anchor="ctr">
            <a:noAutofit/>
          </a:bodyPr>
          <a:lstStyle/>
          <a:p>
            <a:r>
              <a:rPr lang="en-US" sz="2000" b="1" dirty="0">
                <a:solidFill>
                  <a:srgbClr val="1E326A"/>
                </a:solidFill>
                <a:latin typeface="Franklin Gothic ATF" panose="020B0503060602040204" pitchFamily="34" charset="0"/>
              </a:rPr>
              <a:t>AMAZING SHORT TERM RENTAL OPPORTUNITY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9550" y="8319441"/>
            <a:ext cx="7250500" cy="598415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950" dirty="0">
                <a:solidFill>
                  <a:srgbClr val="1E326A"/>
                </a:solidFill>
                <a:latin typeface="Franklin Gothic ATF" panose="020B0503060602040204" pitchFamily="34" charset="0"/>
                <a:hlinkClick r:id="rId2"/>
              </a:rPr>
              <a:t>Property Site</a:t>
            </a:r>
            <a:r>
              <a:rPr lang="en-US" sz="950" dirty="0">
                <a:solidFill>
                  <a:srgbClr val="1E326A"/>
                </a:solidFill>
                <a:latin typeface="Franklin Gothic ATF" panose="020B0503060602040204" pitchFamily="34" charset="0"/>
              </a:rPr>
              <a:t> | </a:t>
            </a:r>
            <a:r>
              <a:rPr lang="en-US" sz="950" dirty="0">
                <a:solidFill>
                  <a:srgbClr val="1E326A"/>
                </a:solidFill>
                <a:latin typeface="Franklin Gothic ATF" panose="020B0503060602040204" pitchFamily="34" charset="0"/>
                <a:hlinkClick r:id="rId3"/>
              </a:rPr>
              <a:t>Video Tour</a:t>
            </a:r>
            <a:r>
              <a:rPr lang="en-US" sz="950" dirty="0">
                <a:solidFill>
                  <a:srgbClr val="1E326A"/>
                </a:solidFill>
                <a:latin typeface="Franklin Gothic ATF" panose="020B0503060602040204" pitchFamily="34" charset="0"/>
              </a:rPr>
              <a:t> | </a:t>
            </a:r>
            <a:r>
              <a:rPr lang="en-US" sz="950" dirty="0">
                <a:solidFill>
                  <a:srgbClr val="1E326A"/>
                </a:solidFill>
                <a:latin typeface="Franklin Gothic ATF" panose="020B0503060602040204" pitchFamily="34" charset="0"/>
                <a:hlinkClick r:id="rId4"/>
              </a:rPr>
              <a:t>Storybook</a:t>
            </a:r>
            <a:endParaRPr lang="en-US" sz="950" dirty="0">
              <a:solidFill>
                <a:srgbClr val="1E326A"/>
              </a:solidFill>
              <a:latin typeface="Franklin Gothic ATF" panose="020B0503060602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950" i="1" dirty="0">
                <a:solidFill>
                  <a:srgbClr val="1E326A"/>
                </a:solidFill>
                <a:latin typeface="Franklin Gothic ATF" panose="020B0503060602040204" pitchFamily="34" charset="0"/>
              </a:rPr>
              <a:t>*some photos were virtually staged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7823" y="4604734"/>
            <a:ext cx="755120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F5831F"/>
                </a:solidFill>
                <a:latin typeface="Franklin Gothic ATF" panose="020B0503060602040204" pitchFamily="34" charset="0"/>
              </a:rPr>
              <a:t>4429 Francis Younge Way</a:t>
            </a:r>
          </a:p>
          <a:p>
            <a:pPr algn="ctr"/>
            <a:r>
              <a:rPr lang="en-US" dirty="0">
                <a:solidFill>
                  <a:srgbClr val="F5831F"/>
                </a:solidFill>
                <a:latin typeface="Franklin Gothic ATF" panose="020B0503060602040204" pitchFamily="34" charset="0"/>
              </a:rPr>
              <a:t>Hollywood, SC 29449 | MLS# 25030028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9B1B8F-DCEE-4128-BB88-7F5689692D63}"/>
              </a:ext>
            </a:extLst>
          </p:cNvPr>
          <p:cNvSpPr/>
          <p:nvPr/>
        </p:nvSpPr>
        <p:spPr>
          <a:xfrm>
            <a:off x="228600" y="8936245"/>
            <a:ext cx="777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Franklin Gothic ATF" panose="020B0503060602040204" pitchFamily="34" charset="0"/>
              </a:rPr>
              <a:t>Ellen O'Neil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Broker/Owner, ABR, e-PRO, CNE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Charleston Realtor of Distinction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843-300-8530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www.EllenONeilProperties.com</a:t>
            </a:r>
            <a:endParaRPr lang="en-US" dirty="0">
              <a:latin typeface="Franklin Gothic ATF" panose="020B050306060204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00855F7-5DD9-4E0A-A245-FD11596518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60" y="9170203"/>
            <a:ext cx="1352702" cy="640080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9265" y="653364"/>
            <a:ext cx="3751071" cy="25026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47DAF0-BD60-4503-B8E6-9C16CD335B90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0745" y="2099186"/>
            <a:ext cx="1615877" cy="104666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70C3F9-2C80-72F7-130C-554550DD6653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823" y="656167"/>
            <a:ext cx="1618488" cy="108015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3E7039-F2FE-5100-EFC7-27B34ABE0AD3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098" y="2099186"/>
            <a:ext cx="1591937" cy="104666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6CF06C8-84EC-DAA5-7913-EE361CEB8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0438" y="9170203"/>
            <a:ext cx="1406527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D1967D4-2707-6402-5CEB-4EDFF4F02583}"/>
              </a:ext>
            </a:extLst>
          </p:cNvPr>
          <p:cNvGrpSpPr/>
          <p:nvPr/>
        </p:nvGrpSpPr>
        <p:grpSpPr>
          <a:xfrm>
            <a:off x="3657979" y="3508000"/>
            <a:ext cx="914400" cy="1079253"/>
            <a:chOff x="3652103" y="3508000"/>
            <a:chExt cx="914400" cy="107925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7454892-5DFC-CD4D-F677-6F96DD608AA6}"/>
                </a:ext>
              </a:extLst>
            </p:cNvPr>
            <p:cNvSpPr/>
            <p:nvPr/>
          </p:nvSpPr>
          <p:spPr>
            <a:xfrm>
              <a:off x="3652103" y="3508000"/>
              <a:ext cx="9144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i="1" dirty="0">
                  <a:latin typeface="Franklin Gothic ATF" panose="020B0503060602040204" pitchFamily="34" charset="0"/>
                </a:rPr>
                <a:t>Video Tour</a:t>
              </a:r>
            </a:p>
          </p:txBody>
        </p:sp>
        <p:pic>
          <p:nvPicPr>
            <p:cNvPr id="7" name="Picture 2">
              <a:hlinkClick r:id="rId3"/>
              <a:extLst>
                <a:ext uri="{FF2B5EF4-FFF2-40B4-BE49-F238E27FC236}">
                  <a16:creationId xmlns:a16="http://schemas.microsoft.com/office/drawing/2014/main" id="{81FAB4B6-02CB-ADE0-494B-5BA4535436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52103" y="3672853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337032F-1E63-1EBE-208E-3405474211D0}"/>
              </a:ext>
            </a:extLst>
          </p:cNvPr>
          <p:cNvGrpSpPr/>
          <p:nvPr/>
        </p:nvGrpSpPr>
        <p:grpSpPr>
          <a:xfrm>
            <a:off x="2356891" y="3508000"/>
            <a:ext cx="914400" cy="1079253"/>
            <a:chOff x="2347931" y="3508000"/>
            <a:chExt cx="914400" cy="107925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24BEC40-6AB2-6ACD-796A-D1BB692F85AA}"/>
                </a:ext>
              </a:extLst>
            </p:cNvPr>
            <p:cNvSpPr/>
            <p:nvPr/>
          </p:nvSpPr>
          <p:spPr>
            <a:xfrm>
              <a:off x="2347931" y="3508000"/>
              <a:ext cx="9144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i="1" dirty="0">
                  <a:latin typeface="Franklin Gothic ATF" panose="020B0503060602040204" pitchFamily="34" charset="0"/>
                </a:rPr>
                <a:t>Property Site</a:t>
              </a:r>
            </a:p>
          </p:txBody>
        </p:sp>
        <p:pic>
          <p:nvPicPr>
            <p:cNvPr id="8" name="Picture 2">
              <a:hlinkClick r:id="rId2"/>
              <a:extLst>
                <a:ext uri="{FF2B5EF4-FFF2-40B4-BE49-F238E27FC236}">
                  <a16:creationId xmlns:a16="http://schemas.microsoft.com/office/drawing/2014/main" id="{779CC203-32E0-AA5C-F1EF-876E5BF52A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347931" y="3672853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90EB890-3D61-6602-B7A1-B75D3062D6E0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933" y="3508870"/>
            <a:ext cx="1616268" cy="1077512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C4D98A68-D6ED-5D34-6618-2AD706AB92A1}"/>
              </a:ext>
            </a:extLst>
          </p:cNvPr>
          <p:cNvGrpSpPr/>
          <p:nvPr/>
        </p:nvGrpSpPr>
        <p:grpSpPr>
          <a:xfrm>
            <a:off x="4959067" y="3508000"/>
            <a:ext cx="914400" cy="1079253"/>
            <a:chOff x="4959067" y="3508000"/>
            <a:chExt cx="914400" cy="107925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6237F4F-568B-8293-7C6A-0ED0A58DB33C}"/>
                </a:ext>
              </a:extLst>
            </p:cNvPr>
            <p:cNvSpPr/>
            <p:nvPr/>
          </p:nvSpPr>
          <p:spPr>
            <a:xfrm>
              <a:off x="5026551" y="3508000"/>
              <a:ext cx="779433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i="1" dirty="0">
                  <a:latin typeface="Franklin Gothic ATF" panose="020B0503060602040204" pitchFamily="34" charset="0"/>
                </a:rPr>
                <a:t>Storybook</a:t>
              </a:r>
            </a:p>
          </p:txBody>
        </p:sp>
        <p:pic>
          <p:nvPicPr>
            <p:cNvPr id="17" name="Picture 2">
              <a:hlinkClick r:id="rId4"/>
              <a:extLst>
                <a:ext uri="{FF2B5EF4-FFF2-40B4-BE49-F238E27FC236}">
                  <a16:creationId xmlns:a16="http://schemas.microsoft.com/office/drawing/2014/main" id="{94DC9C7D-D601-B64F-11A0-893E628FB0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59067" y="3672853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4DC97ED-0F72-A141-ECCC-104106B5D137}"/>
              </a:ext>
            </a:extLst>
          </p:cNvPr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0984" y="660790"/>
            <a:ext cx="1615877" cy="107899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C7ABF0-C074-0D51-ACE1-F09694638A67}"/>
              </a:ext>
            </a:extLst>
          </p:cNvPr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1224" y="3508000"/>
            <a:ext cx="1615398" cy="1079253"/>
          </a:xfrm>
          <a:prstGeom prst="rect">
            <a:avLst/>
          </a:prstGeom>
          <a:ln>
            <a:noFill/>
          </a:ln>
          <a:effectLst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AFE6C39-EC30-3729-DB91-E882204F4B3B}"/>
              </a:ext>
            </a:extLst>
          </p:cNvPr>
          <p:cNvSpPr txBox="1"/>
          <p:nvPr/>
        </p:nvSpPr>
        <p:spPr>
          <a:xfrm>
            <a:off x="2239265" y="2879032"/>
            <a:ext cx="37510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kern="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Rendering with Garage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E44355-50C3-EF4F-4D0B-32AAF31D9A2C}"/>
              </a:ext>
            </a:extLst>
          </p:cNvPr>
          <p:cNvSpPr txBox="1"/>
          <p:nvPr/>
        </p:nvSpPr>
        <p:spPr>
          <a:xfrm>
            <a:off x="327823" y="2868847"/>
            <a:ext cx="16052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kern="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Apartment Bath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B12E3E-D09C-479D-E56B-45B06FAD8889}"/>
              </a:ext>
            </a:extLst>
          </p:cNvPr>
          <p:cNvSpPr txBox="1"/>
          <p:nvPr/>
        </p:nvSpPr>
        <p:spPr>
          <a:xfrm>
            <a:off x="339989" y="4309383"/>
            <a:ext cx="16052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kern="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Apartment Bedroom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D18A4E-7A82-46D5-2FE7-B274B358B6D3}"/>
              </a:ext>
            </a:extLst>
          </p:cNvPr>
          <p:cNvSpPr txBox="1"/>
          <p:nvPr/>
        </p:nvSpPr>
        <p:spPr>
          <a:xfrm>
            <a:off x="0" y="5300231"/>
            <a:ext cx="8229600" cy="3000821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ctr"/>
            <a:r>
              <a:rPr lang="en-US" sz="900" b="1" kern="0" dirty="0">
                <a:effectLst/>
                <a:latin typeface="Franklin Gothic ATF" panose="020B0503060602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PRICE REDUCED! MOTIVATED SELLER. </a:t>
            </a:r>
            <a:r>
              <a:rPr lang="en-US" sz="900" kern="0" dirty="0">
                <a:effectLst/>
                <a:latin typeface="Franklin Gothic ATF" panose="020B0503060602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$895,000!!!</a:t>
            </a:r>
            <a:br>
              <a:rPr lang="en-US" sz="900" kern="0" dirty="0">
                <a:effectLst/>
                <a:latin typeface="Franklin Gothic ATF" panose="020B050306060204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900" b="1" kern="0" dirty="0">
                <a:effectLst/>
                <a:latin typeface="Franklin Gothic ATF" panose="020B0503060602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INSTANT EQUITY OPPORTUNITY</a:t>
            </a:r>
            <a:r>
              <a:rPr lang="en-US" sz="900" kern="0" dirty="0">
                <a:effectLst/>
                <a:latin typeface="Franklin Gothic ATF" panose="020B0503060602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with an appraisal of $1,160,000 in hand!</a:t>
            </a:r>
            <a:br>
              <a:rPr lang="en-US" sz="900" kern="0" dirty="0">
                <a:effectLst/>
                <a:latin typeface="Franklin Gothic ATF" panose="020B050306060204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US" sz="900" b="1" kern="0" dirty="0">
                <a:effectLst/>
                <a:latin typeface="Franklin Gothic ATF" panose="020B050306060204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900" kern="0" dirty="0">
                <a:effectLst/>
                <a:latin typeface="Franklin Gothic ATF" panose="020B0503060602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It is hard to find the perfect arrangement, and here it is! This fully renovated home with gorgeous finishes throughout includes an in-law suite on the main level. The home as it is now has loads of room for a 1600+ sf space for the in-laws, OR you can have a 2 or 4 car garage installed. That would leave the in-law apartment smaller in size but give you as the owner plenty of storage for your cars and belongings.</a:t>
            </a:r>
            <a:br>
              <a:rPr lang="en-US" sz="900" kern="0" dirty="0">
                <a:effectLst/>
                <a:latin typeface="Franklin Gothic ATF" panose="020B050306060204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US" sz="900" b="1" kern="0" dirty="0">
                <a:effectLst/>
                <a:latin typeface="Franklin Gothic ATF" panose="020B050306060204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900" kern="0" dirty="0">
                <a:effectLst/>
                <a:latin typeface="Franklin Gothic ATF" panose="020B0503060602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This magnificent home is an </a:t>
            </a:r>
            <a:r>
              <a:rPr lang="en-US" sz="900" b="1" kern="0" dirty="0">
                <a:effectLst/>
                <a:latin typeface="Franklin Gothic ATF" panose="020B0503060602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INSTANT EQUITY OPPORTUNITY</a:t>
            </a:r>
            <a:r>
              <a:rPr lang="en-US" sz="900" kern="0" dirty="0">
                <a:effectLst/>
                <a:latin typeface="Franklin Gothic ATF" panose="020B0503060602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with an appraisal of $1,160,000 in hand. Located in Hollywood, close to the West Ashley town line, it is super close to town but enjoys a private peaceful large lot that is oozing with Lowcountry charm. There is no HOA and so many benefits to this property.</a:t>
            </a:r>
            <a:br>
              <a:rPr lang="en-US" sz="900" kern="0" dirty="0">
                <a:effectLst/>
                <a:latin typeface="Franklin Gothic ATF" panose="020B050306060204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US" sz="900" b="1" kern="0" dirty="0">
                <a:effectLst/>
                <a:latin typeface="Franklin Gothic ATF" panose="020B050306060204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900" b="1" kern="0" dirty="0">
                <a:effectLst/>
                <a:latin typeface="Franklin Gothic ATF" panose="020B0503060602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SELLER IS MOTIVATED</a:t>
            </a:r>
            <a:r>
              <a:rPr lang="en-US" sz="900" kern="0" dirty="0">
                <a:effectLst/>
                <a:latin typeface="Franklin Gothic ATF" panose="020B0503060602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and with acceptable offer is willing to assist with providing the opportunity to have a garage for the new owner!</a:t>
            </a:r>
            <a:br>
              <a:rPr lang="en-US" sz="900" b="1" kern="0" dirty="0">
                <a:effectLst/>
                <a:latin typeface="Franklin Gothic ATF" panose="020B050306060204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US" sz="900" b="1" kern="0" dirty="0">
                <a:effectLst/>
                <a:latin typeface="Franklin Gothic ATF" panose="020B050306060204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900" b="1" kern="0" dirty="0">
                <a:effectLst/>
                <a:latin typeface="Franklin Gothic ATF" panose="020B0503060602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Main Home: </a:t>
            </a:r>
            <a:r>
              <a:rPr lang="en-US" sz="900" kern="0" dirty="0">
                <a:effectLst/>
                <a:latin typeface="Franklin Gothic ATF" panose="020B0503060602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3 Beds, 2 full baths, two half baths, primary suite with luxury bath on main level, huge gourmet kitchen, plus two additional flex rooms</a:t>
            </a:r>
            <a:br>
              <a:rPr lang="en-US" sz="900" kern="0" dirty="0">
                <a:effectLst/>
                <a:latin typeface="Franklin Gothic ATF" panose="020B050306060204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US" sz="900" kern="0" dirty="0">
                <a:effectLst/>
                <a:latin typeface="Franklin Gothic ATF" panose="020B050306060204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900" b="1" kern="0" dirty="0">
                <a:effectLst/>
                <a:latin typeface="Franklin Gothic ATF" panose="020B0503060602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Flex Space / In-law Apartment:</a:t>
            </a:r>
            <a:r>
              <a:rPr lang="en-US" sz="900" kern="0" dirty="0">
                <a:effectLst/>
                <a:latin typeface="Franklin Gothic ATF" panose="020B0503060602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Buyer Chooses</a:t>
            </a:r>
            <a:br>
              <a:rPr lang="en-US" sz="900" kern="0" dirty="0">
                <a:effectLst/>
                <a:latin typeface="Franklin Gothic ATF" panose="020B050306060204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900" kern="0" dirty="0">
                <a:effectLst/>
                <a:latin typeface="Franklin Gothic ATF" panose="020B0503060602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Option 1: A 1600+ sf space with existing bedroom and luxurious full bathroom</a:t>
            </a:r>
            <a:br>
              <a:rPr lang="en-US" sz="900" kern="0" dirty="0">
                <a:effectLst/>
                <a:latin typeface="Franklin Gothic ATF" panose="020B050306060204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900" kern="0" dirty="0">
                <a:effectLst/>
                <a:latin typeface="Franklin Gothic ATF" panose="020B0503060602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Option 2: A TWO CAR GARAGE (for main house ) and the existing bedroom, luxurious bath, and space for a kitchenette/living area</a:t>
            </a:r>
            <a:br>
              <a:rPr lang="en-US" sz="900" kern="0" dirty="0">
                <a:effectLst/>
                <a:latin typeface="Franklin Gothic ATF" panose="020B050306060204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900" kern="0" dirty="0">
                <a:effectLst/>
                <a:latin typeface="Franklin Gothic ATF" panose="020B0503060602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Option 3: A FOUR CAR GARAGE ( for main house ) plus the existing bedroom and luxurious bath.</a:t>
            </a:r>
            <a:br>
              <a:rPr lang="en-US" sz="900" kern="0" dirty="0">
                <a:effectLst/>
                <a:latin typeface="Franklin Gothic ATF" panose="020B050306060204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US" sz="900" kern="0" dirty="0">
                <a:effectLst/>
                <a:latin typeface="Franklin Gothic ATF" panose="020B050306060204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900" b="1" kern="0" dirty="0">
                <a:effectLst/>
                <a:latin typeface="Franklin Gothic ATF" panose="020B0503060602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NEW OWNER HAS OPTIONS!!! CALL ELLEN FOR ADDITIONAL DETAILS!</a:t>
            </a:r>
            <a:endParaRPr lang="en-US" sz="900" dirty="0">
              <a:latin typeface="Franklin Gothic ATF" panose="020B05030606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059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2034</TotalTime>
  <Words>386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Franklin Gothic ATF</vt:lpstr>
      <vt:lpstr>Office Theme</vt:lpstr>
      <vt:lpstr>AMAZING SHORT TERM RENTAL OPPORTUNITY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Peek…</dc:title>
  <dc:creator>A. Thomas Price</dc:creator>
  <cp:lastModifiedBy>A. Thomas Price</cp:lastModifiedBy>
  <cp:revision>123</cp:revision>
  <dcterms:created xsi:type="dcterms:W3CDTF">2016-07-16T19:46:25Z</dcterms:created>
  <dcterms:modified xsi:type="dcterms:W3CDTF">2025-12-11T15:52:53Z</dcterms:modified>
</cp:coreProperties>
</file>