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6A"/>
    <a:srgbClr val="19469D"/>
    <a:srgbClr val="19479E"/>
    <a:srgbClr val="F5831F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906" y="-4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jpg"/><Relationship Id="rId3" Type="http://schemas.openxmlformats.org/officeDocument/2006/relationships/hyperlink" Target="https://vimeo.com/1030220905?share=copy" TargetMode="External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2" Type="http://schemas.openxmlformats.org/officeDocument/2006/relationships/hyperlink" Target="https://virtualrealtyllc.gofullframe.com/bt/4429_Francis_Yonge_Way.html" TargetMode="External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jpg"/><Relationship Id="rId10" Type="http://schemas.openxmlformats.org/officeDocument/2006/relationships/image" Target="../media/image6.png"/><Relationship Id="rId4" Type="http://schemas.openxmlformats.org/officeDocument/2006/relationships/hyperlink" Target="https://4429francisyoungeway.ellenoneilstories.com/" TargetMode="External"/><Relationship Id="rId9" Type="http://schemas.openxmlformats.org/officeDocument/2006/relationships/image" Target="../media/image5.jp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608979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FULLY RENOVATED HOME WITH APARTMENT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550" y="8319441"/>
            <a:ext cx="7250500" cy="59841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  <a:hlinkClick r:id="rId2"/>
              </a:rPr>
              <a:t>Property Site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  <a:hlinkClick r:id="rId3"/>
              </a:rPr>
              <a:t>Video Tour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  <a:hlinkClick r:id="rId4"/>
              </a:rPr>
              <a:t>Storybook</a:t>
            </a:r>
            <a:endParaRPr lang="en-US" sz="95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50" i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*some photos were virtually staged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823" y="4604734"/>
            <a:ext cx="75512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5831F"/>
                </a:solidFill>
                <a:latin typeface="Franklin Gothic ATF" panose="020B0503060602040204" pitchFamily="34" charset="0"/>
              </a:rPr>
              <a:t>4429 Francis Younge Way</a:t>
            </a: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Hollywood, SC 29449 | MLS# 25030028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9265" y="653364"/>
            <a:ext cx="3751071" cy="25026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745" y="2099186"/>
            <a:ext cx="1615877" cy="10466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23" y="656167"/>
            <a:ext cx="1618488" cy="108015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098" y="2099186"/>
            <a:ext cx="1591937" cy="10466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D1967D4-2707-6402-5CEB-4EDFF4F02583}"/>
              </a:ext>
            </a:extLst>
          </p:cNvPr>
          <p:cNvGrpSpPr/>
          <p:nvPr/>
        </p:nvGrpSpPr>
        <p:grpSpPr>
          <a:xfrm>
            <a:off x="3657979" y="3508000"/>
            <a:ext cx="914400" cy="1079253"/>
            <a:chOff x="3652103" y="3508000"/>
            <a:chExt cx="914400" cy="10792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>
              <a:off x="3652103" y="3508000"/>
              <a:ext cx="914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i="1" dirty="0">
                  <a:latin typeface="Franklin Gothic ATF" panose="020B0503060602040204" pitchFamily="34" charset="0"/>
                </a:rPr>
                <a:t>Video Tour</a:t>
              </a:r>
            </a:p>
          </p:txBody>
        </p:sp>
        <p:pic>
          <p:nvPicPr>
            <p:cNvPr id="7" name="Picture 2">
              <a:hlinkClick r:id="rId3"/>
              <a:extLst>
                <a:ext uri="{FF2B5EF4-FFF2-40B4-BE49-F238E27FC236}">
                  <a16:creationId xmlns:a16="http://schemas.microsoft.com/office/drawing/2014/main" id="{81FAB4B6-02CB-ADE0-494B-5BA453543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52103" y="367285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37032F-1E63-1EBE-208E-3405474211D0}"/>
              </a:ext>
            </a:extLst>
          </p:cNvPr>
          <p:cNvGrpSpPr/>
          <p:nvPr/>
        </p:nvGrpSpPr>
        <p:grpSpPr>
          <a:xfrm>
            <a:off x="2356891" y="3508000"/>
            <a:ext cx="914400" cy="1079253"/>
            <a:chOff x="2347931" y="3508000"/>
            <a:chExt cx="914400" cy="107925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4BEC40-6AB2-6ACD-796A-D1BB692F85AA}"/>
                </a:ext>
              </a:extLst>
            </p:cNvPr>
            <p:cNvSpPr/>
            <p:nvPr/>
          </p:nvSpPr>
          <p:spPr>
            <a:xfrm>
              <a:off x="2347931" y="3508000"/>
              <a:ext cx="914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i="1" dirty="0">
                  <a:latin typeface="Franklin Gothic ATF" panose="020B0503060602040204" pitchFamily="34" charset="0"/>
                </a:rPr>
                <a:t>Property Site</a:t>
              </a:r>
            </a:p>
          </p:txBody>
        </p:sp>
        <p:pic>
          <p:nvPicPr>
            <p:cNvPr id="8" name="Picture 2">
              <a:hlinkClick r:id="rId2"/>
              <a:extLst>
                <a:ext uri="{FF2B5EF4-FFF2-40B4-BE49-F238E27FC236}">
                  <a16:creationId xmlns:a16="http://schemas.microsoft.com/office/drawing/2014/main" id="{779CC203-32E0-AA5C-F1EF-876E5BF52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47931" y="367285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90EB890-3D61-6602-B7A1-B75D3062D6E0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933" y="3508870"/>
            <a:ext cx="1616268" cy="1077512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4D98A68-D6ED-5D34-6618-2AD706AB92A1}"/>
              </a:ext>
            </a:extLst>
          </p:cNvPr>
          <p:cNvGrpSpPr/>
          <p:nvPr/>
        </p:nvGrpSpPr>
        <p:grpSpPr>
          <a:xfrm>
            <a:off x="4959067" y="3508000"/>
            <a:ext cx="914400" cy="1079253"/>
            <a:chOff x="4959067" y="3508000"/>
            <a:chExt cx="914400" cy="107925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237F4F-568B-8293-7C6A-0ED0A58DB33C}"/>
                </a:ext>
              </a:extLst>
            </p:cNvPr>
            <p:cNvSpPr/>
            <p:nvPr/>
          </p:nvSpPr>
          <p:spPr>
            <a:xfrm>
              <a:off x="5026551" y="3508000"/>
              <a:ext cx="77943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i="1" dirty="0">
                  <a:latin typeface="Franklin Gothic ATF" panose="020B0503060602040204" pitchFamily="34" charset="0"/>
                </a:rPr>
                <a:t>Storybook</a:t>
              </a:r>
            </a:p>
          </p:txBody>
        </p:sp>
        <p:pic>
          <p:nvPicPr>
            <p:cNvPr id="17" name="Picture 2">
              <a:hlinkClick r:id="rId4"/>
              <a:extLst>
                <a:ext uri="{FF2B5EF4-FFF2-40B4-BE49-F238E27FC236}">
                  <a16:creationId xmlns:a16="http://schemas.microsoft.com/office/drawing/2014/main" id="{94DC9C7D-D601-B64F-11A0-893E628FB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59067" y="367285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4DC97ED-0F72-A141-ECCC-104106B5D137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984" y="660790"/>
            <a:ext cx="1615877" cy="1078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C7ABF0-C074-0D51-ACE1-F09694638A67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1224" y="3508000"/>
            <a:ext cx="1615398" cy="107925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AFE6C39-EC30-3729-DB91-E882204F4B3B}"/>
              </a:ext>
            </a:extLst>
          </p:cNvPr>
          <p:cNvSpPr txBox="1"/>
          <p:nvPr/>
        </p:nvSpPr>
        <p:spPr>
          <a:xfrm>
            <a:off x="2239265" y="2879032"/>
            <a:ext cx="37510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Rendering with Garage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E44355-50C3-EF4F-4D0B-32AAF31D9A2C}"/>
              </a:ext>
            </a:extLst>
          </p:cNvPr>
          <p:cNvSpPr txBox="1"/>
          <p:nvPr/>
        </p:nvSpPr>
        <p:spPr>
          <a:xfrm>
            <a:off x="327823" y="2868847"/>
            <a:ext cx="16052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Apartment Bath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B12E3E-D09C-479D-E56B-45B06FAD8889}"/>
              </a:ext>
            </a:extLst>
          </p:cNvPr>
          <p:cNvSpPr txBox="1"/>
          <p:nvPr/>
        </p:nvSpPr>
        <p:spPr>
          <a:xfrm>
            <a:off x="339989" y="4309383"/>
            <a:ext cx="16052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Apartment Bedroom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D18A4E-7A82-46D5-2FE7-B274B358B6D3}"/>
              </a:ext>
            </a:extLst>
          </p:cNvPr>
          <p:cNvSpPr txBox="1"/>
          <p:nvPr/>
        </p:nvSpPr>
        <p:spPr>
          <a:xfrm>
            <a:off x="0" y="5300231"/>
            <a:ext cx="8229600" cy="289310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1050" b="1" dirty="0">
                <a:latin typeface="Franklin Gothic ATF" panose="020B0503060602040204" pitchFamily="34" charset="0"/>
              </a:rPr>
              <a:t>PRICE REDUCED! MOTIVATED SELLER.</a:t>
            </a:r>
            <a:r>
              <a:rPr lang="en-US" sz="1050" dirty="0">
                <a:latin typeface="Franklin Gothic ATF" panose="020B0503060602040204" pitchFamily="34" charset="0"/>
              </a:rPr>
              <a:t> $895,000!!!</a:t>
            </a:r>
            <a:br>
              <a:rPr lang="en-US" sz="1050" dirty="0">
                <a:latin typeface="Franklin Gothic ATF" panose="020B0503060602040204" pitchFamily="34" charset="0"/>
              </a:rPr>
            </a:br>
            <a:r>
              <a:rPr lang="en-US" sz="1050" b="1" dirty="0">
                <a:latin typeface="Franklin Gothic ATF" panose="020B0503060602040204" pitchFamily="34" charset="0"/>
              </a:rPr>
              <a:t>INSTANT EQUITY OPPORTUNITY </a:t>
            </a:r>
            <a:r>
              <a:rPr lang="en-US" sz="1050" dirty="0">
                <a:latin typeface="Franklin Gothic ATF" panose="020B0503060602040204" pitchFamily="34" charset="0"/>
              </a:rPr>
              <a:t>with an appraisal of $1,160,000 in hand!</a:t>
            </a:r>
            <a:endParaRPr lang="en-US" sz="1050" b="1" dirty="0">
              <a:latin typeface="Franklin Gothic ATF" panose="020B0503060602040204" pitchFamily="34" charset="0"/>
            </a:endParaRPr>
          </a:p>
          <a:p>
            <a:pPr algn="ctr"/>
            <a:br>
              <a:rPr lang="en-US" sz="900" b="1" dirty="0">
                <a:latin typeface="Franklin Gothic ATF" panose="020B0503060602040204" pitchFamily="34" charset="0"/>
              </a:rPr>
            </a:br>
            <a:r>
              <a:rPr lang="en-US" sz="900" dirty="0">
                <a:latin typeface="Franklin Gothic ATF" panose="020B0503060602040204" pitchFamily="34" charset="0"/>
              </a:rPr>
              <a:t>This community has </a:t>
            </a:r>
            <a:r>
              <a:rPr lang="en-US" sz="900" b="1" dirty="0">
                <a:latin typeface="Franklin Gothic ATF" panose="020B0503060602040204" pitchFamily="34" charset="0"/>
              </a:rPr>
              <a:t>NO HOA</a:t>
            </a:r>
            <a:r>
              <a:rPr lang="en-US" sz="900" dirty="0">
                <a:latin typeface="Franklin Gothic ATF" panose="020B0503060602040204" pitchFamily="34" charset="0"/>
              </a:rPr>
              <a:t> but </a:t>
            </a:r>
            <a:r>
              <a:rPr lang="en-US" sz="900" b="1" dirty="0">
                <a:latin typeface="Franklin Gothic ATF" panose="020B0503060602040204" pitchFamily="34" charset="0"/>
              </a:rPr>
              <a:t>ALL THE CHARM OF THE LOWCOUNTRY!</a:t>
            </a:r>
            <a:br>
              <a:rPr lang="en-US" sz="900" dirty="0">
                <a:latin typeface="Franklin Gothic ATF" panose="020B0503060602040204" pitchFamily="34" charset="0"/>
              </a:rPr>
            </a:br>
            <a:r>
              <a:rPr lang="en-US" sz="900" dirty="0">
                <a:latin typeface="Franklin Gothic ATF" panose="020B0503060602040204" pitchFamily="34" charset="0"/>
              </a:rPr>
              <a:t>You can have it all- live in the fully renovated stunning home AND earn income by renting out the suite / apartment that is attached.</a:t>
            </a:r>
          </a:p>
          <a:p>
            <a:pPr algn="ctr"/>
            <a:br>
              <a:rPr lang="en-US" sz="900" dirty="0">
                <a:latin typeface="Franklin Gothic ATF" panose="020B0503060602040204" pitchFamily="34" charset="0"/>
              </a:rPr>
            </a:br>
            <a:r>
              <a:rPr lang="en-US" sz="900" dirty="0">
                <a:latin typeface="Franklin Gothic ATF" panose="020B0503060602040204" pitchFamily="34" charset="0"/>
              </a:rPr>
              <a:t>This magnificent home is an </a:t>
            </a:r>
            <a:r>
              <a:rPr lang="en-US" sz="900" b="1" dirty="0">
                <a:latin typeface="Franklin Gothic ATF" panose="020B0503060602040204" pitchFamily="34" charset="0"/>
              </a:rPr>
              <a:t>INSTANT EQUITY OPPORTUNITY</a:t>
            </a:r>
            <a:r>
              <a:rPr lang="en-US" sz="900" dirty="0">
                <a:latin typeface="Franklin Gothic ATF" panose="020B0503060602040204" pitchFamily="34" charset="0"/>
              </a:rPr>
              <a:t> with an appraisal of $1,160,000 in hand. Located in Hollywood, close to the West Ashley town line, it is a quick ride to Downtown Charleston, Folly Beach and Edisto Beach. The property is OOZING with Lowcountry charm and is unbelievably peaceful.</a:t>
            </a:r>
          </a:p>
          <a:p>
            <a:pPr algn="ctr"/>
            <a:br>
              <a:rPr lang="en-US" sz="900" dirty="0">
                <a:latin typeface="Franklin Gothic ATF" panose="020B0503060602040204" pitchFamily="34" charset="0"/>
              </a:rPr>
            </a:br>
            <a:r>
              <a:rPr lang="en-US" sz="900" b="1" dirty="0">
                <a:latin typeface="Franklin Gothic ATF" panose="020B0503060602040204" pitchFamily="34" charset="0"/>
              </a:rPr>
              <a:t>SELLER IS MOTIVATED</a:t>
            </a:r>
            <a:r>
              <a:rPr lang="en-US" sz="900" dirty="0">
                <a:latin typeface="Franklin Gothic ATF" panose="020B0503060602040204" pitchFamily="34" charset="0"/>
              </a:rPr>
              <a:t> and with an acceptable offer is willing to assist with providing the opportunity to have a garage for the new owner!</a:t>
            </a:r>
            <a:br>
              <a:rPr lang="en-US" sz="900" dirty="0">
                <a:latin typeface="Franklin Gothic ATF" panose="020B0503060602040204" pitchFamily="34" charset="0"/>
              </a:rPr>
            </a:br>
            <a:br>
              <a:rPr lang="en-US" sz="900" dirty="0">
                <a:latin typeface="Franklin Gothic ATF" panose="020B0503060602040204" pitchFamily="34" charset="0"/>
              </a:rPr>
            </a:br>
            <a:r>
              <a:rPr lang="en-US" sz="900" b="1" dirty="0">
                <a:latin typeface="Franklin Gothic ATF" panose="020B0503060602040204" pitchFamily="34" charset="0"/>
              </a:rPr>
              <a:t>Main Home</a:t>
            </a:r>
            <a:r>
              <a:rPr lang="en-US" sz="900" dirty="0">
                <a:latin typeface="Franklin Gothic ATF" panose="020B0503060602040204" pitchFamily="34" charset="0"/>
              </a:rPr>
              <a:t>: 3 Beds, 2 full baths, two half baths, primary suite with luxury bath on main level, huge gourmet kitchen, plus two additional flex rooms</a:t>
            </a:r>
          </a:p>
          <a:p>
            <a:pPr algn="ctr"/>
            <a:br>
              <a:rPr lang="en-US" sz="900" dirty="0">
                <a:latin typeface="Franklin Gothic ATF" panose="020B0503060602040204" pitchFamily="34" charset="0"/>
              </a:rPr>
            </a:br>
            <a:r>
              <a:rPr lang="en-US" sz="900" b="1" dirty="0">
                <a:latin typeface="Franklin Gothic ATF" panose="020B0503060602040204" pitchFamily="34" charset="0"/>
              </a:rPr>
              <a:t>Flex Space / </a:t>
            </a:r>
            <a:r>
              <a:rPr lang="en-US" sz="900" b="1" dirty="0" err="1">
                <a:latin typeface="Franklin Gothic ATF" panose="020B0503060602040204" pitchFamily="34" charset="0"/>
              </a:rPr>
              <a:t>Inlaw</a:t>
            </a:r>
            <a:r>
              <a:rPr lang="en-US" sz="900" b="1" dirty="0">
                <a:latin typeface="Franklin Gothic ATF" panose="020B0503060602040204" pitchFamily="34" charset="0"/>
              </a:rPr>
              <a:t> Apartment: </a:t>
            </a:r>
            <a:r>
              <a:rPr lang="en-US" sz="900" dirty="0">
                <a:latin typeface="Franklin Gothic ATF" panose="020B0503060602040204" pitchFamily="34" charset="0"/>
              </a:rPr>
              <a:t>Buyer Chooses</a:t>
            </a:r>
            <a:br>
              <a:rPr lang="en-US" sz="900" dirty="0">
                <a:latin typeface="Franklin Gothic ATF" panose="020B0503060602040204" pitchFamily="34" charset="0"/>
              </a:rPr>
            </a:br>
            <a:r>
              <a:rPr lang="en-US" sz="900" dirty="0">
                <a:latin typeface="Franklin Gothic ATF" panose="020B0503060602040204" pitchFamily="34" charset="0"/>
              </a:rPr>
              <a:t>Option 1: A 1600+ sf space with existing bedroom and luxurious full bathroom</a:t>
            </a:r>
            <a:br>
              <a:rPr lang="en-US" sz="900" dirty="0">
                <a:latin typeface="Franklin Gothic ATF" panose="020B0503060602040204" pitchFamily="34" charset="0"/>
              </a:rPr>
            </a:br>
            <a:r>
              <a:rPr lang="en-US" sz="900" dirty="0">
                <a:latin typeface="Franklin Gothic ATF" panose="020B0503060602040204" pitchFamily="34" charset="0"/>
              </a:rPr>
              <a:t>Option 2: A TWO CAR GARAGE (for main house ) and the existing bedroom, luxurious bath, and space for a kitchenette/living area for the renter.</a:t>
            </a:r>
            <a:br>
              <a:rPr lang="en-US" sz="900" dirty="0">
                <a:latin typeface="Franklin Gothic ATF" panose="020B0503060602040204" pitchFamily="34" charset="0"/>
              </a:rPr>
            </a:br>
            <a:r>
              <a:rPr lang="en-US" sz="900" dirty="0">
                <a:latin typeface="Franklin Gothic ATF" panose="020B0503060602040204" pitchFamily="34" charset="0"/>
              </a:rPr>
              <a:t>Option 3: A FOUR CAR GARAGE ( for main house ) plus the existing bedroom and luxurious bath for the renter.</a:t>
            </a:r>
          </a:p>
          <a:p>
            <a:pPr algn="ctr"/>
            <a:br>
              <a:rPr lang="en-US" sz="900" dirty="0">
                <a:latin typeface="Franklin Gothic ATF" panose="020B0503060602040204" pitchFamily="34" charset="0"/>
              </a:rPr>
            </a:br>
            <a:r>
              <a:rPr lang="en-US" sz="900" b="1" dirty="0">
                <a:latin typeface="Franklin Gothic ATF" panose="020B0503060602040204" pitchFamily="34" charset="0"/>
              </a:rPr>
              <a:t>NEW OWNER HAS OPTIONS!!! CALL ELLEN FOR ADDITIONAL DETAILS!</a:t>
            </a:r>
            <a:endParaRPr lang="en-US" sz="900" dirty="0">
              <a:latin typeface="Franklin Gothic ATF" panose="020B05030606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2038</TotalTime>
  <Words>337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Franklin Gothic ATF</vt:lpstr>
      <vt:lpstr>Office Theme</vt:lpstr>
      <vt:lpstr>FULLY RENOVATED HOME WITH APARTMENT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124</cp:revision>
  <dcterms:created xsi:type="dcterms:W3CDTF">2016-07-16T19:46:25Z</dcterms:created>
  <dcterms:modified xsi:type="dcterms:W3CDTF">2025-12-12T17:00:53Z</dcterms:modified>
</cp:coreProperties>
</file>