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19469D"/>
    <a:srgbClr val="19479E"/>
    <a:srgbClr val="F5831F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3" Type="http://schemas.openxmlformats.org/officeDocument/2006/relationships/hyperlink" Target="https://vimeo.com/1030220905?share=copy" TargetMode="Externa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hyperlink" Target="https://virtualrealtyllc.gofullframe.com/bt/4429_Francis_Yonge_Way.html" TargetMode="Externa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4429francisyoungeway.ellenoneilstories.com/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AMAZING SHORT TERM RENTAL OPPORTUNITY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550" y="8479376"/>
            <a:ext cx="7250500" cy="48777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2"/>
              </a:rPr>
              <a:t>Property Site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Storybook</a:t>
            </a:r>
            <a:endParaRPr lang="en-US" sz="95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i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*some photos were virtually staged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823" y="4555478"/>
            <a:ext cx="75512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4429 Francis Younge Way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Hollywood, SC 29449 | MLS# 25030028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265" y="653364"/>
            <a:ext cx="3751071" cy="2502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745" y="2099186"/>
            <a:ext cx="1615877" cy="10466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656167"/>
            <a:ext cx="1618488" cy="10801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98" y="2099186"/>
            <a:ext cx="1591937" cy="10466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D1967D4-2707-6402-5CEB-4EDFF4F02583}"/>
              </a:ext>
            </a:extLst>
          </p:cNvPr>
          <p:cNvGrpSpPr/>
          <p:nvPr/>
        </p:nvGrpSpPr>
        <p:grpSpPr>
          <a:xfrm>
            <a:off x="3657979" y="3508000"/>
            <a:ext cx="914400" cy="1079253"/>
            <a:chOff x="3652103" y="3508000"/>
            <a:chExt cx="914400" cy="10792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3652103" y="3508000"/>
              <a:ext cx="914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hlinkClick r:id="rId3"/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52103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37032F-1E63-1EBE-208E-3405474211D0}"/>
              </a:ext>
            </a:extLst>
          </p:cNvPr>
          <p:cNvGrpSpPr/>
          <p:nvPr/>
        </p:nvGrpSpPr>
        <p:grpSpPr>
          <a:xfrm>
            <a:off x="2356891" y="3508000"/>
            <a:ext cx="914400" cy="1079253"/>
            <a:chOff x="2347931" y="3508000"/>
            <a:chExt cx="914400" cy="10792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2347931" y="3508000"/>
              <a:ext cx="914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Property Site</a:t>
              </a:r>
            </a:p>
          </p:txBody>
        </p:sp>
        <p:pic>
          <p:nvPicPr>
            <p:cNvPr id="8" name="Picture 2">
              <a:hlinkClick r:id="rId2"/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7931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33" y="3508870"/>
            <a:ext cx="1616268" cy="1077512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4D98A68-D6ED-5D34-6618-2AD706AB92A1}"/>
              </a:ext>
            </a:extLst>
          </p:cNvPr>
          <p:cNvGrpSpPr/>
          <p:nvPr/>
        </p:nvGrpSpPr>
        <p:grpSpPr>
          <a:xfrm>
            <a:off x="4959067" y="3508000"/>
            <a:ext cx="914400" cy="1079253"/>
            <a:chOff x="4959067" y="3508000"/>
            <a:chExt cx="914400" cy="107925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237F4F-568B-8293-7C6A-0ED0A58DB33C}"/>
                </a:ext>
              </a:extLst>
            </p:cNvPr>
            <p:cNvSpPr/>
            <p:nvPr/>
          </p:nvSpPr>
          <p:spPr>
            <a:xfrm>
              <a:off x="5026551" y="3508000"/>
              <a:ext cx="77943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Storybook</a:t>
              </a:r>
            </a:p>
          </p:txBody>
        </p:sp>
        <p:pic>
          <p:nvPicPr>
            <p:cNvPr id="17" name="Picture 2">
              <a:hlinkClick r:id="rId4"/>
              <a:extLst>
                <a:ext uri="{FF2B5EF4-FFF2-40B4-BE49-F238E27FC236}">
                  <a16:creationId xmlns:a16="http://schemas.microsoft.com/office/drawing/2014/main" id="{94DC9C7D-D601-B64F-11A0-893E628FB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59067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4DC97ED-0F72-A141-ECCC-104106B5D137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984" y="660790"/>
            <a:ext cx="1615877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7ABF0-C074-0D51-ACE1-F09694638A67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1224" y="3508000"/>
            <a:ext cx="1615398" cy="10792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FE6C39-EC30-3729-DB91-E882204F4B3B}"/>
              </a:ext>
            </a:extLst>
          </p:cNvPr>
          <p:cNvSpPr txBox="1"/>
          <p:nvPr/>
        </p:nvSpPr>
        <p:spPr>
          <a:xfrm>
            <a:off x="2239265" y="2879032"/>
            <a:ext cx="3751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Rendering with Garage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E44355-50C3-EF4F-4D0B-32AAF31D9A2C}"/>
              </a:ext>
            </a:extLst>
          </p:cNvPr>
          <p:cNvSpPr txBox="1"/>
          <p:nvPr/>
        </p:nvSpPr>
        <p:spPr>
          <a:xfrm>
            <a:off x="327823" y="2868847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Bath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B12E3E-D09C-479D-E56B-45B06FAD8889}"/>
              </a:ext>
            </a:extLst>
          </p:cNvPr>
          <p:cNvSpPr txBox="1"/>
          <p:nvPr/>
        </p:nvSpPr>
        <p:spPr>
          <a:xfrm>
            <a:off x="339989" y="4309383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Bedroom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D18A4E-7A82-46D5-2FE7-B274B358B6D3}"/>
              </a:ext>
            </a:extLst>
          </p:cNvPr>
          <p:cNvSpPr txBox="1"/>
          <p:nvPr/>
        </p:nvSpPr>
        <p:spPr>
          <a:xfrm>
            <a:off x="0" y="5201682"/>
            <a:ext cx="8229600" cy="330859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900" b="1" dirty="0">
                <a:latin typeface="Franklin Gothic ATF" panose="020B0503060602040204" pitchFamily="34" charset="0"/>
              </a:rPr>
              <a:t>PRICE REDUCED! MOTIVATED SELLER. </a:t>
            </a:r>
            <a:r>
              <a:rPr lang="en-US" sz="900" dirty="0">
                <a:latin typeface="Franklin Gothic ATF" panose="020B0503060602040204" pitchFamily="34" charset="0"/>
              </a:rPr>
              <a:t>$895,000!!!</a:t>
            </a: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b="1" dirty="0">
                <a:latin typeface="Franklin Gothic ATF" panose="020B0503060602040204" pitchFamily="34" charset="0"/>
              </a:rPr>
              <a:t>INSTANT EQUITY OPPORTUNITY</a:t>
            </a:r>
            <a:r>
              <a:rPr lang="en-US" sz="900" dirty="0">
                <a:latin typeface="Franklin Gothic ATF" panose="020B0503060602040204" pitchFamily="34" charset="0"/>
              </a:rPr>
              <a:t> with an appraisal of $1,160,000 in hand!</a:t>
            </a:r>
            <a:br>
              <a:rPr lang="en-US" sz="900" dirty="0">
                <a:latin typeface="Franklin Gothic ATF" panose="020B0503060602040204" pitchFamily="34" charset="0"/>
              </a:rPr>
            </a:br>
            <a:br>
              <a:rPr lang="en-US" sz="900" b="1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It is hard to find the perfect arrangement, and here it is! This fully renovated home with gorgeous finishes throughout includes an in-law suite on the main level. The home as it is now has loads of room for a 1600+ sf space for the in-laws, OR you can have a 2 or 4 car garage installed. That would leave the in-law apartment smaller in size but give you as the owner plenty of storage for your cars and belongings.</a:t>
            </a:r>
            <a:br>
              <a:rPr lang="en-US" sz="900" dirty="0">
                <a:latin typeface="Franklin Gothic ATF" panose="020B0503060602040204" pitchFamily="34" charset="0"/>
              </a:rPr>
            </a:br>
            <a:br>
              <a:rPr lang="en-US" sz="900" b="1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This magnificent home is an </a:t>
            </a:r>
            <a:r>
              <a:rPr lang="en-US" sz="900" b="1" dirty="0">
                <a:latin typeface="Franklin Gothic ATF" panose="020B0503060602040204" pitchFamily="34" charset="0"/>
              </a:rPr>
              <a:t>INSTANT EQUITY OPPORTUNITY</a:t>
            </a:r>
            <a:r>
              <a:rPr lang="en-US" sz="900" dirty="0">
                <a:latin typeface="Franklin Gothic ATF" panose="020B0503060602040204" pitchFamily="34" charset="0"/>
              </a:rPr>
              <a:t> with an appraisal of $1,160,000 in hand. Located in Hollywood, close to the West Ashley town line, it is super close to town but enjoys a private peaceful large lot that is oozing with Lowcountry charm. There is no HOA and so many benefits to this property.</a:t>
            </a:r>
            <a:br>
              <a:rPr lang="en-US" sz="900" dirty="0">
                <a:latin typeface="Franklin Gothic ATF" panose="020B0503060602040204" pitchFamily="34" charset="0"/>
              </a:rPr>
            </a:br>
            <a:br>
              <a:rPr lang="en-US" sz="900" b="1" dirty="0">
                <a:latin typeface="Franklin Gothic ATF" panose="020B0503060602040204" pitchFamily="34" charset="0"/>
              </a:rPr>
            </a:br>
            <a:r>
              <a:rPr lang="en-US" sz="900" b="1" dirty="0">
                <a:latin typeface="Franklin Gothic ATF" panose="020B0503060602040204" pitchFamily="34" charset="0"/>
              </a:rPr>
              <a:t>SELLER IS MOTIVATED</a:t>
            </a:r>
            <a:r>
              <a:rPr lang="en-US" sz="900" dirty="0">
                <a:latin typeface="Franklin Gothic ATF" panose="020B0503060602040204" pitchFamily="34" charset="0"/>
              </a:rPr>
              <a:t> and with acceptable offer is willing to assist with providing the opportunity to have a garage for the new owner!</a:t>
            </a:r>
            <a:br>
              <a:rPr lang="en-US" sz="900" b="1" dirty="0">
                <a:latin typeface="Franklin Gothic ATF" panose="020B0503060602040204" pitchFamily="34" charset="0"/>
              </a:rPr>
            </a:br>
            <a:br>
              <a:rPr lang="en-US" sz="900" b="1" dirty="0">
                <a:latin typeface="Franklin Gothic ATF" panose="020B0503060602040204" pitchFamily="34" charset="0"/>
              </a:rPr>
            </a:br>
            <a:r>
              <a:rPr lang="en-US" sz="900" b="1" dirty="0">
                <a:latin typeface="Franklin Gothic ATF" panose="020B0503060602040204" pitchFamily="34" charset="0"/>
              </a:rPr>
              <a:t>Main Home: </a:t>
            </a:r>
            <a:r>
              <a:rPr lang="en-US" sz="900" dirty="0">
                <a:latin typeface="Franklin Gothic ATF" panose="020B0503060602040204" pitchFamily="34" charset="0"/>
              </a:rPr>
              <a:t>3 Beds, 2 full baths, two half baths, primary suite with luxury bath on main level, huge gourmet kitchen, plus two additional flex rooms</a:t>
            </a:r>
            <a:br>
              <a:rPr lang="en-US" sz="900" dirty="0">
                <a:latin typeface="Franklin Gothic ATF" panose="020B0503060602040204" pitchFamily="34" charset="0"/>
              </a:rPr>
            </a:b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b="1" dirty="0">
                <a:latin typeface="Franklin Gothic ATF" panose="020B0503060602040204" pitchFamily="34" charset="0"/>
              </a:rPr>
              <a:t>Flex Space / </a:t>
            </a:r>
            <a:r>
              <a:rPr lang="en-US" sz="900" b="1" dirty="0" err="1">
                <a:latin typeface="Franklin Gothic ATF" panose="020B0503060602040204" pitchFamily="34" charset="0"/>
              </a:rPr>
              <a:t>Inlaw</a:t>
            </a:r>
            <a:r>
              <a:rPr lang="en-US" sz="900" b="1" dirty="0">
                <a:latin typeface="Franklin Gothic ATF" panose="020B0503060602040204" pitchFamily="34" charset="0"/>
              </a:rPr>
              <a:t> Apartment:</a:t>
            </a:r>
            <a:r>
              <a:rPr lang="en-US" sz="900" dirty="0">
                <a:latin typeface="Franklin Gothic ATF" panose="020B0503060602040204" pitchFamily="34" charset="0"/>
              </a:rPr>
              <a:t> Buyer Chooses</a:t>
            </a: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Option 1: A 1600+ sf space with existing bedroom and luxurious full bathroom</a:t>
            </a: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Option 2: A TWO CAR GARAGE (for main house ) and the existing bedroom, luxurious bath,</a:t>
            </a: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and space for a kitchenette/living area</a:t>
            </a: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Option 3: A FOUR CAR GARAGE ( for main house ) plus the existing bedroom and luxurious</a:t>
            </a: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bath.</a:t>
            </a:r>
            <a:br>
              <a:rPr lang="en-US" sz="900" dirty="0">
                <a:latin typeface="Franklin Gothic ATF" panose="020B0503060602040204" pitchFamily="34" charset="0"/>
              </a:rPr>
            </a:b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b="1" dirty="0">
                <a:latin typeface="Franklin Gothic ATF" panose="020B0503060602040204" pitchFamily="34" charset="0"/>
              </a:rPr>
              <a:t>NEW OWNER HAS OPTIONS!!! CALL ELLEN FOR ADDITIONAL DETAILS!</a:t>
            </a:r>
            <a:br>
              <a:rPr lang="en-US" sz="900" b="1" dirty="0">
                <a:latin typeface="Franklin Gothic ATF" panose="020B0503060602040204" pitchFamily="34" charset="0"/>
              </a:rPr>
            </a:br>
            <a:endParaRPr lang="en-US" sz="200" dirty="0">
              <a:latin typeface="Franklin Gothic ATF" panose="020B05030606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2036</TotalTime>
  <Words>389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Franklin Gothic ATF</vt:lpstr>
      <vt:lpstr>Office Theme</vt:lpstr>
      <vt:lpstr>AMAZING SHORT TERM RENTAL OPPORTUNITY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124</cp:revision>
  <dcterms:created xsi:type="dcterms:W3CDTF">2016-07-16T19:46:25Z</dcterms:created>
  <dcterms:modified xsi:type="dcterms:W3CDTF">2025-12-18T19:46:32Z</dcterms:modified>
</cp:coreProperties>
</file>